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handoutMasterIdLst>
    <p:handoutMasterId r:id="rId51"/>
  </p:handoutMasterIdLst>
  <p:sldIdLst>
    <p:sldId id="259" r:id="rId2"/>
    <p:sldId id="263" r:id="rId3"/>
    <p:sldId id="400" r:id="rId4"/>
    <p:sldId id="399" r:id="rId5"/>
    <p:sldId id="397" r:id="rId6"/>
    <p:sldId id="402" r:id="rId7"/>
    <p:sldId id="363" r:id="rId8"/>
    <p:sldId id="406" r:id="rId9"/>
    <p:sldId id="404" r:id="rId10"/>
    <p:sldId id="464" r:id="rId11"/>
    <p:sldId id="381" r:id="rId12"/>
    <p:sldId id="463" r:id="rId13"/>
    <p:sldId id="405" r:id="rId14"/>
    <p:sldId id="366" r:id="rId15"/>
    <p:sldId id="382" r:id="rId16"/>
    <p:sldId id="446" r:id="rId17"/>
    <p:sldId id="447" r:id="rId18"/>
    <p:sldId id="448" r:id="rId19"/>
    <p:sldId id="449" r:id="rId20"/>
    <p:sldId id="407" r:id="rId21"/>
    <p:sldId id="450" r:id="rId22"/>
    <p:sldId id="451" r:id="rId23"/>
    <p:sldId id="452" r:id="rId24"/>
    <p:sldId id="409" r:id="rId25"/>
    <p:sldId id="410" r:id="rId26"/>
    <p:sldId id="453" r:id="rId27"/>
    <p:sldId id="458" r:id="rId28"/>
    <p:sldId id="454" r:id="rId29"/>
    <p:sldId id="455" r:id="rId30"/>
    <p:sldId id="456" r:id="rId31"/>
    <p:sldId id="457" r:id="rId32"/>
    <p:sldId id="411" r:id="rId33"/>
    <p:sldId id="412" r:id="rId34"/>
    <p:sldId id="413" r:id="rId35"/>
    <p:sldId id="414" r:id="rId36"/>
    <p:sldId id="415" r:id="rId37"/>
    <p:sldId id="416" r:id="rId38"/>
    <p:sldId id="417" r:id="rId39"/>
    <p:sldId id="418" r:id="rId40"/>
    <p:sldId id="371" r:id="rId41"/>
    <p:sldId id="435" r:id="rId42"/>
    <p:sldId id="461" r:id="rId43"/>
    <p:sldId id="401" r:id="rId44"/>
    <p:sldId id="431" r:id="rId45"/>
    <p:sldId id="459" r:id="rId46"/>
    <p:sldId id="436" r:id="rId47"/>
    <p:sldId id="440" r:id="rId48"/>
    <p:sldId id="460" r:id="rId49"/>
  </p:sldIdLst>
  <p:sldSz cx="9144000" cy="6858000" type="screen4x3"/>
  <p:notesSz cx="6735763" cy="986948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9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99" autoAdjust="0"/>
  </p:normalViewPr>
  <p:slideViewPr>
    <p:cSldViewPr>
      <p:cViewPr varScale="1">
        <p:scale>
          <a:sx n="70" d="100"/>
          <a:sy n="70" d="100"/>
        </p:scale>
        <p:origin x="11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fs\tand\TAND\_Prezentacija\Prezentacijas-DATA.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v-asera\AppData\Local\Microsoft\Windows\Temporary%20Internet%20Files\Content.Outlook\X12JED8D\Schneiders%202015.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oleObject" Target="file:///\\fs\FPJ\TAND\_Prezentacija\Prezentacijas-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fs\tand\TAND\Ieva%20Veja\print5.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93854052960296"/>
          <c:y val="3.4964026985507358E-2"/>
          <c:w val="0.87106145947039704"/>
          <c:h val="0.78299239899270456"/>
        </c:manualLayout>
      </c:layout>
      <c:barChart>
        <c:barDir val="col"/>
        <c:grouping val="clustered"/>
        <c:varyColors val="0"/>
        <c:ser>
          <c:idx val="2"/>
          <c:order val="0"/>
          <c:tx>
            <c:strRef>
              <c:f>Sheet2!$F$4</c:f>
              <c:strCache>
                <c:ptCount val="1"/>
                <c:pt idx="0">
                  <c:v>2015. gada fakts</c:v>
                </c:pt>
              </c:strCache>
            </c:strRef>
          </c:tx>
          <c:spPr>
            <a:solidFill>
              <a:srgbClr val="1F497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98651741518797E-3"/>
                  <c:y val="0.2768838184646150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BB-4283-BF5D-D16B5D57D033}"/>
                </c:ext>
              </c:extLst>
            </c:dLbl>
            <c:numFmt formatCode="#,##0.0" sourceLinked="0"/>
            <c:spPr>
              <a:noFill/>
              <a:ln>
                <a:noFill/>
              </a:ln>
              <a:effectLst/>
            </c:spPr>
            <c:txPr>
              <a:bodyPr/>
              <a:lstStyle/>
              <a:p>
                <a:pPr>
                  <a:defRPr sz="12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Sheet2!$F$5</c:f>
              <c:numCache>
                <c:formatCode>#,##0.0</c:formatCode>
                <c:ptCount val="1"/>
                <c:pt idx="0">
                  <c:v>7002.6760488700002</c:v>
                </c:pt>
              </c:numCache>
            </c:numRef>
          </c:val>
          <c:extLst>
            <c:ext xmlns:c16="http://schemas.microsoft.com/office/drawing/2014/chart" uri="{C3380CC4-5D6E-409C-BE32-E72D297353CC}">
              <c16:uniqueId val="{00000001-DFBB-4283-BF5D-D16B5D57D033}"/>
            </c:ext>
          </c:extLst>
        </c:ser>
        <c:ser>
          <c:idx val="0"/>
          <c:order val="1"/>
          <c:tx>
            <c:strRef>
              <c:f>Sheet2!$G$4</c:f>
              <c:strCache>
                <c:ptCount val="1"/>
                <c:pt idx="0">
                  <c:v>2016. gada plāns</c:v>
                </c:pt>
              </c:strCache>
            </c:strRef>
          </c:tx>
          <c:spPr>
            <a:solidFill>
              <a:sysClr val="window" lastClr="FFFFFF">
                <a:lumMod val="50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8843471440610753E-3"/>
                  <c:y val="0.324581296522608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BB-4283-BF5D-D16B5D57D033}"/>
                </c:ext>
              </c:extLst>
            </c:dLbl>
            <c:numFmt formatCode="#,##0.0" sourceLinked="0"/>
            <c:spPr>
              <a:noFill/>
              <a:ln>
                <a:noFill/>
              </a:ln>
              <a:effectLst/>
            </c:spPr>
            <c:txPr>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Sheet2!$E$5:$E$9</c:f>
              <c:strCache>
                <c:ptCount val="1"/>
                <c:pt idx="0">
                  <c:v>Kopbudžeta nodokļu ieņēmumi*</c:v>
                </c:pt>
              </c:strCache>
            </c:strRef>
          </c:cat>
          <c:val>
            <c:numRef>
              <c:f>Sheet2!$G$5</c:f>
              <c:numCache>
                <c:formatCode>#,##0.0</c:formatCode>
                <c:ptCount val="1"/>
                <c:pt idx="0">
                  <c:v>7363.0584799999997</c:v>
                </c:pt>
              </c:numCache>
            </c:numRef>
          </c:val>
          <c:extLst>
            <c:ext xmlns:c16="http://schemas.microsoft.com/office/drawing/2014/chart" uri="{C3380CC4-5D6E-409C-BE32-E72D297353CC}">
              <c16:uniqueId val="{00000003-DFBB-4283-BF5D-D16B5D57D033}"/>
            </c:ext>
          </c:extLst>
        </c:ser>
        <c:ser>
          <c:idx val="1"/>
          <c:order val="2"/>
          <c:tx>
            <c:strRef>
              <c:f>Sheet2!$H$4</c:f>
              <c:strCache>
                <c:ptCount val="1"/>
                <c:pt idx="0">
                  <c:v>2016. gada fakts</c:v>
                </c:pt>
              </c:strCache>
            </c:strRef>
          </c:tx>
          <c:spPr>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2551803009080411E-4"/>
                  <c:y val="0.330468836795911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BB-4283-BF5D-D16B5D57D033}"/>
                </c:ext>
              </c:extLst>
            </c:dLbl>
            <c:dLbl>
              <c:idx val="1"/>
              <c:tx>
                <c:rich>
                  <a:bodyPr/>
                  <a:lstStyle/>
                  <a:p>
                    <a:r>
                      <a:rPr lang="lv-LV" sz="1200">
                        <a:solidFill>
                          <a:schemeClr val="tx1"/>
                        </a:solidFill>
                      </a:rPr>
                      <a:t>+ 3,4%</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BB-4283-BF5D-D16B5D57D033}"/>
                </c:ext>
              </c:extLst>
            </c:dLbl>
            <c:dLbl>
              <c:idx val="2"/>
              <c:tx>
                <c:rich>
                  <a:bodyPr/>
                  <a:lstStyle/>
                  <a:p>
                    <a:r>
                      <a:rPr lang="lv-LV" sz="1200">
                        <a:solidFill>
                          <a:schemeClr val="tx1"/>
                        </a:solidFill>
                      </a:rPr>
                      <a:t>+ 7,4%</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BB-4283-BF5D-D16B5D57D033}"/>
                </c:ext>
              </c:extLst>
            </c:dLbl>
            <c:dLbl>
              <c:idx val="3"/>
              <c:tx>
                <c:rich>
                  <a:bodyPr/>
                  <a:lstStyle/>
                  <a:p>
                    <a:r>
                      <a:rPr lang="lv-LV" sz="1200">
                        <a:solidFill>
                          <a:schemeClr val="tx1"/>
                        </a:solidFill>
                      </a:rPr>
                      <a:t>- 9,1%</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BB-4283-BF5D-D16B5D57D033}"/>
                </c:ext>
              </c:extLst>
            </c:dLbl>
            <c:dLbl>
              <c:idx val="4"/>
              <c:tx>
                <c:rich>
                  <a:bodyPr/>
                  <a:lstStyle/>
                  <a:p>
                    <a:r>
                      <a:rPr lang="lv-LV" sz="1200">
                        <a:solidFill>
                          <a:schemeClr val="tx1"/>
                        </a:solidFill>
                      </a:rPr>
                      <a:t>- 43,1%</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BB-4283-BF5D-D16B5D57D033}"/>
                </c:ext>
              </c:extLst>
            </c:dLbl>
            <c:numFmt formatCode="#,##0.0" sourceLinked="0"/>
            <c:spPr>
              <a:noFill/>
              <a:ln>
                <a:noFill/>
              </a:ln>
              <a:effectLst/>
            </c:spPr>
            <c:txPr>
              <a:bodyPr/>
              <a:lstStyle/>
              <a:p>
                <a:pPr>
                  <a:defRPr sz="1200">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Sheet2!$E$5:$E$9</c:f>
              <c:strCache>
                <c:ptCount val="1"/>
                <c:pt idx="0">
                  <c:v>Kopbudžeta nodokļu ieņēmumi*</c:v>
                </c:pt>
              </c:strCache>
            </c:strRef>
          </c:cat>
          <c:val>
            <c:numRef>
              <c:f>Sheet2!$H$5</c:f>
              <c:numCache>
                <c:formatCode>#,##0.0</c:formatCode>
                <c:ptCount val="1"/>
                <c:pt idx="0">
                  <c:v>7419.5683571800009</c:v>
                </c:pt>
              </c:numCache>
            </c:numRef>
          </c:val>
          <c:extLst>
            <c:ext xmlns:c16="http://schemas.microsoft.com/office/drawing/2014/chart" uri="{C3380CC4-5D6E-409C-BE32-E72D297353CC}">
              <c16:uniqueId val="{00000009-DFBB-4283-BF5D-D16B5D57D033}"/>
            </c:ext>
          </c:extLst>
        </c:ser>
        <c:dLbls>
          <c:showLegendKey val="0"/>
          <c:showVal val="0"/>
          <c:showCatName val="0"/>
          <c:showSerName val="0"/>
          <c:showPercent val="0"/>
          <c:showBubbleSize val="0"/>
        </c:dLbls>
        <c:gapWidth val="112"/>
        <c:axId val="155335776"/>
        <c:axId val="155336560"/>
      </c:barChart>
      <c:catAx>
        <c:axId val="155335776"/>
        <c:scaling>
          <c:orientation val="minMax"/>
        </c:scaling>
        <c:delete val="0"/>
        <c:axPos val="b"/>
        <c:numFmt formatCode="General" sourceLinked="1"/>
        <c:majorTickMark val="out"/>
        <c:minorTickMark val="none"/>
        <c:tickLblPos val="nextTo"/>
        <c:crossAx val="155336560"/>
        <c:crosses val="autoZero"/>
        <c:auto val="1"/>
        <c:lblAlgn val="ctr"/>
        <c:lblOffset val="100"/>
        <c:noMultiLvlLbl val="0"/>
      </c:catAx>
      <c:valAx>
        <c:axId val="155336560"/>
        <c:scaling>
          <c:orientation val="minMax"/>
          <c:min val="0"/>
        </c:scaling>
        <c:delete val="0"/>
        <c:axPos val="l"/>
        <c:majorGridlines/>
        <c:numFmt formatCode="0" sourceLinked="0"/>
        <c:majorTickMark val="out"/>
        <c:minorTickMark val="none"/>
        <c:tickLblPos val="nextTo"/>
        <c:txPr>
          <a:bodyPr/>
          <a:lstStyle/>
          <a:p>
            <a:pPr>
              <a:defRPr b="0"/>
            </a:pPr>
            <a:endParaRPr lang="lv-LV"/>
          </a:p>
        </c:txPr>
        <c:crossAx val="155335776"/>
        <c:crosses val="autoZero"/>
        <c:crossBetween val="between"/>
      </c:valAx>
    </c:plotArea>
    <c:legend>
      <c:legendPos val="b"/>
      <c:layout>
        <c:manualLayout>
          <c:xMode val="edge"/>
          <c:yMode val="edge"/>
          <c:x val="0"/>
          <c:y val="0.90044346924415808"/>
          <c:w val="0.97758593275519168"/>
          <c:h val="9.9556530755841949E-2"/>
        </c:manualLayout>
      </c:layout>
      <c:overlay val="0"/>
      <c:txPr>
        <a:bodyPr/>
        <a:lstStyle/>
        <a:p>
          <a:pPr>
            <a:defRPr sz="1050"/>
          </a:pPr>
          <a:endParaRPr lang="lv-LV"/>
        </a:p>
      </c:txPr>
    </c:legend>
    <c:plotVisOnly val="1"/>
    <c:dispBlanksAs val="gap"/>
    <c:showDLblsOverMax val="0"/>
  </c:chart>
  <c:spPr>
    <a:solidFill>
      <a:srgbClr val="FFFFFF"/>
    </a:solidFill>
    <a:ln>
      <a:noFill/>
    </a:ln>
  </c:spPr>
  <c:txPr>
    <a:bodyPr/>
    <a:lstStyle/>
    <a:p>
      <a:pPr>
        <a:defRPr sz="1100" b="1">
          <a:latin typeface="Calibri" pitchFamily="34" charset="0"/>
          <a:cs typeface="Calibri" pitchFamily="34" charset="0"/>
        </a:defRPr>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49758728652067E-2"/>
          <c:y val="3.2423628242607347E-2"/>
          <c:w val="0.90634556874429217"/>
          <c:h val="0.78505282476731164"/>
        </c:manualLayout>
      </c:layout>
      <c:barChart>
        <c:barDir val="col"/>
        <c:grouping val="clustered"/>
        <c:varyColors val="0"/>
        <c:ser>
          <c:idx val="2"/>
          <c:order val="2"/>
          <c:tx>
            <c:strRef>
              <c:f>'Ārējā tirdzniecība'!$E$1</c:f>
              <c:strCache>
                <c:ptCount val="1"/>
                <c:pt idx="0">
                  <c:v>Balance</c:v>
                </c:pt>
              </c:strCache>
            </c:strRef>
          </c:tx>
          <c:spPr>
            <a:solidFill>
              <a:schemeClr val="accent3"/>
            </a:solidFill>
            <a:ln>
              <a:noFill/>
            </a:ln>
            <a:effectLst/>
          </c:spPr>
          <c:invertIfNegative val="0"/>
          <c:val>
            <c:numRef>
              <c:f>'Ārējā tirdzniecība'!$H$2:$H$108</c:f>
              <c:numCache>
                <c:formatCode>0.0</c:formatCode>
                <c:ptCount val="107"/>
                <c:pt idx="0">
                  <c:v>-407.378421</c:v>
                </c:pt>
                <c:pt idx="1">
                  <c:v>-384.37988300000001</c:v>
                </c:pt>
                <c:pt idx="2">
                  <c:v>-349.41808099999997</c:v>
                </c:pt>
                <c:pt idx="3">
                  <c:v>-405.533794</c:v>
                </c:pt>
                <c:pt idx="4">
                  <c:v>-342.89266800000001</c:v>
                </c:pt>
                <c:pt idx="5">
                  <c:v>-384.049329</c:v>
                </c:pt>
                <c:pt idx="6">
                  <c:v>-388.59844600000002</c:v>
                </c:pt>
                <c:pt idx="7">
                  <c:v>-338.68226099999998</c:v>
                </c:pt>
                <c:pt idx="8">
                  <c:v>-410.61299000000002</c:v>
                </c:pt>
                <c:pt idx="9">
                  <c:v>-379.87961000000001</c:v>
                </c:pt>
                <c:pt idx="10">
                  <c:v>-297.066913</c:v>
                </c:pt>
                <c:pt idx="11">
                  <c:v>-320.61583100000001</c:v>
                </c:pt>
                <c:pt idx="12">
                  <c:v>-200.185991</c:v>
                </c:pt>
                <c:pt idx="13">
                  <c:v>-174.22589400000001</c:v>
                </c:pt>
                <c:pt idx="14">
                  <c:v>-175.033535</c:v>
                </c:pt>
                <c:pt idx="15">
                  <c:v>-140.44284400000001</c:v>
                </c:pt>
                <c:pt idx="16">
                  <c:v>-115.37829499999999</c:v>
                </c:pt>
                <c:pt idx="17">
                  <c:v>-102.177256</c:v>
                </c:pt>
                <c:pt idx="18">
                  <c:v>-145.859419</c:v>
                </c:pt>
                <c:pt idx="19">
                  <c:v>-129.31831600000001</c:v>
                </c:pt>
                <c:pt idx="20">
                  <c:v>-96.651253999999994</c:v>
                </c:pt>
                <c:pt idx="21">
                  <c:v>-77.029156999999998</c:v>
                </c:pt>
                <c:pt idx="22">
                  <c:v>-94.881772999999995</c:v>
                </c:pt>
                <c:pt idx="23">
                  <c:v>-124.69362599999999</c:v>
                </c:pt>
                <c:pt idx="24">
                  <c:v>-112.08111599999999</c:v>
                </c:pt>
                <c:pt idx="25">
                  <c:v>-106.87887600000001</c:v>
                </c:pt>
                <c:pt idx="26">
                  <c:v>-123.210606</c:v>
                </c:pt>
                <c:pt idx="27">
                  <c:v>-74.683580000000006</c:v>
                </c:pt>
                <c:pt idx="28">
                  <c:v>-131.20120199999999</c:v>
                </c:pt>
                <c:pt idx="29">
                  <c:v>-123.562415</c:v>
                </c:pt>
                <c:pt idx="30">
                  <c:v>-165.20604</c:v>
                </c:pt>
                <c:pt idx="31">
                  <c:v>-175.28831500000001</c:v>
                </c:pt>
                <c:pt idx="32">
                  <c:v>-133.66498799999999</c:v>
                </c:pt>
                <c:pt idx="33">
                  <c:v>-133.179768</c:v>
                </c:pt>
                <c:pt idx="34">
                  <c:v>-169.69934699999999</c:v>
                </c:pt>
                <c:pt idx="35">
                  <c:v>-283.06501300000002</c:v>
                </c:pt>
                <c:pt idx="36">
                  <c:v>-103.611197</c:v>
                </c:pt>
                <c:pt idx="37">
                  <c:v>-152.504773</c:v>
                </c:pt>
                <c:pt idx="38">
                  <c:v>-213.006463</c:v>
                </c:pt>
                <c:pt idx="39">
                  <c:v>-151.76719700000001</c:v>
                </c:pt>
                <c:pt idx="40">
                  <c:v>-189.996714</c:v>
                </c:pt>
                <c:pt idx="41">
                  <c:v>-176.804282</c:v>
                </c:pt>
                <c:pt idx="42">
                  <c:v>-310.46681599999999</c:v>
                </c:pt>
                <c:pt idx="43">
                  <c:v>-217.31323900000001</c:v>
                </c:pt>
                <c:pt idx="44">
                  <c:v>-218.432075</c:v>
                </c:pt>
                <c:pt idx="45">
                  <c:v>-259.18603200000001</c:v>
                </c:pt>
                <c:pt idx="46">
                  <c:v>-231.25768400000001</c:v>
                </c:pt>
                <c:pt idx="47">
                  <c:v>-223.822913</c:v>
                </c:pt>
                <c:pt idx="48">
                  <c:v>-229.94986399999999</c:v>
                </c:pt>
                <c:pt idx="49">
                  <c:v>-220.49561299999999</c:v>
                </c:pt>
                <c:pt idx="50">
                  <c:v>-246.363157</c:v>
                </c:pt>
                <c:pt idx="51">
                  <c:v>-272.97966700000001</c:v>
                </c:pt>
                <c:pt idx="52">
                  <c:v>-222.090937</c:v>
                </c:pt>
                <c:pt idx="53">
                  <c:v>-268.46119299999998</c:v>
                </c:pt>
                <c:pt idx="54">
                  <c:v>-261.16461099999998</c:v>
                </c:pt>
                <c:pt idx="55">
                  <c:v>-216.68314000000001</c:v>
                </c:pt>
                <c:pt idx="56">
                  <c:v>-137.457888</c:v>
                </c:pt>
                <c:pt idx="57">
                  <c:v>-233.33754400000001</c:v>
                </c:pt>
                <c:pt idx="58">
                  <c:v>-138.98331300000001</c:v>
                </c:pt>
                <c:pt idx="59">
                  <c:v>-193.258973</c:v>
                </c:pt>
                <c:pt idx="60">
                  <c:v>-217.40771899999999</c:v>
                </c:pt>
                <c:pt idx="61">
                  <c:v>-183.04080500000001</c:v>
                </c:pt>
                <c:pt idx="62">
                  <c:v>-278.96936099999999</c:v>
                </c:pt>
                <c:pt idx="63">
                  <c:v>-257.43628100000001</c:v>
                </c:pt>
                <c:pt idx="64">
                  <c:v>-199.37392900000009</c:v>
                </c:pt>
                <c:pt idx="65">
                  <c:v>-182.51239300000009</c:v>
                </c:pt>
                <c:pt idx="66">
                  <c:v>-303.29442399999994</c:v>
                </c:pt>
                <c:pt idx="67">
                  <c:v>-246.33540900000003</c:v>
                </c:pt>
                <c:pt idx="68">
                  <c:v>-194.01890700000001</c:v>
                </c:pt>
                <c:pt idx="69">
                  <c:v>-217.60259100000007</c:v>
                </c:pt>
                <c:pt idx="70">
                  <c:v>-150.41286900000011</c:v>
                </c:pt>
                <c:pt idx="71">
                  <c:v>-183.44300899999996</c:v>
                </c:pt>
                <c:pt idx="72" formatCode="#,##0">
                  <c:v>-200.13344399999994</c:v>
                </c:pt>
                <c:pt idx="73" formatCode="#,##0">
                  <c:v>-176.55792700000006</c:v>
                </c:pt>
                <c:pt idx="74" formatCode="#,##0">
                  <c:v>-225.16198099999997</c:v>
                </c:pt>
                <c:pt idx="75" formatCode="#,##0">
                  <c:v>-224.66595299999994</c:v>
                </c:pt>
                <c:pt idx="76" formatCode="#,##0">
                  <c:v>-174.61807700000008</c:v>
                </c:pt>
                <c:pt idx="77" formatCode="#,##0">
                  <c:v>-205.82588900000007</c:v>
                </c:pt>
                <c:pt idx="78" formatCode="#,##0">
                  <c:v>-232.16413000000011</c:v>
                </c:pt>
                <c:pt idx="79" formatCode="#,##0">
                  <c:v>-184.89864399999999</c:v>
                </c:pt>
                <c:pt idx="80" formatCode="#,##0">
                  <c:v>-216.71975900000007</c:v>
                </c:pt>
                <c:pt idx="81" formatCode="#,##0">
                  <c:v>-121.41943200000014</c:v>
                </c:pt>
                <c:pt idx="82" formatCode="#,##0">
                  <c:v>-175.72385199999997</c:v>
                </c:pt>
                <c:pt idx="83" formatCode="#,##0">
                  <c:v>-267.8448820000001</c:v>
                </c:pt>
                <c:pt idx="84" formatCode="#,##0">
                  <c:v>-113.16136699999993</c:v>
                </c:pt>
                <c:pt idx="85" formatCode="#,##0">
                  <c:v>-211.39159099999995</c:v>
                </c:pt>
                <c:pt idx="86" formatCode="#,##0">
                  <c:v>-230.276295</c:v>
                </c:pt>
                <c:pt idx="87" formatCode="#,##0">
                  <c:v>-184.78210299999989</c:v>
                </c:pt>
                <c:pt idx="88" formatCode="#,##0">
                  <c:v>-167.83005100000003</c:v>
                </c:pt>
                <c:pt idx="89" formatCode="#,##0">
                  <c:v>-213.91906900000004</c:v>
                </c:pt>
                <c:pt idx="90" formatCode="#,##0">
                  <c:v>-250.2909380000001</c:v>
                </c:pt>
                <c:pt idx="91" formatCode="#,##0">
                  <c:v>-261.17793299999994</c:v>
                </c:pt>
                <c:pt idx="92" formatCode="#,##0">
                  <c:v>-94.844492999999943</c:v>
                </c:pt>
                <c:pt idx="93" formatCode="#,##0">
                  <c:v>-92.821158999999966</c:v>
                </c:pt>
                <c:pt idx="94" formatCode="#,##0">
                  <c:v>-120.64595199999985</c:v>
                </c:pt>
                <c:pt idx="95" formatCode="#,##0">
                  <c:v>-187.780935</c:v>
                </c:pt>
                <c:pt idx="96" formatCode="#,##0">
                  <c:v>-116.603298</c:v>
                </c:pt>
                <c:pt idx="97" formatCode="#,##0">
                  <c:v>-136.96705399999996</c:v>
                </c:pt>
                <c:pt idx="98" formatCode="#,##0">
                  <c:v>-196.83512399999995</c:v>
                </c:pt>
                <c:pt idx="99" formatCode="#,##0">
                  <c:v>-175.75604799999996</c:v>
                </c:pt>
                <c:pt idx="100" formatCode="#,##0">
                  <c:v>-177.18580899999995</c:v>
                </c:pt>
                <c:pt idx="101" formatCode="#,##0">
                  <c:v>-179.31684000000007</c:v>
                </c:pt>
                <c:pt idx="102" formatCode="#,##0">
                  <c:v>-184.11042999999995</c:v>
                </c:pt>
                <c:pt idx="103" formatCode="#,##0">
                  <c:v>-189.64822500000002</c:v>
                </c:pt>
                <c:pt idx="104" formatCode="#,##0">
                  <c:v>-87.122636000000057</c:v>
                </c:pt>
                <c:pt idx="105" formatCode="#,##0">
                  <c:v>-132.83470799999998</c:v>
                </c:pt>
                <c:pt idx="106" formatCode="#,##0">
                  <c:v>-122.1603889999999</c:v>
                </c:pt>
              </c:numCache>
            </c:numRef>
          </c:val>
          <c:extLst>
            <c:ext xmlns:c16="http://schemas.microsoft.com/office/drawing/2014/chart" uri="{C3380CC4-5D6E-409C-BE32-E72D297353CC}">
              <c16:uniqueId val="{00000000-C641-4DDE-8361-B8ACF8B40AE3}"/>
            </c:ext>
          </c:extLst>
        </c:ser>
        <c:dLbls>
          <c:showLegendKey val="0"/>
          <c:showVal val="0"/>
          <c:showCatName val="0"/>
          <c:showSerName val="0"/>
          <c:showPercent val="0"/>
          <c:showBubbleSize val="0"/>
        </c:dLbls>
        <c:gapWidth val="150"/>
        <c:axId val="347455488"/>
        <c:axId val="347455880"/>
      </c:barChart>
      <c:lineChart>
        <c:grouping val="standard"/>
        <c:varyColors val="0"/>
        <c:ser>
          <c:idx val="0"/>
          <c:order val="0"/>
          <c:tx>
            <c:strRef>
              <c:f>'Ārējā tirdzniecība'!$C$1</c:f>
              <c:strCache>
                <c:ptCount val="1"/>
                <c:pt idx="0">
                  <c:v>Exports</c:v>
                </c:pt>
              </c:strCache>
            </c:strRef>
          </c:tx>
          <c:spPr>
            <a:ln w="28575" cap="rnd">
              <a:solidFill>
                <a:schemeClr val="accent1"/>
              </a:solidFill>
              <a:round/>
            </a:ln>
            <a:effectLst/>
          </c:spPr>
          <c:marker>
            <c:symbol val="none"/>
          </c:marker>
          <c:cat>
            <c:multiLvlStrRef>
              <c:f>'Ārējā tirdzniecība'!$A$2:$B$108</c:f>
              <c:multiLvlStrCache>
                <c:ptCount val="107"/>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pt idx="80">
                    <c:v>IX</c:v>
                  </c:pt>
                  <c:pt idx="81">
                    <c:v>X</c:v>
                  </c:pt>
                  <c:pt idx="82">
                    <c:v>XI</c:v>
                  </c:pt>
                  <c:pt idx="83">
                    <c:v>XII</c:v>
                  </c:pt>
                  <c:pt idx="84">
                    <c:v>I</c:v>
                  </c:pt>
                  <c:pt idx="85">
                    <c:v>II</c:v>
                  </c:pt>
                  <c:pt idx="86">
                    <c:v>III</c:v>
                  </c:pt>
                  <c:pt idx="87">
                    <c:v>IV</c:v>
                  </c:pt>
                  <c:pt idx="88">
                    <c:v>V</c:v>
                  </c:pt>
                  <c:pt idx="89">
                    <c:v>VI</c:v>
                  </c:pt>
                  <c:pt idx="90">
                    <c:v>VII</c:v>
                  </c:pt>
                  <c:pt idx="91">
                    <c:v>VIII</c:v>
                  </c:pt>
                  <c:pt idx="92">
                    <c:v>IX</c:v>
                  </c:pt>
                  <c:pt idx="93">
                    <c:v>X</c:v>
                  </c:pt>
                  <c:pt idx="94">
                    <c:v>XI</c:v>
                  </c:pt>
                  <c:pt idx="95">
                    <c:v>XII</c:v>
                  </c:pt>
                  <c:pt idx="96">
                    <c:v>I</c:v>
                  </c:pt>
                  <c:pt idx="97">
                    <c:v>II</c:v>
                  </c:pt>
                  <c:pt idx="98">
                    <c:v>III</c:v>
                  </c:pt>
                  <c:pt idx="99">
                    <c:v>IV</c:v>
                  </c:pt>
                  <c:pt idx="100">
                    <c:v>V</c:v>
                  </c:pt>
                  <c:pt idx="101">
                    <c:v>VI</c:v>
                  </c:pt>
                  <c:pt idx="102">
                    <c:v>VII</c:v>
                  </c:pt>
                  <c:pt idx="103">
                    <c:v>VIII</c:v>
                  </c:pt>
                  <c:pt idx="104">
                    <c:v>IX</c:v>
                  </c:pt>
                  <c:pt idx="105">
                    <c:v>X</c:v>
                  </c:pt>
                  <c:pt idx="106">
                    <c:v>XI</c:v>
                  </c:pt>
                </c:lvl>
                <c:lvl>
                  <c:pt idx="0">
                    <c:v>2008</c:v>
                  </c:pt>
                  <c:pt idx="12">
                    <c:v>2009</c:v>
                  </c:pt>
                  <c:pt idx="24">
                    <c:v>2010</c:v>
                  </c:pt>
                  <c:pt idx="36">
                    <c:v>2011</c:v>
                  </c:pt>
                  <c:pt idx="48">
                    <c:v>2012</c:v>
                  </c:pt>
                  <c:pt idx="60">
                    <c:v>2013</c:v>
                  </c:pt>
                  <c:pt idx="72">
                    <c:v>2014</c:v>
                  </c:pt>
                  <c:pt idx="84">
                    <c:v>2015</c:v>
                  </c:pt>
                  <c:pt idx="96">
                    <c:v>2016</c:v>
                  </c:pt>
                </c:lvl>
              </c:multiLvlStrCache>
            </c:multiLvlStrRef>
          </c:cat>
          <c:val>
            <c:numRef>
              <c:f>'Ārējā tirdzniecība'!$F$2:$F$108</c:f>
              <c:numCache>
                <c:formatCode>0.0</c:formatCode>
                <c:ptCount val="107"/>
                <c:pt idx="0">
                  <c:v>469.05197800000002</c:v>
                </c:pt>
                <c:pt idx="1">
                  <c:v>525.22958700000004</c:v>
                </c:pt>
                <c:pt idx="2">
                  <c:v>534.52723100000003</c:v>
                </c:pt>
                <c:pt idx="3">
                  <c:v>564.48841700000003</c:v>
                </c:pt>
                <c:pt idx="4">
                  <c:v>544.17736000000002</c:v>
                </c:pt>
                <c:pt idx="5">
                  <c:v>511.46732400000002</c:v>
                </c:pt>
                <c:pt idx="6">
                  <c:v>546.27143100000001</c:v>
                </c:pt>
                <c:pt idx="7">
                  <c:v>532.11281099999997</c:v>
                </c:pt>
                <c:pt idx="8">
                  <c:v>605.20347300000003</c:v>
                </c:pt>
                <c:pt idx="9">
                  <c:v>578.68471199999999</c:v>
                </c:pt>
                <c:pt idx="10">
                  <c:v>460.19706100000002</c:v>
                </c:pt>
                <c:pt idx="11">
                  <c:v>430.40893199999999</c:v>
                </c:pt>
                <c:pt idx="12">
                  <c:v>367.10627399999998</c:v>
                </c:pt>
                <c:pt idx="13">
                  <c:v>376.84939500000002</c:v>
                </c:pt>
                <c:pt idx="14">
                  <c:v>421.864845</c:v>
                </c:pt>
                <c:pt idx="15">
                  <c:v>399.20604200000002</c:v>
                </c:pt>
                <c:pt idx="16">
                  <c:v>396.38051999999999</c:v>
                </c:pt>
                <c:pt idx="17">
                  <c:v>420.51042200000001</c:v>
                </c:pt>
                <c:pt idx="18">
                  <c:v>389.26062200000001</c:v>
                </c:pt>
                <c:pt idx="19">
                  <c:v>407.02414299999998</c:v>
                </c:pt>
                <c:pt idx="20">
                  <c:v>501.43451399999998</c:v>
                </c:pt>
                <c:pt idx="21">
                  <c:v>516.55545500000005</c:v>
                </c:pt>
                <c:pt idx="22">
                  <c:v>478.68135999999998</c:v>
                </c:pt>
                <c:pt idx="23">
                  <c:v>450.655621</c:v>
                </c:pt>
                <c:pt idx="24">
                  <c:v>380.34568999999999</c:v>
                </c:pt>
                <c:pt idx="25">
                  <c:v>441.61355300000002</c:v>
                </c:pt>
                <c:pt idx="26">
                  <c:v>516.58873300000005</c:v>
                </c:pt>
                <c:pt idx="27">
                  <c:v>539.17309299999999</c:v>
                </c:pt>
                <c:pt idx="28">
                  <c:v>537.51700200000005</c:v>
                </c:pt>
                <c:pt idx="29">
                  <c:v>522.48445500000003</c:v>
                </c:pt>
                <c:pt idx="30">
                  <c:v>559.92530199999999</c:v>
                </c:pt>
                <c:pt idx="31">
                  <c:v>599.03438600000004</c:v>
                </c:pt>
                <c:pt idx="32">
                  <c:v>676.42430100000001</c:v>
                </c:pt>
                <c:pt idx="33">
                  <c:v>651.48064099999999</c:v>
                </c:pt>
                <c:pt idx="34">
                  <c:v>631.15660300000002</c:v>
                </c:pt>
                <c:pt idx="35">
                  <c:v>624.47408299999995</c:v>
                </c:pt>
                <c:pt idx="36">
                  <c:v>589.42254100000002</c:v>
                </c:pt>
                <c:pt idx="37">
                  <c:v>596.28712800000005</c:v>
                </c:pt>
                <c:pt idx="38">
                  <c:v>704.61831900000004</c:v>
                </c:pt>
                <c:pt idx="39">
                  <c:v>680.70945200000006</c:v>
                </c:pt>
                <c:pt idx="40">
                  <c:v>741.83893799999998</c:v>
                </c:pt>
                <c:pt idx="41">
                  <c:v>697.53294600000004</c:v>
                </c:pt>
                <c:pt idx="42">
                  <c:v>672.58074499999998</c:v>
                </c:pt>
                <c:pt idx="43">
                  <c:v>768.26363800000001</c:v>
                </c:pt>
                <c:pt idx="44">
                  <c:v>793.45288600000003</c:v>
                </c:pt>
                <c:pt idx="45">
                  <c:v>797.39060099999995</c:v>
                </c:pt>
                <c:pt idx="46">
                  <c:v>774.96637599999997</c:v>
                </c:pt>
                <c:pt idx="47">
                  <c:v>718.05543599999999</c:v>
                </c:pt>
                <c:pt idx="48">
                  <c:v>673.45927200000006</c:v>
                </c:pt>
                <c:pt idx="49">
                  <c:v>701.96835099999998</c:v>
                </c:pt>
                <c:pt idx="50">
                  <c:v>785.49855600000001</c:v>
                </c:pt>
                <c:pt idx="51">
                  <c:v>720.173991</c:v>
                </c:pt>
                <c:pt idx="52">
                  <c:v>806.78158699999994</c:v>
                </c:pt>
                <c:pt idx="53">
                  <c:v>772.89543200000003</c:v>
                </c:pt>
                <c:pt idx="54">
                  <c:v>795.37779999999998</c:v>
                </c:pt>
                <c:pt idx="55">
                  <c:v>899.67615499999999</c:v>
                </c:pt>
                <c:pt idx="56">
                  <c:v>928.204521</c:v>
                </c:pt>
                <c:pt idx="57">
                  <c:v>993.64853600000004</c:v>
                </c:pt>
                <c:pt idx="58">
                  <c:v>993.49886000000004</c:v>
                </c:pt>
                <c:pt idx="59">
                  <c:v>799.87067999999999</c:v>
                </c:pt>
                <c:pt idx="60">
                  <c:v>756.63730299999997</c:v>
                </c:pt>
                <c:pt idx="61">
                  <c:v>774.51824699999997</c:v>
                </c:pt>
                <c:pt idx="62">
                  <c:v>806.324747</c:v>
                </c:pt>
                <c:pt idx="63">
                  <c:v>833.90266399999996</c:v>
                </c:pt>
                <c:pt idx="64">
                  <c:v>804.09012199999995</c:v>
                </c:pt>
                <c:pt idx="65">
                  <c:v>783.62384599999996</c:v>
                </c:pt>
                <c:pt idx="66">
                  <c:v>789.78132600000004</c:v>
                </c:pt>
                <c:pt idx="67">
                  <c:v>843.65298499999994</c:v>
                </c:pt>
                <c:pt idx="68">
                  <c:v>916.67861600000003</c:v>
                </c:pt>
                <c:pt idx="69">
                  <c:v>982.44906500000002</c:v>
                </c:pt>
                <c:pt idx="70">
                  <c:v>919.56521099999998</c:v>
                </c:pt>
                <c:pt idx="71">
                  <c:v>810.06705099999999</c:v>
                </c:pt>
                <c:pt idx="72" formatCode="#,##0">
                  <c:v>746.34116400000005</c:v>
                </c:pt>
                <c:pt idx="73" formatCode="#,##0">
                  <c:v>800.18908599999997</c:v>
                </c:pt>
                <c:pt idx="74" formatCode="#,##0">
                  <c:v>864.02420600000005</c:v>
                </c:pt>
                <c:pt idx="75" formatCode="#,##0">
                  <c:v>841.49169600000005</c:v>
                </c:pt>
                <c:pt idx="76" formatCode="#,##0">
                  <c:v>820.65027399999997</c:v>
                </c:pt>
                <c:pt idx="77" formatCode="#,##0">
                  <c:v>783.68233699999996</c:v>
                </c:pt>
                <c:pt idx="78" formatCode="#,##0">
                  <c:v>848.25776199999996</c:v>
                </c:pt>
                <c:pt idx="79" formatCode="#,##0">
                  <c:v>815.17170299999998</c:v>
                </c:pt>
                <c:pt idx="80" formatCode="#,##0">
                  <c:v>931.69461799999999</c:v>
                </c:pt>
                <c:pt idx="81" formatCode="#,##0">
                  <c:v>1061.691075</c:v>
                </c:pt>
                <c:pt idx="82" formatCode="#,##0">
                  <c:v>914.84571700000004</c:v>
                </c:pt>
                <c:pt idx="83" formatCode="#,##0">
                  <c:v>820.56413599999996</c:v>
                </c:pt>
                <c:pt idx="84" formatCode="#,##0">
                  <c:v>795.80464500000005</c:v>
                </c:pt>
                <c:pt idx="85" formatCode="#,##0">
                  <c:v>782.95287900000005</c:v>
                </c:pt>
                <c:pt idx="86" formatCode="#,##0">
                  <c:v>876.96363499999995</c:v>
                </c:pt>
                <c:pt idx="87" formatCode="#,##0">
                  <c:v>896.74710500000003</c:v>
                </c:pt>
                <c:pt idx="88" formatCode="#,##0">
                  <c:v>805.84010000000001</c:v>
                </c:pt>
                <c:pt idx="89" formatCode="#,##0">
                  <c:v>811.988922</c:v>
                </c:pt>
                <c:pt idx="90" formatCode="#,##0">
                  <c:v>854.22872099999995</c:v>
                </c:pt>
                <c:pt idx="91" formatCode="#,##0">
                  <c:v>791.61090300000001</c:v>
                </c:pt>
                <c:pt idx="92" formatCode="#,##0">
                  <c:v>980.15563499999996</c:v>
                </c:pt>
                <c:pt idx="93" formatCode="#,##0">
                  <c:v>1007.0677030000001</c:v>
                </c:pt>
                <c:pt idx="94" formatCode="#,##0">
                  <c:v>938.14020200000004</c:v>
                </c:pt>
                <c:pt idx="95" formatCode="#,##0">
                  <c:v>821.71152900000004</c:v>
                </c:pt>
                <c:pt idx="96" formatCode="#,##0">
                  <c:v>713.78943400000003</c:v>
                </c:pt>
                <c:pt idx="97" formatCode="#,##0">
                  <c:v>787.65641300000004</c:v>
                </c:pt>
                <c:pt idx="98" formatCode="#,##0">
                  <c:v>840.20838400000002</c:v>
                </c:pt>
                <c:pt idx="99" formatCode="#,##0">
                  <c:v>850.20335999999998</c:v>
                </c:pt>
                <c:pt idx="100" formatCode="#,##0">
                  <c:v>852.28019800000004</c:v>
                </c:pt>
                <c:pt idx="101" formatCode="#,##0">
                  <c:v>814.03437099999996</c:v>
                </c:pt>
                <c:pt idx="102" formatCode="#,##0">
                  <c:v>801.54092000000003</c:v>
                </c:pt>
                <c:pt idx="103" formatCode="#,##0">
                  <c:v>882.79540899999995</c:v>
                </c:pt>
                <c:pt idx="104" formatCode="#,##0">
                  <c:v>953.58161199999995</c:v>
                </c:pt>
                <c:pt idx="105" formatCode="#,##0">
                  <c:v>971.33401700000002</c:v>
                </c:pt>
                <c:pt idx="106" formatCode="#,##0">
                  <c:v>970.27164300000004</c:v>
                </c:pt>
              </c:numCache>
            </c:numRef>
          </c:val>
          <c:smooth val="1"/>
          <c:extLst>
            <c:ext xmlns:c16="http://schemas.microsoft.com/office/drawing/2014/chart" uri="{C3380CC4-5D6E-409C-BE32-E72D297353CC}">
              <c16:uniqueId val="{00000001-C641-4DDE-8361-B8ACF8B40AE3}"/>
            </c:ext>
          </c:extLst>
        </c:ser>
        <c:ser>
          <c:idx val="1"/>
          <c:order val="1"/>
          <c:tx>
            <c:strRef>
              <c:f>'Ārējā tirdzniecība'!$D$1</c:f>
              <c:strCache>
                <c:ptCount val="1"/>
                <c:pt idx="0">
                  <c:v>Imports</c:v>
                </c:pt>
              </c:strCache>
            </c:strRef>
          </c:tx>
          <c:spPr>
            <a:ln w="28575" cap="rnd">
              <a:solidFill>
                <a:schemeClr val="accent2"/>
              </a:solidFill>
              <a:round/>
            </a:ln>
            <a:effectLst/>
          </c:spPr>
          <c:marker>
            <c:symbol val="none"/>
          </c:marker>
          <c:cat>
            <c:multiLvlStrRef>
              <c:f>'Ārējā tirdzniecība'!$A$2:$B$108</c:f>
              <c:multiLvlStrCache>
                <c:ptCount val="107"/>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pt idx="80">
                    <c:v>IX</c:v>
                  </c:pt>
                  <c:pt idx="81">
                    <c:v>X</c:v>
                  </c:pt>
                  <c:pt idx="82">
                    <c:v>XI</c:v>
                  </c:pt>
                  <c:pt idx="83">
                    <c:v>XII</c:v>
                  </c:pt>
                  <c:pt idx="84">
                    <c:v>I</c:v>
                  </c:pt>
                  <c:pt idx="85">
                    <c:v>II</c:v>
                  </c:pt>
                  <c:pt idx="86">
                    <c:v>III</c:v>
                  </c:pt>
                  <c:pt idx="87">
                    <c:v>IV</c:v>
                  </c:pt>
                  <c:pt idx="88">
                    <c:v>V</c:v>
                  </c:pt>
                  <c:pt idx="89">
                    <c:v>VI</c:v>
                  </c:pt>
                  <c:pt idx="90">
                    <c:v>VII</c:v>
                  </c:pt>
                  <c:pt idx="91">
                    <c:v>VIII</c:v>
                  </c:pt>
                  <c:pt idx="92">
                    <c:v>IX</c:v>
                  </c:pt>
                  <c:pt idx="93">
                    <c:v>X</c:v>
                  </c:pt>
                  <c:pt idx="94">
                    <c:v>XI</c:v>
                  </c:pt>
                  <c:pt idx="95">
                    <c:v>XII</c:v>
                  </c:pt>
                  <c:pt idx="96">
                    <c:v>I</c:v>
                  </c:pt>
                  <c:pt idx="97">
                    <c:v>II</c:v>
                  </c:pt>
                  <c:pt idx="98">
                    <c:v>III</c:v>
                  </c:pt>
                  <c:pt idx="99">
                    <c:v>IV</c:v>
                  </c:pt>
                  <c:pt idx="100">
                    <c:v>V</c:v>
                  </c:pt>
                  <c:pt idx="101">
                    <c:v>VI</c:v>
                  </c:pt>
                  <c:pt idx="102">
                    <c:v>VII</c:v>
                  </c:pt>
                  <c:pt idx="103">
                    <c:v>VIII</c:v>
                  </c:pt>
                  <c:pt idx="104">
                    <c:v>IX</c:v>
                  </c:pt>
                  <c:pt idx="105">
                    <c:v>X</c:v>
                  </c:pt>
                  <c:pt idx="106">
                    <c:v>XI</c:v>
                  </c:pt>
                </c:lvl>
                <c:lvl>
                  <c:pt idx="0">
                    <c:v>2008</c:v>
                  </c:pt>
                  <c:pt idx="12">
                    <c:v>2009</c:v>
                  </c:pt>
                  <c:pt idx="24">
                    <c:v>2010</c:v>
                  </c:pt>
                  <c:pt idx="36">
                    <c:v>2011</c:v>
                  </c:pt>
                  <c:pt idx="48">
                    <c:v>2012</c:v>
                  </c:pt>
                  <c:pt idx="60">
                    <c:v>2013</c:v>
                  </c:pt>
                  <c:pt idx="72">
                    <c:v>2014</c:v>
                  </c:pt>
                  <c:pt idx="84">
                    <c:v>2015</c:v>
                  </c:pt>
                  <c:pt idx="96">
                    <c:v>2016</c:v>
                  </c:pt>
                </c:lvl>
              </c:multiLvlStrCache>
            </c:multiLvlStrRef>
          </c:cat>
          <c:val>
            <c:numRef>
              <c:f>'Ārējā tirdzniecība'!$G$2:$G$108</c:f>
              <c:numCache>
                <c:formatCode>0.0</c:formatCode>
                <c:ptCount val="107"/>
                <c:pt idx="0">
                  <c:v>876.43039899999997</c:v>
                </c:pt>
                <c:pt idx="1">
                  <c:v>909.60946999999999</c:v>
                </c:pt>
                <c:pt idx="2">
                  <c:v>883.94531199999994</c:v>
                </c:pt>
                <c:pt idx="3">
                  <c:v>970.02221099999997</c:v>
                </c:pt>
                <c:pt idx="4">
                  <c:v>887.07002799999998</c:v>
                </c:pt>
                <c:pt idx="5">
                  <c:v>895.51665300000002</c:v>
                </c:pt>
                <c:pt idx="6">
                  <c:v>934.86987699999997</c:v>
                </c:pt>
                <c:pt idx="7">
                  <c:v>870.795072</c:v>
                </c:pt>
                <c:pt idx="8">
                  <c:v>1015.816463</c:v>
                </c:pt>
                <c:pt idx="9">
                  <c:v>958.56432199999995</c:v>
                </c:pt>
                <c:pt idx="10">
                  <c:v>757.26397399999996</c:v>
                </c:pt>
                <c:pt idx="11">
                  <c:v>751.02476300000001</c:v>
                </c:pt>
                <c:pt idx="12">
                  <c:v>567.29226500000004</c:v>
                </c:pt>
                <c:pt idx="13">
                  <c:v>551.075289</c:v>
                </c:pt>
                <c:pt idx="14">
                  <c:v>596.89837999999997</c:v>
                </c:pt>
                <c:pt idx="15">
                  <c:v>539.64888599999995</c:v>
                </c:pt>
                <c:pt idx="16">
                  <c:v>511.75881500000003</c:v>
                </c:pt>
                <c:pt idx="17">
                  <c:v>522.68767800000001</c:v>
                </c:pt>
                <c:pt idx="18">
                  <c:v>535.12004100000001</c:v>
                </c:pt>
                <c:pt idx="19">
                  <c:v>536.34245899999996</c:v>
                </c:pt>
                <c:pt idx="20">
                  <c:v>598.08576800000003</c:v>
                </c:pt>
                <c:pt idx="21">
                  <c:v>593.58461199999999</c:v>
                </c:pt>
                <c:pt idx="22">
                  <c:v>573.56313299999999</c:v>
                </c:pt>
                <c:pt idx="23">
                  <c:v>575.34924699999999</c:v>
                </c:pt>
                <c:pt idx="24">
                  <c:v>492.426806</c:v>
                </c:pt>
                <c:pt idx="25">
                  <c:v>548.49242900000002</c:v>
                </c:pt>
                <c:pt idx="26">
                  <c:v>639.79933900000003</c:v>
                </c:pt>
                <c:pt idx="27">
                  <c:v>613.856673</c:v>
                </c:pt>
                <c:pt idx="28">
                  <c:v>668.71820400000001</c:v>
                </c:pt>
                <c:pt idx="29">
                  <c:v>646.04687000000001</c:v>
                </c:pt>
                <c:pt idx="30">
                  <c:v>725.13134200000002</c:v>
                </c:pt>
                <c:pt idx="31">
                  <c:v>774.32270100000005</c:v>
                </c:pt>
                <c:pt idx="32">
                  <c:v>810.08928900000001</c:v>
                </c:pt>
                <c:pt idx="33">
                  <c:v>784.66040899999996</c:v>
                </c:pt>
                <c:pt idx="34">
                  <c:v>800.85595000000001</c:v>
                </c:pt>
                <c:pt idx="35">
                  <c:v>907.53909599999997</c:v>
                </c:pt>
                <c:pt idx="36">
                  <c:v>693.03373799999997</c:v>
                </c:pt>
                <c:pt idx="37">
                  <c:v>748.79190100000005</c:v>
                </c:pt>
                <c:pt idx="38">
                  <c:v>917.62478199999998</c:v>
                </c:pt>
                <c:pt idx="39">
                  <c:v>832.47664899999995</c:v>
                </c:pt>
                <c:pt idx="40">
                  <c:v>931.83565199999998</c:v>
                </c:pt>
                <c:pt idx="41">
                  <c:v>874.33722799999998</c:v>
                </c:pt>
                <c:pt idx="42">
                  <c:v>983.04756099999997</c:v>
                </c:pt>
                <c:pt idx="43">
                  <c:v>985.57687699999997</c:v>
                </c:pt>
                <c:pt idx="44">
                  <c:v>1011.884961</c:v>
                </c:pt>
                <c:pt idx="45">
                  <c:v>1056.5766329999999</c:v>
                </c:pt>
                <c:pt idx="46">
                  <c:v>1006.22406</c:v>
                </c:pt>
                <c:pt idx="47">
                  <c:v>941.87834899999996</c:v>
                </c:pt>
                <c:pt idx="48">
                  <c:v>903.40913599999999</c:v>
                </c:pt>
                <c:pt idx="49">
                  <c:v>922.46396400000003</c:v>
                </c:pt>
                <c:pt idx="50">
                  <c:v>1031.861713</c:v>
                </c:pt>
                <c:pt idx="51">
                  <c:v>993.15365799999995</c:v>
                </c:pt>
                <c:pt idx="52">
                  <c:v>1028.8725240000001</c:v>
                </c:pt>
                <c:pt idx="53">
                  <c:v>1041.3566249999999</c:v>
                </c:pt>
                <c:pt idx="54">
                  <c:v>1056.5424109999999</c:v>
                </c:pt>
                <c:pt idx="55">
                  <c:v>1116.359295</c:v>
                </c:pt>
                <c:pt idx="56">
                  <c:v>1065.662409</c:v>
                </c:pt>
                <c:pt idx="57">
                  <c:v>1226.9860799999999</c:v>
                </c:pt>
                <c:pt idx="58">
                  <c:v>1132.4821730000001</c:v>
                </c:pt>
                <c:pt idx="59">
                  <c:v>993.12965299999996</c:v>
                </c:pt>
                <c:pt idx="60">
                  <c:v>974.04502200000002</c:v>
                </c:pt>
                <c:pt idx="61">
                  <c:v>957.55905199999995</c:v>
                </c:pt>
                <c:pt idx="62">
                  <c:v>1085.2941080000001</c:v>
                </c:pt>
                <c:pt idx="63">
                  <c:v>1091.338945</c:v>
                </c:pt>
                <c:pt idx="64">
                  <c:v>1003.464051</c:v>
                </c:pt>
                <c:pt idx="65">
                  <c:v>966.13623900000005</c:v>
                </c:pt>
                <c:pt idx="66">
                  <c:v>1093.07575</c:v>
                </c:pt>
                <c:pt idx="67">
                  <c:v>1089.988394</c:v>
                </c:pt>
                <c:pt idx="68">
                  <c:v>1110.697523</c:v>
                </c:pt>
                <c:pt idx="69">
                  <c:v>1200.0516560000001</c:v>
                </c:pt>
                <c:pt idx="70">
                  <c:v>1069.9780800000001</c:v>
                </c:pt>
                <c:pt idx="71">
                  <c:v>993.51005999999995</c:v>
                </c:pt>
                <c:pt idx="72" formatCode="#,##0">
                  <c:v>946.47460799999999</c:v>
                </c:pt>
                <c:pt idx="73" formatCode="#,##0">
                  <c:v>976.74701300000004</c:v>
                </c:pt>
                <c:pt idx="74" formatCode="#,##0">
                  <c:v>1089.186187</c:v>
                </c:pt>
                <c:pt idx="75" formatCode="#,##0">
                  <c:v>1066.157649</c:v>
                </c:pt>
                <c:pt idx="76" formatCode="#,##0">
                  <c:v>995.26835100000005</c:v>
                </c:pt>
                <c:pt idx="77" formatCode="#,##0">
                  <c:v>989.50822600000004</c:v>
                </c:pt>
                <c:pt idx="78" formatCode="#,##0">
                  <c:v>1080.4218920000001</c:v>
                </c:pt>
                <c:pt idx="79" formatCode="#,##0">
                  <c:v>1000.070347</c:v>
                </c:pt>
                <c:pt idx="80" formatCode="#,##0">
                  <c:v>1148.4143770000001</c:v>
                </c:pt>
                <c:pt idx="81" formatCode="#,##0">
                  <c:v>1183.1105070000001</c:v>
                </c:pt>
                <c:pt idx="82" formatCode="#,##0">
                  <c:v>1090.569569</c:v>
                </c:pt>
                <c:pt idx="83" formatCode="#,##0">
                  <c:v>1088.4090180000001</c:v>
                </c:pt>
                <c:pt idx="84" formatCode="#,##0">
                  <c:v>908.96601199999998</c:v>
                </c:pt>
                <c:pt idx="85" formatCode="#,##0">
                  <c:v>994.34447</c:v>
                </c:pt>
                <c:pt idx="86" formatCode="#,##0">
                  <c:v>1107.23993</c:v>
                </c:pt>
                <c:pt idx="87" formatCode="#,##0">
                  <c:v>1081.5292079999999</c:v>
                </c:pt>
                <c:pt idx="88" formatCode="#,##0">
                  <c:v>973.67015100000003</c:v>
                </c:pt>
                <c:pt idx="89" formatCode="#,##0">
                  <c:v>1025.907991</c:v>
                </c:pt>
                <c:pt idx="90" formatCode="#,##0">
                  <c:v>1104.519659</c:v>
                </c:pt>
                <c:pt idx="91" formatCode="#,##0">
                  <c:v>1052.7888359999999</c:v>
                </c:pt>
                <c:pt idx="92" formatCode="#,##0">
                  <c:v>1075.0001279999999</c:v>
                </c:pt>
                <c:pt idx="93" formatCode="#,##0">
                  <c:v>1099.888862</c:v>
                </c:pt>
                <c:pt idx="94" formatCode="#,##0">
                  <c:v>1058.7861539999999</c:v>
                </c:pt>
                <c:pt idx="95" formatCode="#,##0">
                  <c:v>1009.492464</c:v>
                </c:pt>
                <c:pt idx="96" formatCode="#,##0">
                  <c:v>830.39273200000002</c:v>
                </c:pt>
                <c:pt idx="97" formatCode="#,##0">
                  <c:v>924.62346700000001</c:v>
                </c:pt>
                <c:pt idx="98" formatCode="#,##0">
                  <c:v>1037.043508</c:v>
                </c:pt>
                <c:pt idx="99" formatCode="#,##0">
                  <c:v>1025.9594079999999</c:v>
                </c:pt>
                <c:pt idx="100" formatCode="#,##0">
                  <c:v>1029.466007</c:v>
                </c:pt>
                <c:pt idx="101" formatCode="#,##0">
                  <c:v>993.35121100000003</c:v>
                </c:pt>
                <c:pt idx="102" formatCode="#,##0">
                  <c:v>985.65134999999998</c:v>
                </c:pt>
                <c:pt idx="103" formatCode="#,##0">
                  <c:v>1072.443634</c:v>
                </c:pt>
                <c:pt idx="104" formatCode="#,##0">
                  <c:v>1040.704248</c:v>
                </c:pt>
                <c:pt idx="105" formatCode="#,##0">
                  <c:v>1104.168725</c:v>
                </c:pt>
                <c:pt idx="106" formatCode="#,##0">
                  <c:v>1092.4320319999999</c:v>
                </c:pt>
              </c:numCache>
            </c:numRef>
          </c:val>
          <c:smooth val="1"/>
          <c:extLst>
            <c:ext xmlns:c16="http://schemas.microsoft.com/office/drawing/2014/chart" uri="{C3380CC4-5D6E-409C-BE32-E72D297353CC}">
              <c16:uniqueId val="{00000002-C641-4DDE-8361-B8ACF8B40AE3}"/>
            </c:ext>
          </c:extLst>
        </c:ser>
        <c:dLbls>
          <c:showLegendKey val="0"/>
          <c:showVal val="0"/>
          <c:showCatName val="0"/>
          <c:showSerName val="0"/>
          <c:showPercent val="0"/>
          <c:showBubbleSize val="0"/>
        </c:dLbls>
        <c:marker val="1"/>
        <c:smooth val="0"/>
        <c:axId val="347455488"/>
        <c:axId val="347455880"/>
      </c:lineChart>
      <c:catAx>
        <c:axId val="347455488"/>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347455880"/>
        <c:crosses val="autoZero"/>
        <c:auto val="1"/>
        <c:lblAlgn val="ctr"/>
        <c:lblOffset val="100"/>
        <c:noMultiLvlLbl val="0"/>
      </c:catAx>
      <c:valAx>
        <c:axId val="347455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347455488"/>
        <c:crosses val="autoZero"/>
        <c:crossBetween val="between"/>
      </c:valAx>
      <c:spPr>
        <a:noFill/>
        <a:ln>
          <a:noFill/>
        </a:ln>
        <a:effectLst/>
      </c:spPr>
    </c:plotArea>
    <c:legend>
      <c:legendPos val="b"/>
      <c:layout>
        <c:manualLayout>
          <c:xMode val="edge"/>
          <c:yMode val="edge"/>
          <c:x val="0.32283553159029915"/>
          <c:y val="0.94266352402329689"/>
          <c:w val="0.35432893681940164"/>
          <c:h val="5.7336475976703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lv-LV" sz="1400" b="1">
                <a:solidFill>
                  <a:sysClr val="windowText" lastClr="000000"/>
                </a:solidFill>
              </a:rPr>
              <a:t>Rezidentu</a:t>
            </a:r>
            <a:r>
              <a:rPr lang="lv-LV" sz="1400" b="1" baseline="0">
                <a:solidFill>
                  <a:sysClr val="windowText" lastClr="000000"/>
                </a:solidFill>
              </a:rPr>
              <a:t> kredītdinamika (tūkst. eiro)</a:t>
            </a:r>
            <a:endParaRPr lang="lv-LV" sz="14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lv-LV"/>
        </a:p>
      </c:txPr>
    </c:title>
    <c:autoTitleDeleted val="0"/>
    <c:plotArea>
      <c:layout/>
      <c:barChart>
        <c:barDir val="col"/>
        <c:grouping val="clustered"/>
        <c:varyColors val="0"/>
        <c:ser>
          <c:idx val="0"/>
          <c:order val="1"/>
          <c:tx>
            <c:v>Jaunizsniegtie kredīti (labā ass)</c:v>
          </c:tx>
          <c:spPr>
            <a:pattFill prst="dkUpDiag">
              <a:fgClr>
                <a:schemeClr val="accent5">
                  <a:lumMod val="75000"/>
                </a:schemeClr>
              </a:fgClr>
              <a:bgClr>
                <a:schemeClr val="bg1"/>
              </a:bgClr>
            </a:pattFill>
            <a:ln>
              <a:solidFill>
                <a:schemeClr val="accent5">
                  <a:lumMod val="75000"/>
                </a:schemeClr>
              </a:solidFill>
            </a:ln>
            <a:effectLst/>
          </c:spPr>
          <c:invertIfNegative val="0"/>
          <c:cat>
            <c:multiLvlStrRef>
              <c:f>'Jaunizsn+portfelis'!$G$3:$AC$4</c:f>
              <c:multiLvlStrCache>
                <c:ptCount val="2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lvl>
                <c:lvl>
                  <c:pt idx="0">
                    <c:v>2011</c:v>
                  </c:pt>
                  <c:pt idx="4">
                    <c:v>2012</c:v>
                  </c:pt>
                  <c:pt idx="8">
                    <c:v>2013</c:v>
                  </c:pt>
                  <c:pt idx="12">
                    <c:v>2014</c:v>
                  </c:pt>
                  <c:pt idx="16">
                    <c:v>2015</c:v>
                  </c:pt>
                  <c:pt idx="20">
                    <c:v>2016</c:v>
                  </c:pt>
                </c:lvl>
              </c:multiLvlStrCache>
            </c:multiLvlStrRef>
          </c:cat>
          <c:val>
            <c:numRef>
              <c:f>'Jaunizsn+portfelis'!$G$6:$AC$6</c:f>
              <c:numCache>
                <c:formatCode>#,##0</c:formatCode>
                <c:ptCount val="23"/>
                <c:pt idx="0">
                  <c:v>164143.10960096985</c:v>
                </c:pt>
                <c:pt idx="1">
                  <c:v>312757.91401301074</c:v>
                </c:pt>
                <c:pt idx="2">
                  <c:v>378075.27276452613</c:v>
                </c:pt>
                <c:pt idx="3">
                  <c:v>459733.36093704647</c:v>
                </c:pt>
                <c:pt idx="4">
                  <c:v>258439.4852618938</c:v>
                </c:pt>
                <c:pt idx="5">
                  <c:v>437442.40499484912</c:v>
                </c:pt>
                <c:pt idx="6">
                  <c:v>397667.06791651726</c:v>
                </c:pt>
                <c:pt idx="7">
                  <c:v>513091.24592347222</c:v>
                </c:pt>
                <c:pt idx="8">
                  <c:v>428001.56231324817</c:v>
                </c:pt>
                <c:pt idx="9">
                  <c:v>447982.58120329428</c:v>
                </c:pt>
                <c:pt idx="10">
                  <c:v>584934.49240471039</c:v>
                </c:pt>
                <c:pt idx="11">
                  <c:v>594294.95705772878</c:v>
                </c:pt>
                <c:pt idx="12">
                  <c:v>257684.85199999996</c:v>
                </c:pt>
                <c:pt idx="13">
                  <c:v>332381.16599999997</c:v>
                </c:pt>
                <c:pt idx="14">
                  <c:v>364242.21600000001</c:v>
                </c:pt>
                <c:pt idx="15">
                  <c:v>313737.83999999997</c:v>
                </c:pt>
                <c:pt idx="16">
                  <c:v>246022.815</c:v>
                </c:pt>
                <c:pt idx="17">
                  <c:v>341280.16399999999</c:v>
                </c:pt>
                <c:pt idx="18">
                  <c:v>401748.761</c:v>
                </c:pt>
                <c:pt idx="19">
                  <c:v>407957.51</c:v>
                </c:pt>
                <c:pt idx="20">
                  <c:v>275556.13299999997</c:v>
                </c:pt>
                <c:pt idx="21">
                  <c:v>649669.59699999995</c:v>
                </c:pt>
                <c:pt idx="22">
                  <c:v>725264.44299999997</c:v>
                </c:pt>
              </c:numCache>
            </c:numRef>
          </c:val>
          <c:extLst>
            <c:ext xmlns:c16="http://schemas.microsoft.com/office/drawing/2014/chart" uri="{C3380CC4-5D6E-409C-BE32-E72D297353CC}">
              <c16:uniqueId val="{00000000-8932-401F-A3A1-27B144CEC46B}"/>
            </c:ext>
          </c:extLst>
        </c:ser>
        <c:dLbls>
          <c:showLegendKey val="0"/>
          <c:showVal val="0"/>
          <c:showCatName val="0"/>
          <c:showSerName val="0"/>
          <c:showPercent val="0"/>
          <c:showBubbleSize val="0"/>
        </c:dLbls>
        <c:gapWidth val="219"/>
        <c:axId val="180194768"/>
        <c:axId val="180194376"/>
      </c:barChart>
      <c:lineChart>
        <c:grouping val="standard"/>
        <c:varyColors val="0"/>
        <c:ser>
          <c:idx val="1"/>
          <c:order val="0"/>
          <c:tx>
            <c:v>Kredītportfelis (uz perioda beigām)</c:v>
          </c:tx>
          <c:spPr>
            <a:ln w="31750" cap="rnd">
              <a:solidFill>
                <a:srgbClr val="00B050"/>
              </a:solidFill>
              <a:prstDash val="solid"/>
              <a:round/>
            </a:ln>
            <a:effectLst/>
          </c:spPr>
          <c:marker>
            <c:symbol val="none"/>
          </c:marker>
          <c:cat>
            <c:multiLvlStrRef>
              <c:f>'Jaunizsn+portfelis'!$G$3:$AC$4</c:f>
              <c:multiLvlStrCache>
                <c:ptCount val="2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lvl>
                <c:lvl>
                  <c:pt idx="0">
                    <c:v>2011</c:v>
                  </c:pt>
                  <c:pt idx="4">
                    <c:v>2012</c:v>
                  </c:pt>
                  <c:pt idx="8">
                    <c:v>2013</c:v>
                  </c:pt>
                  <c:pt idx="12">
                    <c:v>2014</c:v>
                  </c:pt>
                  <c:pt idx="16">
                    <c:v>2015</c:v>
                  </c:pt>
                  <c:pt idx="20">
                    <c:v>2016</c:v>
                  </c:pt>
                </c:lvl>
              </c:multiLvlStrCache>
            </c:multiLvlStrRef>
          </c:cat>
          <c:val>
            <c:numRef>
              <c:f>'Jaunizsn+portfelis'!$G$7:$AC$7</c:f>
              <c:numCache>
                <c:formatCode>#,##0</c:formatCode>
                <c:ptCount val="23"/>
                <c:pt idx="0">
                  <c:v>17254945.785738267</c:v>
                </c:pt>
                <c:pt idx="1">
                  <c:v>16875518.78048503</c:v>
                </c:pt>
                <c:pt idx="2">
                  <c:v>16775428.714122286</c:v>
                </c:pt>
                <c:pt idx="3">
                  <c:v>16259378.048502855</c:v>
                </c:pt>
                <c:pt idx="4">
                  <c:v>15374113.13538341</c:v>
                </c:pt>
                <c:pt idx="5">
                  <c:v>14935579.076100877</c:v>
                </c:pt>
                <c:pt idx="6">
                  <c:v>14914434.849545537</c:v>
                </c:pt>
                <c:pt idx="7">
                  <c:v>14553455.314710787</c:v>
                </c:pt>
                <c:pt idx="8">
                  <c:v>14356673.709882131</c:v>
                </c:pt>
                <c:pt idx="9">
                  <c:v>14000484.146362286</c:v>
                </c:pt>
                <c:pt idx="10">
                  <c:v>13805641.015133666</c:v>
                </c:pt>
                <c:pt idx="11">
                  <c:v>13645347.832397088</c:v>
                </c:pt>
                <c:pt idx="12">
                  <c:v>13055113.951000001</c:v>
                </c:pt>
                <c:pt idx="13">
                  <c:v>12941120.647</c:v>
                </c:pt>
                <c:pt idx="14">
                  <c:v>12954585.851</c:v>
                </c:pt>
                <c:pt idx="15">
                  <c:v>12612291.145</c:v>
                </c:pt>
                <c:pt idx="16">
                  <c:v>12533200.377</c:v>
                </c:pt>
                <c:pt idx="17">
                  <c:v>12522494.763</c:v>
                </c:pt>
                <c:pt idx="18">
                  <c:v>12518465.392999999</c:v>
                </c:pt>
                <c:pt idx="19">
                  <c:v>12418837.606000001</c:v>
                </c:pt>
                <c:pt idx="20">
                  <c:v>12507806.503</c:v>
                </c:pt>
                <c:pt idx="21">
                  <c:v>12729379.060000001</c:v>
                </c:pt>
                <c:pt idx="22">
                  <c:v>12801496.210000001</c:v>
                </c:pt>
              </c:numCache>
            </c:numRef>
          </c:val>
          <c:smooth val="1"/>
          <c:extLst>
            <c:ext xmlns:c16="http://schemas.microsoft.com/office/drawing/2014/chart" uri="{C3380CC4-5D6E-409C-BE32-E72D297353CC}">
              <c16:uniqueId val="{00000001-8932-401F-A3A1-27B144CEC46B}"/>
            </c:ext>
          </c:extLst>
        </c:ser>
        <c:dLbls>
          <c:showLegendKey val="0"/>
          <c:showVal val="0"/>
          <c:showCatName val="0"/>
          <c:showSerName val="0"/>
          <c:showPercent val="0"/>
          <c:showBubbleSize val="0"/>
        </c:dLbls>
        <c:marker val="1"/>
        <c:smooth val="0"/>
        <c:axId val="242162824"/>
        <c:axId val="180193984"/>
      </c:lineChart>
      <c:catAx>
        <c:axId val="242162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v-LV"/>
          </a:p>
        </c:txPr>
        <c:crossAx val="180193984"/>
        <c:crosses val="autoZero"/>
        <c:auto val="1"/>
        <c:lblAlgn val="ctr"/>
        <c:lblOffset val="100"/>
        <c:noMultiLvlLbl val="0"/>
      </c:catAx>
      <c:valAx>
        <c:axId val="180193984"/>
        <c:scaling>
          <c:orientation val="minMax"/>
          <c:max val="18000000"/>
          <c:min val="12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lv-LV"/>
          </a:p>
        </c:txPr>
        <c:crossAx val="242162824"/>
        <c:crosses val="autoZero"/>
        <c:crossBetween val="between"/>
      </c:valAx>
      <c:valAx>
        <c:axId val="18019437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lgn="ctr">
              <a:defRPr lang="lv-LV" sz="1000" b="1" i="0" u="none" strike="noStrike" kern="1200" baseline="0">
                <a:solidFill>
                  <a:sysClr val="windowText" lastClr="000000"/>
                </a:solidFill>
                <a:latin typeface="+mn-lt"/>
                <a:ea typeface="+mn-ea"/>
                <a:cs typeface="+mn-cs"/>
              </a:defRPr>
            </a:pPr>
            <a:endParaRPr lang="lv-LV"/>
          </a:p>
        </c:txPr>
        <c:crossAx val="180194768"/>
        <c:crosses val="max"/>
        <c:crossBetween val="between"/>
      </c:valAx>
      <c:catAx>
        <c:axId val="180194768"/>
        <c:scaling>
          <c:orientation val="minMax"/>
        </c:scaling>
        <c:delete val="1"/>
        <c:axPos val="b"/>
        <c:numFmt formatCode="General" sourceLinked="1"/>
        <c:majorTickMark val="out"/>
        <c:minorTickMark val="none"/>
        <c:tickLblPos val="nextTo"/>
        <c:crossAx val="1801943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1"/>
          <c:tx>
            <c:v>Uzkrātās ĀTI, perioda beigās (labā ass)</c:v>
          </c:tx>
          <c:spPr>
            <a:pattFill prst="dkUpDiag">
              <a:fgClr>
                <a:schemeClr val="accent5">
                  <a:lumMod val="75000"/>
                </a:schemeClr>
              </a:fgClr>
              <a:bgClr>
                <a:schemeClr val="bg1"/>
              </a:bgClr>
            </a:pattFill>
            <a:ln>
              <a:solidFill>
                <a:schemeClr val="accent5">
                  <a:lumMod val="75000"/>
                </a:schemeClr>
              </a:solidFill>
            </a:ln>
            <a:effectLst/>
          </c:spPr>
          <c:invertIfNegative val="0"/>
          <c:cat>
            <c:multiLvlStrRef>
              <c:f>'[Chart in Microsoft PowerPoint]Jaunizsn+portfelis'!$G$3:$AC$4</c:f>
              <c:multiLvlStrCache>
                <c:ptCount val="2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lvl>
                <c:lvl>
                  <c:pt idx="0">
                    <c:v>2011</c:v>
                  </c:pt>
                  <c:pt idx="4">
                    <c:v>2012</c:v>
                  </c:pt>
                  <c:pt idx="8">
                    <c:v>2013</c:v>
                  </c:pt>
                  <c:pt idx="12">
                    <c:v>2014</c:v>
                  </c:pt>
                  <c:pt idx="16">
                    <c:v>2015</c:v>
                  </c:pt>
                  <c:pt idx="20">
                    <c:v>2016</c:v>
                  </c:pt>
                </c:lvl>
              </c:multiLvlStrCache>
            </c:multiLvlStrRef>
          </c:cat>
          <c:val>
            <c:numRef>
              <c:f>'[Chart in Microsoft PowerPoint]Jaunizsn+portfelis'!$G$6:$AC$6</c:f>
              <c:numCache>
                <c:formatCode>General</c:formatCode>
                <c:ptCount val="23"/>
                <c:pt idx="0">
                  <c:v>8752</c:v>
                </c:pt>
                <c:pt idx="1">
                  <c:v>9032.2999999999993</c:v>
                </c:pt>
                <c:pt idx="2">
                  <c:v>9230.66</c:v>
                </c:pt>
                <c:pt idx="3">
                  <c:v>9359.77</c:v>
                </c:pt>
                <c:pt idx="4">
                  <c:v>9600.57</c:v>
                </c:pt>
                <c:pt idx="5">
                  <c:v>9728.7099999999991</c:v>
                </c:pt>
                <c:pt idx="6">
                  <c:v>9991.16</c:v>
                </c:pt>
                <c:pt idx="7">
                  <c:v>10257.91</c:v>
                </c:pt>
                <c:pt idx="8">
                  <c:v>11219.26</c:v>
                </c:pt>
                <c:pt idx="9">
                  <c:v>11270.53</c:v>
                </c:pt>
                <c:pt idx="10">
                  <c:v>11399.02</c:v>
                </c:pt>
                <c:pt idx="11">
                  <c:v>11569.61</c:v>
                </c:pt>
                <c:pt idx="12">
                  <c:v>11736.23</c:v>
                </c:pt>
                <c:pt idx="13">
                  <c:v>11946.91</c:v>
                </c:pt>
                <c:pt idx="14">
                  <c:v>12078.88</c:v>
                </c:pt>
                <c:pt idx="15">
                  <c:v>12311.33</c:v>
                </c:pt>
                <c:pt idx="16">
                  <c:v>12796.32</c:v>
                </c:pt>
                <c:pt idx="17">
                  <c:v>13059.27</c:v>
                </c:pt>
                <c:pt idx="18">
                  <c:v>13456.6</c:v>
                </c:pt>
                <c:pt idx="19">
                  <c:v>13545.46</c:v>
                </c:pt>
                <c:pt idx="20">
                  <c:v>13465.33</c:v>
                </c:pt>
                <c:pt idx="21">
                  <c:v>13237.75</c:v>
                </c:pt>
                <c:pt idx="22">
                  <c:v>13356.29</c:v>
                </c:pt>
              </c:numCache>
            </c:numRef>
          </c:val>
          <c:extLst>
            <c:ext xmlns:c16="http://schemas.microsoft.com/office/drawing/2014/chart" uri="{C3380CC4-5D6E-409C-BE32-E72D297353CC}">
              <c16:uniqueId val="{00000000-7271-4DA3-BCF1-2E162E249E08}"/>
            </c:ext>
          </c:extLst>
        </c:ser>
        <c:dLbls>
          <c:showLegendKey val="0"/>
          <c:showVal val="0"/>
          <c:showCatName val="0"/>
          <c:showSerName val="0"/>
          <c:showPercent val="0"/>
          <c:showBubbleSize val="0"/>
        </c:dLbls>
        <c:gapWidth val="219"/>
        <c:axId val="242451032"/>
        <c:axId val="255456184"/>
      </c:barChart>
      <c:lineChart>
        <c:grouping val="standard"/>
        <c:varyColors val="0"/>
        <c:ser>
          <c:idx val="1"/>
          <c:order val="0"/>
          <c:tx>
            <c:v>Nefinanšu komercsabiedrību ilgtermiņa ieguldījumi, perioda beigās)</c:v>
          </c:tx>
          <c:spPr>
            <a:ln w="31750" cap="rnd">
              <a:solidFill>
                <a:srgbClr val="00B050"/>
              </a:solidFill>
              <a:prstDash val="solid"/>
              <a:round/>
            </a:ln>
            <a:effectLst/>
          </c:spPr>
          <c:marker>
            <c:symbol val="none"/>
          </c:marker>
          <c:cat>
            <c:multiLvlStrRef>
              <c:f>'[Chart in Microsoft PowerPoint]Jaunizsn+portfelis'!$G$3:$AC$4</c:f>
              <c:multiLvlStrCache>
                <c:ptCount val="2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lvl>
                <c:lvl>
                  <c:pt idx="0">
                    <c:v>2011</c:v>
                  </c:pt>
                  <c:pt idx="4">
                    <c:v>2012</c:v>
                  </c:pt>
                  <c:pt idx="8">
                    <c:v>2013</c:v>
                  </c:pt>
                  <c:pt idx="12">
                    <c:v>2014</c:v>
                  </c:pt>
                  <c:pt idx="16">
                    <c:v>2015</c:v>
                  </c:pt>
                  <c:pt idx="20">
                    <c:v>2016</c:v>
                  </c:pt>
                </c:lvl>
              </c:multiLvlStrCache>
            </c:multiLvlStrRef>
          </c:cat>
          <c:val>
            <c:numRef>
              <c:f>'[Chart in Microsoft PowerPoint]Jaunizsn+portfelis'!$G$7:$AC$7</c:f>
              <c:numCache>
                <c:formatCode>General</c:formatCode>
                <c:ptCount val="23"/>
                <c:pt idx="0">
                  <c:v>27754.92</c:v>
                </c:pt>
                <c:pt idx="1">
                  <c:v>27845.37</c:v>
                </c:pt>
                <c:pt idx="2">
                  <c:v>28066.26</c:v>
                </c:pt>
                <c:pt idx="3">
                  <c:v>28678.5</c:v>
                </c:pt>
                <c:pt idx="4">
                  <c:v>28738.080000000002</c:v>
                </c:pt>
                <c:pt idx="5">
                  <c:v>28893.61</c:v>
                </c:pt>
                <c:pt idx="6">
                  <c:v>29244.93</c:v>
                </c:pt>
                <c:pt idx="7">
                  <c:v>29207.29</c:v>
                </c:pt>
                <c:pt idx="8">
                  <c:v>29365.47</c:v>
                </c:pt>
                <c:pt idx="9">
                  <c:v>29578.799999999999</c:v>
                </c:pt>
                <c:pt idx="10">
                  <c:v>29878.78</c:v>
                </c:pt>
                <c:pt idx="11">
                  <c:v>29682.19</c:v>
                </c:pt>
                <c:pt idx="12">
                  <c:v>30448.19</c:v>
                </c:pt>
                <c:pt idx="13">
                  <c:v>30445.19</c:v>
                </c:pt>
                <c:pt idx="14">
                  <c:v>30551.3</c:v>
                </c:pt>
                <c:pt idx="15">
                  <c:v>30699.97</c:v>
                </c:pt>
                <c:pt idx="16">
                  <c:v>32085.59</c:v>
                </c:pt>
                <c:pt idx="17">
                  <c:v>32159.59</c:v>
                </c:pt>
                <c:pt idx="18">
                  <c:v>32354.44</c:v>
                </c:pt>
                <c:pt idx="19">
                  <c:v>32507.14</c:v>
                </c:pt>
                <c:pt idx="20">
                  <c:v>30944.45</c:v>
                </c:pt>
                <c:pt idx="21">
                  <c:v>31071.61</c:v>
                </c:pt>
                <c:pt idx="22">
                  <c:v>31601.42</c:v>
                </c:pt>
              </c:numCache>
            </c:numRef>
          </c:val>
          <c:smooth val="1"/>
          <c:extLst>
            <c:ext xmlns:c16="http://schemas.microsoft.com/office/drawing/2014/chart" uri="{C3380CC4-5D6E-409C-BE32-E72D297353CC}">
              <c16:uniqueId val="{00000001-7271-4DA3-BCF1-2E162E249E08}"/>
            </c:ext>
          </c:extLst>
        </c:ser>
        <c:dLbls>
          <c:showLegendKey val="0"/>
          <c:showVal val="0"/>
          <c:showCatName val="0"/>
          <c:showSerName val="0"/>
          <c:showPercent val="0"/>
          <c:showBubbleSize val="0"/>
        </c:dLbls>
        <c:marker val="1"/>
        <c:smooth val="0"/>
        <c:axId val="259863800"/>
        <c:axId val="255450696"/>
      </c:lineChart>
      <c:catAx>
        <c:axId val="25986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v-LV"/>
          </a:p>
        </c:txPr>
        <c:crossAx val="255450696"/>
        <c:crosses val="autoZero"/>
        <c:auto val="1"/>
        <c:lblAlgn val="ctr"/>
        <c:lblOffset val="100"/>
        <c:noMultiLvlLbl val="0"/>
      </c:catAx>
      <c:valAx>
        <c:axId val="255450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lv-LV"/>
          </a:p>
        </c:txPr>
        <c:crossAx val="259863800"/>
        <c:crosses val="autoZero"/>
        <c:crossBetween val="between"/>
      </c:valAx>
      <c:valAx>
        <c:axId val="255456184"/>
        <c:scaling>
          <c:orientation val="minMax"/>
          <c:max val="16000"/>
          <c:min val="7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ctr">
              <a:defRPr lang="lv-LV" sz="1000" b="1" i="0" u="none" strike="noStrike" kern="1200" baseline="0">
                <a:solidFill>
                  <a:sysClr val="windowText" lastClr="000000"/>
                </a:solidFill>
                <a:latin typeface="+mn-lt"/>
                <a:ea typeface="+mn-ea"/>
                <a:cs typeface="+mn-cs"/>
              </a:defRPr>
            </a:pPr>
            <a:endParaRPr lang="lv-LV"/>
          </a:p>
        </c:txPr>
        <c:crossAx val="242451032"/>
        <c:crosses val="max"/>
        <c:crossBetween val="between"/>
      </c:valAx>
      <c:catAx>
        <c:axId val="242451032"/>
        <c:scaling>
          <c:orientation val="minMax"/>
        </c:scaling>
        <c:delete val="1"/>
        <c:axPos val="b"/>
        <c:numFmt formatCode="General" sourceLinked="1"/>
        <c:majorTickMark val="out"/>
        <c:minorTickMark val="none"/>
        <c:tickLblPos val="nextTo"/>
        <c:crossAx val="2554561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019760716562986"/>
          <c:y val="0.17435218324982105"/>
          <c:w val="0.71224823888899635"/>
          <c:h val="0.68494724720674738"/>
        </c:manualLayout>
      </c:layout>
      <c:pie3DChart>
        <c:varyColors val="1"/>
        <c:ser>
          <c:idx val="0"/>
          <c:order val="0"/>
          <c:dPt>
            <c:idx val="0"/>
            <c:bubble3D val="0"/>
            <c:spPr>
              <a:pattFill prst="pct75">
                <a:fgClr>
                  <a:schemeClr val="bg1">
                    <a:lumMod val="8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1-A5CC-4FFE-9366-259F7CC9729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5CC-4FFE-9366-259F7CC97295}"/>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A5CC-4FFE-9366-259F7CC97295}"/>
              </c:ext>
            </c:extLst>
          </c:dPt>
          <c:dPt>
            <c:idx val="3"/>
            <c:bubble3D val="0"/>
            <c:spPr>
              <a:pattFill prst="wdDnDiag">
                <a:fgClr>
                  <a:schemeClr val="tx1">
                    <a:lumMod val="75000"/>
                    <a:lumOff val="2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7-A5CC-4FFE-9366-259F7CC97295}"/>
              </c:ext>
            </c:extLst>
          </c:dPt>
          <c:dPt>
            <c:idx val="4"/>
            <c:bubble3D val="0"/>
            <c:spPr>
              <a:solidFill>
                <a:schemeClr val="tx1">
                  <a:lumMod val="85000"/>
                  <a:lumOff val="1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A5CC-4FFE-9366-259F7CC97295}"/>
              </c:ext>
            </c:extLst>
          </c:dPt>
          <c:dPt>
            <c:idx val="5"/>
            <c:bubble3D val="0"/>
            <c:spPr>
              <a:solidFill>
                <a:schemeClr val="tx1">
                  <a:lumMod val="85000"/>
                  <a:lumOff val="1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A5CC-4FFE-9366-259F7CC97295}"/>
              </c:ext>
            </c:extLst>
          </c:dPt>
          <c:dPt>
            <c:idx val="6"/>
            <c:bubble3D val="0"/>
            <c:spPr>
              <a:pattFill prst="dkDnDiag">
                <a:fgClr>
                  <a:schemeClr val="tx1">
                    <a:lumMod val="65000"/>
                    <a:lumOff val="3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D-A5CC-4FFE-9366-259F7CC97295}"/>
              </c:ext>
            </c:extLst>
          </c:dPt>
          <c:dPt>
            <c:idx val="7"/>
            <c:bubble3D val="0"/>
            <c:spPr>
              <a:solidFill>
                <a:schemeClr val="tx1">
                  <a:lumMod val="75000"/>
                  <a:lumOff val="2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A5CC-4FFE-9366-259F7CC97295}"/>
              </c:ext>
            </c:extLst>
          </c:dPt>
          <c:dPt>
            <c:idx val="8"/>
            <c:bubble3D val="0"/>
            <c:spPr>
              <a:solidFill>
                <a:schemeClr val="tx1">
                  <a:lumMod val="65000"/>
                  <a:lumOff val="3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A5CC-4FFE-9366-259F7CC97295}"/>
              </c:ext>
            </c:extLst>
          </c:dPt>
          <c:dLbls>
            <c:dLbl>
              <c:idx val="0"/>
              <c:layout>
                <c:manualLayout>
                  <c:x val="-3.4346793950686974E-2"/>
                  <c:y val="-6.1521945173519978E-2"/>
                </c:manualLayout>
              </c:layout>
              <c:tx>
                <c:rich>
                  <a:bodyPr/>
                  <a:lstStyle/>
                  <a:p>
                    <a:fld id="{4849CBC3-7781-4F6E-8F39-3ABE063501B6}" type="CATEGORYNAME">
                      <a:rPr lang="en-US"/>
                      <a:pPr/>
                      <a:t>[CATEGORY NAME]</a:t>
                    </a:fld>
                    <a:r>
                      <a:rPr lang="en-US" b="1" baseline="0"/>
                      <a:t>; </a:t>
                    </a:r>
                    <a:fld id="{9617D80D-BEC5-4FB2-9689-2A39A27B8218}" type="VALUE">
                      <a:rPr lang="en-US" b="1" baseline="0"/>
                      <a:pPr/>
                      <a:t>[VALUE]</a:t>
                    </a:fld>
                    <a:endParaRPr lang="en-US" b="1"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CC-4FFE-9366-259F7CC97295}"/>
                </c:ext>
              </c:extLst>
            </c:dLbl>
            <c:dLbl>
              <c:idx val="1"/>
              <c:layout>
                <c:manualLayout>
                  <c:x val="1.714817516638225E-2"/>
                  <c:y val="5.0047025371828521E-2"/>
                </c:manualLayout>
              </c:layout>
              <c:tx>
                <c:rich>
                  <a:bodyPr/>
                  <a:lstStyle/>
                  <a:p>
                    <a:fld id="{D0230D34-0113-420B-81EC-B40FDD9CF715}" type="CATEGORYNAME">
                      <a:rPr lang="lv-LV"/>
                      <a:pPr/>
                      <a:t>[CATEGORY NAME]</a:t>
                    </a:fld>
                    <a:r>
                      <a:rPr lang="lv-LV" baseline="0"/>
                      <a:t>; </a:t>
                    </a:r>
                    <a:fld id="{02773B05-66CD-4EFF-965C-7668DB30A12B}" type="VALUE">
                      <a:rPr lang="lv-LV" b="1" baseline="0"/>
                      <a:pPr/>
                      <a:t>[VALUE]</a:t>
                    </a:fld>
                    <a:endParaRPr lang="lv-LV"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5CC-4FFE-9366-259F7CC97295}"/>
                </c:ext>
              </c:extLst>
            </c:dLbl>
            <c:dLbl>
              <c:idx val="2"/>
              <c:layout>
                <c:manualLayout>
                  <c:x val="-2.5199475065616799E-2"/>
                  <c:y val="-4.0763342082239723E-2"/>
                </c:manualLayout>
              </c:layout>
              <c:tx>
                <c:rich>
                  <a:bodyPr/>
                  <a:lstStyle/>
                  <a:p>
                    <a:fld id="{E2EC6A69-D217-4262-BD79-6F427ED0D4E1}" type="CATEGORYNAME">
                      <a:rPr lang="en-US"/>
                      <a:pPr/>
                      <a:t>[CATEGORY NAME]</a:t>
                    </a:fld>
                    <a:r>
                      <a:rPr lang="en-US" baseline="0"/>
                      <a:t>; </a:t>
                    </a:r>
                    <a:fld id="{171ECF68-8E70-4D5B-8FCB-351BB36F5FC0}" type="VALUE">
                      <a:rPr lang="en-US" b="1"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5CC-4FFE-9366-259F7CC97295}"/>
                </c:ext>
              </c:extLst>
            </c:dLbl>
            <c:dLbl>
              <c:idx val="3"/>
              <c:layout>
                <c:manualLayout>
                  <c:x val="-3.8492360753149768E-2"/>
                  <c:y val="0.16835739282589668"/>
                </c:manualLayout>
              </c:layout>
              <c:tx>
                <c:rich>
                  <a:bodyPr/>
                  <a:lstStyle/>
                  <a:p>
                    <a:fld id="{6C9C9F43-E519-4A63-B011-65AB60303076}" type="CATEGORYNAME">
                      <a:rPr lang="en-US"/>
                      <a:pPr/>
                      <a:t>[CATEGORY NAME]</a:t>
                    </a:fld>
                    <a:r>
                      <a:rPr lang="en-US" baseline="0"/>
                      <a:t>; </a:t>
                    </a:r>
                    <a:fld id="{078F9172-3AFF-4A5A-ABE6-29F048F01232}" type="VALUE">
                      <a:rPr lang="en-US" b="1"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5CC-4FFE-9366-259F7CC97295}"/>
                </c:ext>
              </c:extLst>
            </c:dLbl>
            <c:dLbl>
              <c:idx val="4"/>
              <c:layout>
                <c:manualLayout>
                  <c:x val="-6.259448818897638E-2"/>
                  <c:y val="0.15574074074074074"/>
                </c:manualLayout>
              </c:layout>
              <c:tx>
                <c:rich>
                  <a:bodyPr/>
                  <a:lstStyle/>
                  <a:p>
                    <a:fld id="{79E08EF7-8019-4955-87DC-0898F9A9ED1E}" type="CATEGORYNAME">
                      <a:rPr lang="lv-LV"/>
                      <a:pPr/>
                      <a:t>[CATEGORY NAME]</a:t>
                    </a:fld>
                    <a:r>
                      <a:rPr lang="lv-LV" baseline="0"/>
                      <a:t>; </a:t>
                    </a:r>
                    <a:fld id="{1F7BFAD4-5D9A-4CC8-9F51-403FBA4DEE20}" type="VALUE">
                      <a:rPr lang="lv-LV" b="1" baseline="0"/>
                      <a:pPr/>
                      <a:t>[VALUE]</a:t>
                    </a:fld>
                    <a:endParaRPr lang="lv-LV"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5CC-4FFE-9366-259F7CC97295}"/>
                </c:ext>
              </c:extLst>
            </c:dLbl>
            <c:dLbl>
              <c:idx val="5"/>
              <c:layout>
                <c:manualLayout>
                  <c:x val="-0.11944444444444444"/>
                  <c:y val="2.0545713035870515E-2"/>
                </c:manualLayout>
              </c:layout>
              <c:tx>
                <c:rich>
                  <a:bodyPr/>
                  <a:lstStyle/>
                  <a:p>
                    <a:fld id="{A0B435FA-F8B9-4DC4-A931-DDFDEA918715}" type="CATEGORYNAME">
                      <a:rPr lang="en-US"/>
                      <a:pPr/>
                      <a:t>[CATEGORY NAME]</a:t>
                    </a:fld>
                    <a:r>
                      <a:rPr lang="en-US" b="1"/>
                      <a:t>; </a:t>
                    </a:r>
                    <a:fld id="{FFBD20E7-6D8E-47CC-9195-559AB57D6312}" type="VALUE">
                      <a:rPr lang="en-US" b="1"/>
                      <a:pPr/>
                      <a:t>[VALUE]</a:t>
                    </a:fld>
                    <a:endParaRPr lang="en-US" b="1"/>
                  </a:p>
                </c:rich>
              </c:tx>
              <c:showLegendKey val="0"/>
              <c:showVal val="1"/>
              <c:showCatName val="1"/>
              <c:showSerName val="0"/>
              <c:showPercent val="0"/>
              <c:showBubbleSize val="0"/>
              <c:extLst>
                <c:ext xmlns:c15="http://schemas.microsoft.com/office/drawing/2012/chart" uri="{CE6537A1-D6FC-4f65-9D91-7224C49458BB}">
                  <c15:layout>
                    <c:manualLayout>
                      <c:w val="0.20601851851851852"/>
                      <c:h val="0.1423611111111111"/>
                    </c:manualLayout>
                  </c15:layout>
                  <c15:dlblFieldTable/>
                  <c15:showDataLabelsRange val="0"/>
                </c:ext>
                <c:ext xmlns:c16="http://schemas.microsoft.com/office/drawing/2014/chart" uri="{C3380CC4-5D6E-409C-BE32-E72D297353CC}">
                  <c16:uniqueId val="{0000000B-A5CC-4FFE-9366-259F7CC97295}"/>
                </c:ext>
              </c:extLst>
            </c:dLbl>
            <c:dLbl>
              <c:idx val="6"/>
              <c:layout>
                <c:manualLayout>
                  <c:x val="-6.6282225138524345E-2"/>
                  <c:y val="-5.7100466608340623E-2"/>
                </c:manualLayout>
              </c:layout>
              <c:tx>
                <c:rich>
                  <a:bodyPr/>
                  <a:lstStyle/>
                  <a:p>
                    <a:fld id="{DF52047C-C67C-41E3-A54F-93E6B11A9B30}" type="CATEGORYNAME">
                      <a:rPr lang="en-US"/>
                      <a:pPr/>
                      <a:t>[CATEGORY NAME]</a:t>
                    </a:fld>
                    <a:r>
                      <a:rPr lang="en-US" baseline="0"/>
                      <a:t>; </a:t>
                    </a:r>
                    <a:fld id="{0F320F72-F4F1-4E07-9754-4B539D87FFC3}" type="VALUE">
                      <a:rPr lang="en-US" b="1"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5CC-4FFE-9366-259F7CC97295}"/>
                </c:ext>
              </c:extLst>
            </c:dLbl>
            <c:dLbl>
              <c:idx val="7"/>
              <c:layout>
                <c:manualLayout>
                  <c:x val="3.4547644088954617E-2"/>
                  <c:y val="-0.13360119510752855"/>
                </c:manualLayout>
              </c:layout>
              <c:tx>
                <c:rich>
                  <a:bodyPr/>
                  <a:lstStyle/>
                  <a:p>
                    <a:fld id="{8B887AD1-6B60-400B-AAD0-43B3AFBB9482}" type="CATEGORYNAME">
                      <a:rPr lang="lv-LV"/>
                      <a:pPr/>
                      <a:t>[CATEGORY NAME]</a:t>
                    </a:fld>
                    <a:r>
                      <a:rPr lang="lv-LV" baseline="0"/>
                      <a:t>; </a:t>
                    </a:r>
                    <a:fld id="{F75261CC-C70E-4E57-AB61-AC80A7C68ABF}" type="VALUE">
                      <a:rPr lang="lv-LV" b="1" baseline="0"/>
                      <a:pPr/>
                      <a:t>[VALUE]</a:t>
                    </a:fld>
                    <a:endParaRPr lang="lv-LV"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A5CC-4FFE-9366-259F7CC97295}"/>
                </c:ext>
              </c:extLst>
            </c:dLbl>
            <c:dLbl>
              <c:idx val="8"/>
              <c:layout>
                <c:manualLayout>
                  <c:x val="0.12126640820867814"/>
                  <c:y val="-4.6133640409573309E-2"/>
                </c:manualLayout>
              </c:layout>
              <c:tx>
                <c:rich>
                  <a:bodyPr/>
                  <a:lstStyle/>
                  <a:p>
                    <a:fld id="{FF0C6F2D-A6AD-4CB9-A0CC-17719BD8A250}" type="CATEGORYNAME">
                      <a:rPr lang="lv-LV"/>
                      <a:pPr/>
                      <a:t>[CATEGORY NAME]</a:t>
                    </a:fld>
                    <a:r>
                      <a:rPr lang="lv-LV" baseline="0"/>
                      <a:t>; </a:t>
                    </a:r>
                    <a:fld id="{6520E707-92ED-4222-B0D6-9D5E7464CC98}" type="VALUE">
                      <a:rPr lang="lv-LV" b="1" baseline="0"/>
                      <a:pPr/>
                      <a:t>[VALUE]</a:t>
                    </a:fld>
                    <a:endParaRPr lang="lv-LV"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A5CC-4FFE-9366-259F7CC97295}"/>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KOPĀ!$L$5:$L$13</c:f>
              <c:strCache>
                <c:ptCount val="9"/>
                <c:pt idx="0">
                  <c:v>Pievienotās vērtības nodoklis</c:v>
                </c:pt>
                <c:pt idx="1">
                  <c:v>Transportlīdzekļu ekspluatācijas nodoklis</c:v>
                </c:pt>
                <c:pt idx="2">
                  <c:v>Iedzīvotāju ienākuma nodoklis</c:v>
                </c:pt>
                <c:pt idx="3">
                  <c:v>Akcīzes nodoklis</c:v>
                </c:pt>
                <c:pt idx="4">
                  <c:v>Elektroenerģijas nodoklis</c:v>
                </c:pt>
                <c:pt idx="5">
                  <c:v>Nekustamā īpašuma nodoklis</c:v>
                </c:pt>
                <c:pt idx="6">
                  <c:v>Dabas resursu nodoklis</c:v>
                </c:pt>
                <c:pt idx="7">
                  <c:v>Uzņēmumu transportlīdzekļu nodoklis</c:v>
                </c:pt>
                <c:pt idx="8">
                  <c:v>Uzņēmumu ienākuma nodoklis</c:v>
                </c:pt>
              </c:strCache>
            </c:strRef>
          </c:cat>
          <c:val>
            <c:numRef>
              <c:f>KOPĀ!$N$5:$N$13</c:f>
              <c:numCache>
                <c:formatCode>0.0%</c:formatCode>
                <c:ptCount val="9"/>
                <c:pt idx="0">
                  <c:v>0.3858353152330305</c:v>
                </c:pt>
                <c:pt idx="1">
                  <c:v>1.6810209177036313E-3</c:v>
                </c:pt>
                <c:pt idx="2">
                  <c:v>0.33461607444622971</c:v>
                </c:pt>
                <c:pt idx="3">
                  <c:v>3.8554298839799994E-2</c:v>
                </c:pt>
                <c:pt idx="4">
                  <c:v>2.9625057683161349E-3</c:v>
                </c:pt>
                <c:pt idx="5">
                  <c:v>4.0932973650040947E-3</c:v>
                </c:pt>
                <c:pt idx="6">
                  <c:v>6.9776431863118549E-2</c:v>
                </c:pt>
                <c:pt idx="7">
                  <c:v>1.4218890026727858E-3</c:v>
                </c:pt>
                <c:pt idx="8">
                  <c:v>0.16105916656412453</c:v>
                </c:pt>
              </c:numCache>
            </c:numRef>
          </c:val>
          <c:extLst>
            <c:ext xmlns:c16="http://schemas.microsoft.com/office/drawing/2014/chart" uri="{C3380CC4-5D6E-409C-BE32-E72D297353CC}">
              <c16:uniqueId val="{00000012-A5CC-4FFE-9366-259F7CC9729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24252697579468"/>
          <c:y val="3.0810354588029436E-2"/>
          <c:w val="0.74102599154272386"/>
          <c:h val="0.8962190314445988"/>
        </c:manualLayout>
      </c:layout>
      <c:barChart>
        <c:barDir val="bar"/>
        <c:grouping val="stacked"/>
        <c:varyColors val="0"/>
        <c:ser>
          <c:idx val="0"/>
          <c:order val="0"/>
          <c:tx>
            <c:strRef>
              <c:f>Sheet1!$B$1</c:f>
              <c:strCache>
                <c:ptCount val="1"/>
                <c:pt idx="0">
                  <c:v>Ieņēmumi valsts pamatbudžetā</c:v>
                </c:pt>
              </c:strCache>
            </c:strRef>
          </c:tx>
          <c:spPr>
            <a:solidFill>
              <a:schemeClr val="accent1"/>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6"/>
                <c:pt idx="0">
                  <c:v>Sociālās apdrošināšanas iemaksas - kopā</c:v>
                </c:pt>
                <c:pt idx="1">
                  <c:v>Pievienotās vērtības nodoklis</c:v>
                </c:pt>
                <c:pt idx="2">
                  <c:v>Iedzīvotāju ienākuma nodoklis</c:v>
                </c:pt>
                <c:pt idx="3">
                  <c:v>Akcīzes nodoklis</c:v>
                </c:pt>
                <c:pt idx="4">
                  <c:v>Uzņēmumu ienākuma nodoklis</c:v>
                </c:pt>
                <c:pt idx="5">
                  <c:v>Nekustamā īpašuma nodoklis</c:v>
                </c:pt>
              </c:strCache>
            </c:strRef>
          </c:cat>
          <c:val>
            <c:numRef>
              <c:f>Sheet1!$B$2:$B$14</c:f>
              <c:numCache>
                <c:formatCode>0.0</c:formatCode>
                <c:ptCount val="6"/>
                <c:pt idx="1">
                  <c:v>2157.9856159999999</c:v>
                </c:pt>
                <c:pt idx="2">
                  <c:v>328.047191</c:v>
                </c:pt>
                <c:pt idx="3">
                  <c:v>890.34074999999996</c:v>
                </c:pt>
                <c:pt idx="4">
                  <c:v>425.34800000000001</c:v>
                </c:pt>
              </c:numCache>
            </c:numRef>
          </c:val>
          <c:extLst>
            <c:ext xmlns:c16="http://schemas.microsoft.com/office/drawing/2014/chart" uri="{C3380CC4-5D6E-409C-BE32-E72D297353CC}">
              <c16:uniqueId val="{00000000-73B6-4D21-9CBE-381C599AF9DA}"/>
            </c:ext>
          </c:extLst>
        </c:ser>
        <c:ser>
          <c:idx val="1"/>
          <c:order val="1"/>
          <c:tx>
            <c:strRef>
              <c:f>Sheet1!$C$1</c:f>
              <c:strCache>
                <c:ptCount val="1"/>
                <c:pt idx="0">
                  <c:v>Ieņēmumi valsts speciālajā budžetā</c:v>
                </c:pt>
              </c:strCache>
            </c:strRef>
          </c:tx>
          <c:spPr>
            <a:solidFill>
              <a:schemeClr val="accent2"/>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6"/>
                <c:pt idx="0">
                  <c:v>Sociālās apdrošināšanas iemaksas - kopā</c:v>
                </c:pt>
                <c:pt idx="1">
                  <c:v>Pievienotās vērtības nodoklis</c:v>
                </c:pt>
                <c:pt idx="2">
                  <c:v>Iedzīvotāju ienākuma nodoklis</c:v>
                </c:pt>
                <c:pt idx="3">
                  <c:v>Akcīzes nodoklis</c:v>
                </c:pt>
                <c:pt idx="4">
                  <c:v>Uzņēmumu ienākuma nodoklis</c:v>
                </c:pt>
                <c:pt idx="5">
                  <c:v>Nekustamā īpašuma nodoklis</c:v>
                </c:pt>
              </c:strCache>
            </c:strRef>
          </c:cat>
          <c:val>
            <c:numRef>
              <c:f>Sheet1!$C$2:$C$14</c:f>
              <c:numCache>
                <c:formatCode>0.0</c:formatCode>
                <c:ptCount val="6"/>
                <c:pt idx="0">
                  <c:v>2723.1419639999999</c:v>
                </c:pt>
              </c:numCache>
            </c:numRef>
          </c:val>
          <c:extLst>
            <c:ext xmlns:c16="http://schemas.microsoft.com/office/drawing/2014/chart" uri="{C3380CC4-5D6E-409C-BE32-E72D297353CC}">
              <c16:uniqueId val="{00000001-73B6-4D21-9CBE-381C599AF9DA}"/>
            </c:ext>
          </c:extLst>
        </c:ser>
        <c:ser>
          <c:idx val="2"/>
          <c:order val="2"/>
          <c:tx>
            <c:strRef>
              <c:f>Sheet1!$D$1</c:f>
              <c:strCache>
                <c:ptCount val="1"/>
                <c:pt idx="0">
                  <c:v>Ieņēmumi pašvaldību budžetos</c:v>
                </c:pt>
              </c:strCache>
            </c:strRef>
          </c:tx>
          <c:spPr>
            <a:solidFill>
              <a:schemeClr val="accent3"/>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6"/>
                <c:pt idx="0">
                  <c:v>Sociālās apdrošināšanas iemaksas - kopā</c:v>
                </c:pt>
                <c:pt idx="1">
                  <c:v>Pievienotās vērtības nodoklis</c:v>
                </c:pt>
                <c:pt idx="2">
                  <c:v>Iedzīvotāju ienākuma nodoklis</c:v>
                </c:pt>
                <c:pt idx="3">
                  <c:v>Akcīzes nodoklis</c:v>
                </c:pt>
                <c:pt idx="4">
                  <c:v>Uzņēmumu ienākuma nodoklis</c:v>
                </c:pt>
                <c:pt idx="5">
                  <c:v>Nekustamā īpašuma nodoklis</c:v>
                </c:pt>
              </c:strCache>
            </c:strRef>
          </c:cat>
          <c:val>
            <c:numRef>
              <c:f>Sheet1!$D$2:$D$14</c:f>
              <c:numCache>
                <c:formatCode>0.0</c:formatCode>
                <c:ptCount val="6"/>
                <c:pt idx="2">
                  <c:v>1312.19</c:v>
                </c:pt>
                <c:pt idx="5">
                  <c:v>213.69</c:v>
                </c:pt>
              </c:numCache>
            </c:numRef>
          </c:val>
          <c:extLst>
            <c:ext xmlns:c16="http://schemas.microsoft.com/office/drawing/2014/chart" uri="{C3380CC4-5D6E-409C-BE32-E72D297353CC}">
              <c16:uniqueId val="{00000002-73B6-4D21-9CBE-381C599AF9DA}"/>
            </c:ext>
          </c:extLst>
        </c:ser>
        <c:dLbls>
          <c:dLblPos val="ctr"/>
          <c:showLegendKey val="0"/>
          <c:showVal val="1"/>
          <c:showCatName val="0"/>
          <c:showSerName val="0"/>
          <c:showPercent val="0"/>
          <c:showBubbleSize val="0"/>
        </c:dLbls>
        <c:gapWidth val="150"/>
        <c:overlap val="100"/>
        <c:axId val="180191064"/>
        <c:axId val="180211480"/>
      </c:barChart>
      <c:catAx>
        <c:axId val="180191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80211480"/>
        <c:crosses val="autoZero"/>
        <c:auto val="1"/>
        <c:lblAlgn val="ctr"/>
        <c:lblOffset val="100"/>
        <c:noMultiLvlLbl val="0"/>
      </c:catAx>
      <c:valAx>
        <c:axId val="180211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80191064"/>
        <c:crosses val="autoZero"/>
        <c:crossBetween val="between"/>
      </c:valAx>
      <c:spPr>
        <a:noFill/>
        <a:ln>
          <a:noFill/>
        </a:ln>
        <a:effectLst/>
      </c:spPr>
    </c:plotArea>
    <c:legend>
      <c:legendPos val="r"/>
      <c:layout>
        <c:manualLayout>
          <c:xMode val="edge"/>
          <c:yMode val="edge"/>
          <c:x val="0.72829451006124246"/>
          <c:y val="0.12051917039781793"/>
          <c:w val="0.23003882327209099"/>
          <c:h val="0.1524255056353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7285314678308"/>
          <c:y val="8.5386833494123626E-2"/>
          <c:w val="0.89492714685321695"/>
          <c:h val="0.62045794827209333"/>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F0"/>
              </a:solidFill>
              <a:ln>
                <a:noFill/>
              </a:ln>
              <a:effectLst/>
            </c:spPr>
            <c:extLst>
              <c:ext xmlns:c16="http://schemas.microsoft.com/office/drawing/2014/chart" uri="{C3380CC4-5D6E-409C-BE32-E72D297353CC}">
                <c16:uniqueId val="{00000001-495C-4643-83D9-902378E5617E}"/>
              </c:ext>
            </c:extLst>
          </c:dPt>
          <c:dPt>
            <c:idx val="4"/>
            <c:invertIfNegative val="0"/>
            <c:bubble3D val="0"/>
            <c:spPr>
              <a:solidFill>
                <a:srgbClr val="00B050"/>
              </a:solidFill>
              <a:ln>
                <a:noFill/>
              </a:ln>
              <a:effectLst/>
            </c:spPr>
            <c:extLst>
              <c:ext xmlns:c16="http://schemas.microsoft.com/office/drawing/2014/chart" uri="{C3380CC4-5D6E-409C-BE32-E72D297353CC}">
                <c16:uniqueId val="{00000003-495C-4643-83D9-902378E5617E}"/>
              </c:ext>
            </c:extLst>
          </c:dPt>
          <c:dPt>
            <c:idx val="7"/>
            <c:invertIfNegative val="0"/>
            <c:bubble3D val="0"/>
            <c:spPr>
              <a:solidFill>
                <a:srgbClr val="C00000"/>
              </a:solidFill>
              <a:ln>
                <a:noFill/>
              </a:ln>
              <a:effectLst/>
            </c:spPr>
            <c:extLst>
              <c:ext xmlns:c16="http://schemas.microsoft.com/office/drawing/2014/chart" uri="{C3380CC4-5D6E-409C-BE32-E72D297353CC}">
                <c16:uniqueId val="{00000005-495C-4643-83D9-902378E5617E}"/>
              </c:ext>
            </c:extLst>
          </c:dPt>
          <c:dPt>
            <c:idx val="13"/>
            <c:invertIfNegative val="0"/>
            <c:bubble3D val="0"/>
            <c:spPr>
              <a:solidFill>
                <a:schemeClr val="tx1"/>
              </a:solidFill>
              <a:ln>
                <a:noFill/>
              </a:ln>
              <a:effectLst/>
            </c:spPr>
            <c:extLst>
              <c:ext xmlns:c16="http://schemas.microsoft.com/office/drawing/2014/chart" uri="{C3380CC4-5D6E-409C-BE32-E72D297353CC}">
                <c16:uniqueId val="{00000007-495C-4643-83D9-902378E5617E}"/>
              </c:ext>
            </c:extLst>
          </c:dPt>
          <c:dLbls>
            <c:dLbl>
              <c:idx val="2"/>
              <c:delete val="1"/>
              <c:extLst>
                <c:ext xmlns:c15="http://schemas.microsoft.com/office/drawing/2012/chart" uri="{CE6537A1-D6FC-4f65-9D91-7224C49458BB}"/>
                <c:ext xmlns:c16="http://schemas.microsoft.com/office/drawing/2014/chart" uri="{C3380CC4-5D6E-409C-BE32-E72D297353CC}">
                  <c16:uniqueId val="{00000008-495C-4643-83D9-902378E5617E}"/>
                </c:ext>
              </c:extLst>
            </c:dLbl>
            <c:dLbl>
              <c:idx val="3"/>
              <c:spPr>
                <a:noFill/>
                <a:ln>
                  <a:noFill/>
                </a:ln>
                <a:effectLst/>
              </c:spPr>
              <c:txPr>
                <a:bodyPr rot="0" spcFirstLastPara="1" vertOverflow="ellipsis" vert="horz" wrap="square" anchor="ctr" anchorCtr="1"/>
                <a:lstStyle/>
                <a:p>
                  <a:pPr>
                    <a:defRPr sz="900" b="1" i="0" u="none" strike="noStrike" kern="1200" baseline="0">
                      <a:solidFill>
                        <a:srgbClr val="00B0F0"/>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1-495C-4643-83D9-902378E5617E}"/>
                </c:ext>
              </c:extLst>
            </c:dLbl>
            <c:dLbl>
              <c:idx val="4"/>
              <c:spPr>
                <a:noFill/>
                <a:ln>
                  <a:noFill/>
                </a:ln>
                <a:effectLst/>
              </c:spPr>
              <c:txPr>
                <a:bodyPr rot="0" spcFirstLastPara="1" vertOverflow="ellipsis" vert="horz" wrap="square" anchor="ctr" anchorCtr="1"/>
                <a:lstStyle/>
                <a:p>
                  <a:pPr>
                    <a:defRPr sz="900" b="1" i="0" u="none" strike="noStrike" kern="1200" baseline="0">
                      <a:solidFill>
                        <a:srgbClr val="00B050"/>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3-495C-4643-83D9-902378E5617E}"/>
                </c:ext>
              </c:extLst>
            </c:dLbl>
            <c:dLbl>
              <c:idx val="5"/>
              <c:delete val="1"/>
              <c:extLst>
                <c:ext xmlns:c15="http://schemas.microsoft.com/office/drawing/2012/chart" uri="{CE6537A1-D6FC-4f65-9D91-7224C49458BB}"/>
                <c:ext xmlns:c16="http://schemas.microsoft.com/office/drawing/2014/chart" uri="{C3380CC4-5D6E-409C-BE32-E72D297353CC}">
                  <c16:uniqueId val="{00000009-495C-4643-83D9-902378E5617E}"/>
                </c:ext>
              </c:extLst>
            </c:dLbl>
            <c:dLbl>
              <c:idx val="6"/>
              <c:delete val="1"/>
              <c:extLst>
                <c:ext xmlns:c15="http://schemas.microsoft.com/office/drawing/2012/chart" uri="{CE6537A1-D6FC-4f65-9D91-7224C49458BB}"/>
                <c:ext xmlns:c16="http://schemas.microsoft.com/office/drawing/2014/chart" uri="{C3380CC4-5D6E-409C-BE32-E72D297353CC}">
                  <c16:uniqueId val="{0000000A-495C-4643-83D9-902378E5617E}"/>
                </c:ext>
              </c:extLst>
            </c:dLbl>
            <c:dLbl>
              <c:idx val="7"/>
              <c:spPr>
                <a:noFill/>
                <a:ln>
                  <a:noFill/>
                </a:ln>
                <a:effectLst/>
              </c:spPr>
              <c:txPr>
                <a:bodyPr rot="0" spcFirstLastPara="1" vertOverflow="ellipsis" vert="horz" wrap="square" anchor="ctr" anchorCtr="1"/>
                <a:lstStyle/>
                <a:p>
                  <a:pPr>
                    <a:defRPr sz="900" b="1" i="0" u="none" strike="noStrike" kern="1200" baseline="0">
                      <a:solidFill>
                        <a:srgbClr val="C00000"/>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5-495C-4643-83D9-902378E5617E}"/>
                </c:ext>
              </c:extLst>
            </c:dLbl>
            <c:dLbl>
              <c:idx val="8"/>
              <c:delete val="1"/>
              <c:extLst>
                <c:ext xmlns:c15="http://schemas.microsoft.com/office/drawing/2012/chart" uri="{CE6537A1-D6FC-4f65-9D91-7224C49458BB}"/>
                <c:ext xmlns:c16="http://schemas.microsoft.com/office/drawing/2014/chart" uri="{C3380CC4-5D6E-409C-BE32-E72D297353CC}">
                  <c16:uniqueId val="{0000000B-495C-4643-83D9-902378E5617E}"/>
                </c:ext>
              </c:extLst>
            </c:dLbl>
            <c:dLbl>
              <c:idx val="9"/>
              <c:delete val="1"/>
              <c:extLst>
                <c:ext xmlns:c15="http://schemas.microsoft.com/office/drawing/2012/chart" uri="{CE6537A1-D6FC-4f65-9D91-7224C49458BB}"/>
                <c:ext xmlns:c16="http://schemas.microsoft.com/office/drawing/2014/chart" uri="{C3380CC4-5D6E-409C-BE32-E72D297353CC}">
                  <c16:uniqueId val="{0000000C-495C-4643-83D9-902378E5617E}"/>
                </c:ext>
              </c:extLst>
            </c:dLbl>
            <c:dLbl>
              <c:idx val="11"/>
              <c:delete val="1"/>
              <c:extLst>
                <c:ext xmlns:c15="http://schemas.microsoft.com/office/drawing/2012/chart" uri="{CE6537A1-D6FC-4f65-9D91-7224C49458BB}"/>
                <c:ext xmlns:c16="http://schemas.microsoft.com/office/drawing/2014/chart" uri="{C3380CC4-5D6E-409C-BE32-E72D297353CC}">
                  <c16:uniqueId val="{0000000D-495C-4643-83D9-902378E5617E}"/>
                </c:ext>
              </c:extLst>
            </c:dLbl>
            <c:dLbl>
              <c:idx val="13"/>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7-495C-4643-83D9-902378E5617E}"/>
                </c:ext>
              </c:extLst>
            </c:dLbl>
            <c:dLbl>
              <c:idx val="14"/>
              <c:delete val="1"/>
              <c:extLst>
                <c:ext xmlns:c15="http://schemas.microsoft.com/office/drawing/2012/chart" uri="{CE6537A1-D6FC-4f65-9D91-7224C49458BB}"/>
                <c:ext xmlns:c16="http://schemas.microsoft.com/office/drawing/2014/chart" uri="{C3380CC4-5D6E-409C-BE32-E72D297353CC}">
                  <c16:uniqueId val="{0000000E-495C-4643-83D9-902378E5617E}"/>
                </c:ext>
              </c:extLst>
            </c:dLbl>
            <c:dLbl>
              <c:idx val="16"/>
              <c:delete val="1"/>
              <c:extLst>
                <c:ext xmlns:c15="http://schemas.microsoft.com/office/drawing/2012/chart" uri="{CE6537A1-D6FC-4f65-9D91-7224C49458BB}"/>
                <c:ext xmlns:c16="http://schemas.microsoft.com/office/drawing/2014/chart" uri="{C3380CC4-5D6E-409C-BE32-E72D297353CC}">
                  <c16:uniqueId val="{0000000F-495C-4643-83D9-902378E5617E}"/>
                </c:ext>
              </c:extLst>
            </c:dLbl>
            <c:dLbl>
              <c:idx val="18"/>
              <c:delete val="1"/>
              <c:extLst>
                <c:ext xmlns:c15="http://schemas.microsoft.com/office/drawing/2012/chart" uri="{CE6537A1-D6FC-4f65-9D91-7224C49458BB}"/>
                <c:ext xmlns:c16="http://schemas.microsoft.com/office/drawing/2014/chart" uri="{C3380CC4-5D6E-409C-BE32-E72D297353CC}">
                  <c16:uniqueId val="{00000010-495C-4643-83D9-902378E5617E}"/>
                </c:ext>
              </c:extLst>
            </c:dLbl>
            <c:dLbl>
              <c:idx val="21"/>
              <c:delete val="1"/>
              <c:extLst>
                <c:ext xmlns:c15="http://schemas.microsoft.com/office/drawing/2012/chart" uri="{CE6537A1-D6FC-4f65-9D91-7224C49458BB}"/>
                <c:ext xmlns:c16="http://schemas.microsoft.com/office/drawing/2014/chart" uri="{C3380CC4-5D6E-409C-BE32-E72D297353CC}">
                  <c16:uniqueId val="{00000011-495C-4643-83D9-902378E5617E}"/>
                </c:ext>
              </c:extLst>
            </c:dLbl>
            <c:dLbl>
              <c:idx val="22"/>
              <c:delete val="1"/>
              <c:extLst>
                <c:ext xmlns:c15="http://schemas.microsoft.com/office/drawing/2012/chart" uri="{CE6537A1-D6FC-4f65-9D91-7224C49458BB}"/>
                <c:ext xmlns:c16="http://schemas.microsoft.com/office/drawing/2014/chart" uri="{C3380CC4-5D6E-409C-BE32-E72D297353CC}">
                  <c16:uniqueId val="{00000012-495C-4643-83D9-902378E5617E}"/>
                </c:ext>
              </c:extLst>
            </c:dLbl>
            <c:dLbl>
              <c:idx val="24"/>
              <c:delete val="1"/>
              <c:extLst>
                <c:ext xmlns:c15="http://schemas.microsoft.com/office/drawing/2012/chart" uri="{CE6537A1-D6FC-4f65-9D91-7224C49458BB}"/>
                <c:ext xmlns:c16="http://schemas.microsoft.com/office/drawing/2014/chart" uri="{C3380CC4-5D6E-409C-BE32-E72D297353CC}">
                  <c16:uniqueId val="{00000013-495C-4643-83D9-902378E5617E}"/>
                </c:ext>
              </c:extLst>
            </c:dLbl>
            <c:dLbl>
              <c:idx val="26"/>
              <c:delete val="1"/>
              <c:extLst>
                <c:ext xmlns:c15="http://schemas.microsoft.com/office/drawing/2012/chart" uri="{CE6537A1-D6FC-4f65-9D91-7224C49458BB}"/>
                <c:ext xmlns:c16="http://schemas.microsoft.com/office/drawing/2014/chart" uri="{C3380CC4-5D6E-409C-BE32-E72D297353CC}">
                  <c16:uniqueId val="{00000014-495C-4643-83D9-902378E5617E}"/>
                </c:ext>
              </c:extLst>
            </c:dLbl>
            <c:dLbl>
              <c:idx val="27"/>
              <c:delete val="1"/>
              <c:extLst>
                <c:ext xmlns:c15="http://schemas.microsoft.com/office/drawing/2012/chart" uri="{CE6537A1-D6FC-4f65-9D91-7224C49458BB}"/>
                <c:ext xmlns:c16="http://schemas.microsoft.com/office/drawing/2014/chart" uri="{C3380CC4-5D6E-409C-BE32-E72D297353CC}">
                  <c16:uniqueId val="{00000015-495C-4643-83D9-902378E5617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Grafiki!$A$2:$A$30</c:f>
              <c:strCache>
                <c:ptCount val="29"/>
                <c:pt idx="0">
                  <c:v>Bulgārija</c:v>
                </c:pt>
                <c:pt idx="1">
                  <c:v>Rumānija</c:v>
                </c:pt>
                <c:pt idx="2">
                  <c:v>Horvātija</c:v>
                </c:pt>
                <c:pt idx="3">
                  <c:v>Igaunija</c:v>
                </c:pt>
                <c:pt idx="4">
                  <c:v>Lietuva</c:v>
                </c:pt>
                <c:pt idx="5">
                  <c:v>Kipra (Dienvidu daļa)</c:v>
                </c:pt>
                <c:pt idx="6">
                  <c:v>Malta</c:v>
                </c:pt>
                <c:pt idx="7">
                  <c:v>Latvija</c:v>
                </c:pt>
                <c:pt idx="8">
                  <c:v>Polija</c:v>
                </c:pt>
                <c:pt idx="9">
                  <c:v>Slovēnija</c:v>
                </c:pt>
                <c:pt idx="10">
                  <c:v>Grieķija</c:v>
                </c:pt>
                <c:pt idx="11">
                  <c:v>Ungārija</c:v>
                </c:pt>
                <c:pt idx="12">
                  <c:v>Itālija</c:v>
                </c:pt>
                <c:pt idx="13">
                  <c:v>28 ES valstu vidējais</c:v>
                </c:pt>
                <c:pt idx="14">
                  <c:v>Spānija</c:v>
                </c:pt>
                <c:pt idx="15">
                  <c:v>Portugāle</c:v>
                </c:pt>
                <c:pt idx="16">
                  <c:v>Beļģija</c:v>
                </c:pt>
                <c:pt idx="17">
                  <c:v>Čehija</c:v>
                </c:pt>
                <c:pt idx="18">
                  <c:v>Slovākija</c:v>
                </c:pt>
                <c:pt idx="19">
                  <c:v>Zviedrija</c:v>
                </c:pt>
                <c:pt idx="20">
                  <c:v>Somija</c:v>
                </c:pt>
                <c:pt idx="21">
                  <c:v>Francija</c:v>
                </c:pt>
                <c:pt idx="22">
                  <c:v>Vācija</c:v>
                </c:pt>
                <c:pt idx="23">
                  <c:v>Dānija</c:v>
                </c:pt>
                <c:pt idx="24">
                  <c:v>Īrija</c:v>
                </c:pt>
                <c:pt idx="25">
                  <c:v>Lielbritānija</c:v>
                </c:pt>
                <c:pt idx="26">
                  <c:v>Nīderlande</c:v>
                </c:pt>
                <c:pt idx="27">
                  <c:v>Luksemburga</c:v>
                </c:pt>
                <c:pt idx="28">
                  <c:v>Austrija</c:v>
                </c:pt>
              </c:strCache>
            </c:strRef>
          </c:cat>
          <c:val>
            <c:numRef>
              <c:f>Grafiki!$B$2:$B$30</c:f>
              <c:numCache>
                <c:formatCode>0.0</c:formatCode>
                <c:ptCount val="29"/>
                <c:pt idx="0">
                  <c:v>30.6</c:v>
                </c:pt>
                <c:pt idx="1">
                  <c:v>28</c:v>
                </c:pt>
                <c:pt idx="2">
                  <c:v>27.7</c:v>
                </c:pt>
                <c:pt idx="3">
                  <c:v>26.2</c:v>
                </c:pt>
                <c:pt idx="4">
                  <c:v>25.8</c:v>
                </c:pt>
                <c:pt idx="5">
                  <c:v>24.8</c:v>
                </c:pt>
                <c:pt idx="6">
                  <c:v>24.3</c:v>
                </c:pt>
                <c:pt idx="7">
                  <c:v>23.6</c:v>
                </c:pt>
                <c:pt idx="8">
                  <c:v>23.3</c:v>
                </c:pt>
                <c:pt idx="9">
                  <c:v>23.3</c:v>
                </c:pt>
                <c:pt idx="10">
                  <c:v>22.4</c:v>
                </c:pt>
                <c:pt idx="11">
                  <c:v>21.9</c:v>
                </c:pt>
                <c:pt idx="12">
                  <c:v>20.6</c:v>
                </c:pt>
                <c:pt idx="13">
                  <c:v>18.3</c:v>
                </c:pt>
                <c:pt idx="14">
                  <c:v>18.2</c:v>
                </c:pt>
                <c:pt idx="15">
                  <c:v>17.600000000000001</c:v>
                </c:pt>
                <c:pt idx="16">
                  <c:v>16.2</c:v>
                </c:pt>
                <c:pt idx="17">
                  <c:v>15.1</c:v>
                </c:pt>
                <c:pt idx="18">
                  <c:v>14.1</c:v>
                </c:pt>
                <c:pt idx="19">
                  <c:v>13.2</c:v>
                </c:pt>
                <c:pt idx="20">
                  <c:v>12.4</c:v>
                </c:pt>
                <c:pt idx="21">
                  <c:v>12.3</c:v>
                </c:pt>
                <c:pt idx="22">
                  <c:v>12.2</c:v>
                </c:pt>
                <c:pt idx="23">
                  <c:v>12</c:v>
                </c:pt>
                <c:pt idx="24">
                  <c:v>11.3</c:v>
                </c:pt>
                <c:pt idx="25">
                  <c:v>9.4</c:v>
                </c:pt>
                <c:pt idx="26">
                  <c:v>9</c:v>
                </c:pt>
                <c:pt idx="27">
                  <c:v>8.3000000000000007</c:v>
                </c:pt>
                <c:pt idx="28">
                  <c:v>8.1999999999999993</c:v>
                </c:pt>
              </c:numCache>
            </c:numRef>
          </c:val>
          <c:extLst>
            <c:ext xmlns:c16="http://schemas.microsoft.com/office/drawing/2014/chart" uri="{C3380CC4-5D6E-409C-BE32-E72D297353CC}">
              <c16:uniqueId val="{00000016-495C-4643-83D9-902378E5617E}"/>
            </c:ext>
          </c:extLst>
        </c:ser>
        <c:dLbls>
          <c:showLegendKey val="0"/>
          <c:showVal val="0"/>
          <c:showCatName val="0"/>
          <c:showSerName val="0"/>
          <c:showPercent val="0"/>
          <c:showBubbleSize val="0"/>
        </c:dLbls>
        <c:gapWidth val="219"/>
        <c:overlap val="-27"/>
        <c:axId val="155501800"/>
        <c:axId val="155502184"/>
      </c:barChart>
      <c:catAx>
        <c:axId val="15550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lv-LV"/>
          </a:p>
        </c:txPr>
        <c:crossAx val="155502184"/>
        <c:crosses val="autoZero"/>
        <c:auto val="1"/>
        <c:lblAlgn val="ctr"/>
        <c:lblOffset val="100"/>
        <c:noMultiLvlLbl val="0"/>
      </c:catAx>
      <c:valAx>
        <c:axId val="155502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1" u="none" strike="noStrike" kern="1200" baseline="0">
                    <a:solidFill>
                      <a:schemeClr val="tx1">
                        <a:lumMod val="65000"/>
                        <a:lumOff val="35000"/>
                      </a:schemeClr>
                    </a:solidFill>
                    <a:latin typeface="+mn-lt"/>
                    <a:ea typeface="+mn-ea"/>
                    <a:cs typeface="+mn-cs"/>
                  </a:defRPr>
                </a:pPr>
                <a:r>
                  <a:rPr lang="lv-LV" i="1" dirty="0" smtClean="0"/>
                  <a:t>% no IKP</a:t>
                </a:r>
              </a:p>
            </c:rich>
          </c:tx>
          <c:overlay val="0"/>
          <c:spPr>
            <a:noFill/>
            <a:ln>
              <a:noFill/>
            </a:ln>
            <a:effectLst/>
          </c:spPr>
          <c:txPr>
            <a:bodyPr rot="-5400000" spcFirstLastPara="1" vertOverflow="ellipsis" vert="horz" wrap="square" anchor="ctr" anchorCtr="1"/>
            <a:lstStyle/>
            <a:p>
              <a:pPr>
                <a:defRPr sz="1100" b="0" i="1" u="none" strike="noStrike" kern="1200" baseline="0">
                  <a:solidFill>
                    <a:schemeClr val="tx1">
                      <a:lumMod val="65000"/>
                      <a:lumOff val="35000"/>
                    </a:schemeClr>
                  </a:solidFill>
                  <a:latin typeface="+mn-lt"/>
                  <a:ea typeface="+mn-ea"/>
                  <a:cs typeface="+mn-cs"/>
                </a:defRPr>
              </a:pPr>
              <a:endParaRPr lang="lv-LV"/>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lv-LV"/>
          </a:p>
        </c:txPr>
        <c:crossAx val="155501800"/>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lv-LV"/>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lv-LV" sz="1200" dirty="0"/>
              <a:t>Aplēse par ēnu ekonomikas apjomu Latvijā </a:t>
            </a:r>
            <a:endParaRPr lang="lv-LV" sz="1200" dirty="0" smtClean="0"/>
          </a:p>
          <a:p>
            <a:pPr>
              <a:defRPr/>
            </a:pPr>
            <a:r>
              <a:rPr lang="lv-LV" sz="1200" dirty="0" smtClean="0"/>
              <a:t>2003</a:t>
            </a:r>
            <a:r>
              <a:rPr lang="lv-LV" sz="1200" dirty="0"/>
              <a:t>.-2014.gadā (% no IKP)</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Sheet1!$B$3</c:f>
              <c:strCache>
                <c:ptCount val="1"/>
                <c:pt idx="0">
                  <c:v>Frīdriha Šneidera pētījuma dati</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4FB5-449C-BA8C-C2292AABD60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Sheet1!$A$4:$A$16</c:f>
              <c:numCache>
                <c:formatCode>General</c:formatCode>
                <c:ptCount val="6"/>
                <c:pt idx="0">
                  <c:v>2010</c:v>
                </c:pt>
                <c:pt idx="1">
                  <c:v>2011</c:v>
                </c:pt>
                <c:pt idx="2">
                  <c:v>2012</c:v>
                </c:pt>
                <c:pt idx="3">
                  <c:v>2013</c:v>
                </c:pt>
                <c:pt idx="4">
                  <c:v>2014</c:v>
                </c:pt>
                <c:pt idx="5">
                  <c:v>2015</c:v>
                </c:pt>
              </c:numCache>
              <c:extLst/>
            </c:numRef>
          </c:cat>
          <c:val>
            <c:numRef>
              <c:f>Sheet1!$B$4:$B$16</c:f>
              <c:numCache>
                <c:formatCode>0.0</c:formatCode>
                <c:ptCount val="6"/>
                <c:pt idx="0">
                  <c:v>27.3</c:v>
                </c:pt>
                <c:pt idx="1">
                  <c:v>26.5</c:v>
                </c:pt>
                <c:pt idx="2">
                  <c:v>26.1</c:v>
                </c:pt>
                <c:pt idx="3">
                  <c:v>25.5</c:v>
                </c:pt>
                <c:pt idx="4">
                  <c:v>24.7</c:v>
                </c:pt>
                <c:pt idx="5">
                  <c:v>23.6</c:v>
                </c:pt>
              </c:numCache>
              <c:extLst/>
            </c:numRef>
          </c:val>
          <c:smooth val="0"/>
          <c:extLst>
            <c:ext xmlns:c16="http://schemas.microsoft.com/office/drawing/2014/chart" uri="{C3380CC4-5D6E-409C-BE32-E72D297353CC}">
              <c16:uniqueId val="{00000001-4FB5-449C-BA8C-C2292AABD603}"/>
            </c:ext>
          </c:extLst>
        </c:ser>
        <c:ser>
          <c:idx val="1"/>
          <c:order val="1"/>
          <c:tx>
            <c:strRef>
              <c:f>Sheet1!$C$3</c:f>
              <c:strCache>
                <c:ptCount val="1"/>
                <c:pt idx="0">
                  <c:v>REA pētījuma dati</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Sheet1!$A$4:$A$16</c:f>
              <c:numCache>
                <c:formatCode>General</c:formatCode>
                <c:ptCount val="6"/>
                <c:pt idx="0">
                  <c:v>2010</c:v>
                </c:pt>
                <c:pt idx="1">
                  <c:v>2011</c:v>
                </c:pt>
                <c:pt idx="2">
                  <c:v>2012</c:v>
                </c:pt>
                <c:pt idx="3">
                  <c:v>2013</c:v>
                </c:pt>
                <c:pt idx="4">
                  <c:v>2014</c:v>
                </c:pt>
                <c:pt idx="5">
                  <c:v>2015</c:v>
                </c:pt>
              </c:numCache>
              <c:extLst/>
            </c:numRef>
          </c:cat>
          <c:val>
            <c:numRef>
              <c:f>Sheet1!$C$4:$C$16</c:f>
              <c:numCache>
                <c:formatCode>General</c:formatCode>
                <c:ptCount val="6"/>
                <c:pt idx="0">
                  <c:v>38.1</c:v>
                </c:pt>
                <c:pt idx="1">
                  <c:v>30.2</c:v>
                </c:pt>
                <c:pt idx="2">
                  <c:v>21.1</c:v>
                </c:pt>
                <c:pt idx="3">
                  <c:v>23.8</c:v>
                </c:pt>
                <c:pt idx="4">
                  <c:v>23.5</c:v>
                </c:pt>
              </c:numCache>
              <c:extLst/>
            </c:numRef>
          </c:val>
          <c:smooth val="0"/>
          <c:extLst>
            <c:ext xmlns:c16="http://schemas.microsoft.com/office/drawing/2014/chart" uri="{C3380CC4-5D6E-409C-BE32-E72D297353CC}">
              <c16:uniqueId val="{00000002-4FB5-449C-BA8C-C2292AABD603}"/>
            </c:ext>
          </c:extLst>
        </c:ser>
        <c:ser>
          <c:idx val="2"/>
          <c:order val="2"/>
          <c:tx>
            <c:strRef>
              <c:f>Sheet1!$D$3</c:f>
              <c:strCache>
                <c:ptCount val="1"/>
                <c:pt idx="0">
                  <c:v>Centrālās statistikas pārvaldes dati*</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Sheet1!$A$4:$A$16</c:f>
              <c:numCache>
                <c:formatCode>General</c:formatCode>
                <c:ptCount val="6"/>
                <c:pt idx="0">
                  <c:v>2010</c:v>
                </c:pt>
                <c:pt idx="1">
                  <c:v>2011</c:v>
                </c:pt>
                <c:pt idx="2">
                  <c:v>2012</c:v>
                </c:pt>
                <c:pt idx="3">
                  <c:v>2013</c:v>
                </c:pt>
                <c:pt idx="4">
                  <c:v>2014</c:v>
                </c:pt>
                <c:pt idx="5">
                  <c:v>2015</c:v>
                </c:pt>
              </c:numCache>
              <c:extLst/>
            </c:numRef>
          </c:cat>
          <c:val>
            <c:numRef>
              <c:f>Sheet1!$D$4:$D$16</c:f>
              <c:numCache>
                <c:formatCode>0.0</c:formatCode>
                <c:ptCount val="6"/>
                <c:pt idx="0">
                  <c:v>21.2</c:v>
                </c:pt>
                <c:pt idx="1">
                  <c:v>20.8</c:v>
                </c:pt>
                <c:pt idx="2" formatCode="General">
                  <c:v>16</c:v>
                </c:pt>
              </c:numCache>
              <c:extLst/>
            </c:numRef>
          </c:val>
          <c:smooth val="0"/>
          <c:extLst>
            <c:ext xmlns:c16="http://schemas.microsoft.com/office/drawing/2014/chart" uri="{C3380CC4-5D6E-409C-BE32-E72D297353CC}">
              <c16:uniqueId val="{00000003-4FB5-449C-BA8C-C2292AABD603}"/>
            </c:ext>
          </c:extLst>
        </c:ser>
        <c:dLbls>
          <c:showLegendKey val="0"/>
          <c:showVal val="0"/>
          <c:showCatName val="0"/>
          <c:showSerName val="0"/>
          <c:showPercent val="0"/>
          <c:showBubbleSize val="0"/>
        </c:dLbls>
        <c:smooth val="0"/>
        <c:axId val="155406984"/>
        <c:axId val="155407376"/>
      </c:lineChart>
      <c:catAx>
        <c:axId val="155406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55407376"/>
        <c:crosses val="autoZero"/>
        <c:auto val="1"/>
        <c:lblAlgn val="ctr"/>
        <c:lblOffset val="100"/>
        <c:noMultiLvlLbl val="0"/>
      </c:catAx>
      <c:valAx>
        <c:axId val="155407376"/>
        <c:scaling>
          <c:orientation val="minMax"/>
          <c:max val="40"/>
          <c:min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55406984"/>
        <c:crosses val="autoZero"/>
        <c:crossBetween val="between"/>
        <c:majorUnit val="5"/>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v-LV" dirty="0" smtClean="0"/>
              <a:t>Vispārējās valdības izdevumi veselības finansēšanai,</a:t>
            </a:r>
            <a:r>
              <a:rPr lang="lv-LV" baseline="0" dirty="0" smtClean="0"/>
              <a:t> % no IKP</a:t>
            </a:r>
            <a:r>
              <a:rPr lang="lv-LV" dirty="0" smtClean="0"/>
              <a:t> (2015.gads, Eurostat)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6"/>
            <c:invertIfNegative val="0"/>
            <c:bubble3D val="0"/>
            <c:spPr>
              <a:solidFill>
                <a:srgbClr val="C00000"/>
              </a:solidFill>
              <a:ln>
                <a:noFill/>
              </a:ln>
              <a:effectLst/>
            </c:spPr>
            <c:extLst>
              <c:ext xmlns:c16="http://schemas.microsoft.com/office/drawing/2014/chart" uri="{C3380CC4-5D6E-409C-BE32-E72D297353CC}">
                <c16:uniqueId val="{00000001-EAA9-48D3-AD1F-EE784E8AC1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Denmark</c:v>
                </c:pt>
                <c:pt idx="1">
                  <c:v>Finland</c:v>
                </c:pt>
                <c:pt idx="2">
                  <c:v>France</c:v>
                </c:pt>
                <c:pt idx="3">
                  <c:v>Netherlands</c:v>
                </c:pt>
                <c:pt idx="4">
                  <c:v>Belgium</c:v>
                </c:pt>
                <c:pt idx="5">
                  <c:v>Austria</c:v>
                </c:pt>
                <c:pt idx="6">
                  <c:v>Czech Republic</c:v>
                </c:pt>
                <c:pt idx="7">
                  <c:v>Ireland</c:v>
                </c:pt>
                <c:pt idx="8">
                  <c:v>United Kingdom</c:v>
                </c:pt>
                <c:pt idx="9">
                  <c:v>Germany</c:v>
                </c:pt>
                <c:pt idx="10">
                  <c:v>European Union</c:v>
                </c:pt>
                <c:pt idx="11">
                  <c:v>Italy</c:v>
                </c:pt>
                <c:pt idx="12">
                  <c:v>Sweden</c:v>
                </c:pt>
                <c:pt idx="13">
                  <c:v>Croatia</c:v>
                </c:pt>
                <c:pt idx="14">
                  <c:v>Slovenia</c:v>
                </c:pt>
                <c:pt idx="15">
                  <c:v>Portugal</c:v>
                </c:pt>
                <c:pt idx="16">
                  <c:v>Spain</c:v>
                </c:pt>
                <c:pt idx="17">
                  <c:v>Malta</c:v>
                </c:pt>
                <c:pt idx="18">
                  <c:v>Bulgaria</c:v>
                </c:pt>
                <c:pt idx="19">
                  <c:v>Lithuania</c:v>
                </c:pt>
                <c:pt idx="20">
                  <c:v>Estonia</c:v>
                </c:pt>
                <c:pt idx="21">
                  <c:v>Hungary</c:v>
                </c:pt>
                <c:pt idx="22">
                  <c:v>Luxembourg</c:v>
                </c:pt>
                <c:pt idx="23">
                  <c:v>Greece</c:v>
                </c:pt>
                <c:pt idx="24">
                  <c:v>Poland</c:v>
                </c:pt>
                <c:pt idx="25">
                  <c:v>Romania</c:v>
                </c:pt>
                <c:pt idx="26">
                  <c:v>Latvia</c:v>
                </c:pt>
                <c:pt idx="27">
                  <c:v>Cyprus</c:v>
                </c:pt>
                <c:pt idx="28">
                  <c:v>Slovakia</c:v>
                </c:pt>
              </c:strCache>
            </c:strRef>
          </c:cat>
          <c:val>
            <c:numRef>
              <c:f>Sheet1!$B$2:$B$30</c:f>
              <c:numCache>
                <c:formatCode>General</c:formatCode>
                <c:ptCount val="29"/>
                <c:pt idx="0">
                  <c:v>8.6999999999999993</c:v>
                </c:pt>
                <c:pt idx="1">
                  <c:v>8.3000000000000007</c:v>
                </c:pt>
                <c:pt idx="2">
                  <c:v>8.1999999999999993</c:v>
                </c:pt>
                <c:pt idx="3">
                  <c:v>8.1999999999999993</c:v>
                </c:pt>
                <c:pt idx="4">
                  <c:v>8.1</c:v>
                </c:pt>
                <c:pt idx="5">
                  <c:v>7.9</c:v>
                </c:pt>
                <c:pt idx="6">
                  <c:v>7.7</c:v>
                </c:pt>
                <c:pt idx="7">
                  <c:v>7.6</c:v>
                </c:pt>
                <c:pt idx="8">
                  <c:v>7.6</c:v>
                </c:pt>
                <c:pt idx="9">
                  <c:v>7.2</c:v>
                </c:pt>
                <c:pt idx="10">
                  <c:v>7.2</c:v>
                </c:pt>
                <c:pt idx="11">
                  <c:v>7.2</c:v>
                </c:pt>
                <c:pt idx="12">
                  <c:v>7</c:v>
                </c:pt>
                <c:pt idx="13">
                  <c:v>6.7</c:v>
                </c:pt>
                <c:pt idx="14">
                  <c:v>6.6</c:v>
                </c:pt>
                <c:pt idx="15">
                  <c:v>6.2</c:v>
                </c:pt>
                <c:pt idx="16">
                  <c:v>6.1</c:v>
                </c:pt>
                <c:pt idx="17">
                  <c:v>6</c:v>
                </c:pt>
                <c:pt idx="18">
                  <c:v>5.5</c:v>
                </c:pt>
                <c:pt idx="19">
                  <c:v>5.5</c:v>
                </c:pt>
                <c:pt idx="20">
                  <c:v>5.0999999999999996</c:v>
                </c:pt>
                <c:pt idx="21">
                  <c:v>5</c:v>
                </c:pt>
                <c:pt idx="22">
                  <c:v>4.8</c:v>
                </c:pt>
                <c:pt idx="23">
                  <c:v>4.7</c:v>
                </c:pt>
                <c:pt idx="24">
                  <c:v>4.5999999999999996</c:v>
                </c:pt>
                <c:pt idx="25">
                  <c:v>4</c:v>
                </c:pt>
                <c:pt idx="26">
                  <c:v>3.8</c:v>
                </c:pt>
                <c:pt idx="27">
                  <c:v>2.7</c:v>
                </c:pt>
                <c:pt idx="28">
                  <c:v>1.9</c:v>
                </c:pt>
              </c:numCache>
            </c:numRef>
          </c:val>
          <c:extLst>
            <c:ext xmlns:c16="http://schemas.microsoft.com/office/drawing/2014/chart" uri="{C3380CC4-5D6E-409C-BE32-E72D297353CC}">
              <c16:uniqueId val="{00000002-EAA9-48D3-AD1F-EE784E8AC1C8}"/>
            </c:ext>
          </c:extLst>
        </c:ser>
        <c:dLbls>
          <c:dLblPos val="outEnd"/>
          <c:showLegendKey val="0"/>
          <c:showVal val="1"/>
          <c:showCatName val="0"/>
          <c:showSerName val="0"/>
          <c:showPercent val="0"/>
          <c:showBubbleSize val="0"/>
        </c:dLbls>
        <c:gapWidth val="219"/>
        <c:overlap val="-27"/>
        <c:axId val="179337184"/>
        <c:axId val="179338360"/>
      </c:barChart>
      <c:catAx>
        <c:axId val="17933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79338360"/>
        <c:crosses val="autoZero"/>
        <c:auto val="1"/>
        <c:lblAlgn val="ctr"/>
        <c:lblOffset val="100"/>
        <c:noMultiLvlLbl val="0"/>
      </c:catAx>
      <c:valAx>
        <c:axId val="179338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79337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187936012753871E-2"/>
          <c:y val="3.800812646236932E-2"/>
          <c:w val="0.91681213502913683"/>
          <c:h val="0.74745656675669903"/>
        </c:manualLayout>
      </c:layout>
      <c:barChart>
        <c:barDir val="col"/>
        <c:grouping val="clustered"/>
        <c:varyColors val="0"/>
        <c:ser>
          <c:idx val="2"/>
          <c:order val="0"/>
          <c:tx>
            <c:strRef>
              <c:f>Sheet2!$F$4</c:f>
              <c:strCache>
                <c:ptCount val="1"/>
                <c:pt idx="0">
                  <c:v>2015. gada fakts</c:v>
                </c:pt>
              </c:strCache>
            </c:strRef>
          </c:tx>
          <c:spPr>
            <a:solidFill>
              <a:srgbClr val="1F497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4.55187996226599E-3"/>
                  <c:y val="0.181546359592179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A-4308-92A2-2E47D397BFD9}"/>
                </c:ext>
              </c:extLst>
            </c:dLbl>
            <c:dLbl>
              <c:idx val="4"/>
              <c:layout>
                <c:manualLayout>
                  <c:x val="2.275939981132995E-3"/>
                  <c:y val="0.1189327450969392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7A-4308-92A2-2E47D397BFD9}"/>
                </c:ext>
              </c:extLst>
            </c:dLbl>
            <c:numFmt formatCode="#,##0.0" sourceLinked="0"/>
            <c:spPr>
              <a:noFill/>
              <a:ln>
                <a:noFill/>
              </a:ln>
              <a:effectLst/>
            </c:spPr>
            <c:txPr>
              <a:bodyPr rot="-5400000" vert="horz"/>
              <a:lstStyle/>
              <a:p>
                <a:pPr>
                  <a:defRPr sz="1400">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Sheet2!$F$5:$F$9</c:f>
              <c:numCache>
                <c:formatCode>#,##0.0</c:formatCode>
                <c:ptCount val="5"/>
                <c:pt idx="0">
                  <c:v>2048.745422</c:v>
                </c:pt>
                <c:pt idx="1">
                  <c:v>1903.5733525000001</c:v>
                </c:pt>
                <c:pt idx="2">
                  <c:v>1436.9292169999999</c:v>
                </c:pt>
                <c:pt idx="3">
                  <c:v>796.29258905000006</c:v>
                </c:pt>
                <c:pt idx="4">
                  <c:v>383.10787731999994</c:v>
                </c:pt>
              </c:numCache>
            </c:numRef>
          </c:val>
          <c:extLst>
            <c:ext xmlns:c16="http://schemas.microsoft.com/office/drawing/2014/chart" uri="{C3380CC4-5D6E-409C-BE32-E72D297353CC}">
              <c16:uniqueId val="{00000002-FB7A-4308-92A2-2E47D397BFD9}"/>
            </c:ext>
          </c:extLst>
        </c:ser>
        <c:ser>
          <c:idx val="0"/>
          <c:order val="1"/>
          <c:tx>
            <c:strRef>
              <c:f>Sheet2!$G$4</c:f>
              <c:strCache>
                <c:ptCount val="1"/>
                <c:pt idx="0">
                  <c:v>2016. gada plāns</c:v>
                </c:pt>
              </c:strCache>
            </c:strRef>
          </c:tx>
          <c:spPr>
            <a:solidFill>
              <a:sysClr val="window" lastClr="FFFFFF">
                <a:lumMod val="50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4.55187996226599E-3"/>
                  <c:y val="0.191349920084176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7A-4308-92A2-2E47D397BFD9}"/>
                </c:ext>
              </c:extLst>
            </c:dLbl>
            <c:dLbl>
              <c:idx val="4"/>
              <c:layout>
                <c:manualLayout>
                  <c:x val="0"/>
                  <c:y val="0.128912161863871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7A-4308-92A2-2E47D397BFD9}"/>
                </c:ext>
              </c:extLst>
            </c:dLbl>
            <c:numFmt formatCode="#,##0.0" sourceLinked="0"/>
            <c:spPr>
              <a:noFill/>
              <a:ln>
                <a:noFill/>
              </a:ln>
              <a:effectLst/>
            </c:spPr>
            <c:txPr>
              <a:bodyPr rot="-5400000" vert="horz"/>
              <a:lstStyle/>
              <a:p>
                <a:pPr>
                  <a:defRPr sz="1400"/>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Sheet2!$E$5:$E$9</c:f>
              <c:strCache>
                <c:ptCount val="5"/>
                <c:pt idx="0">
                  <c:v>Soc. apdroš. iemaksas**</c:v>
                </c:pt>
                <c:pt idx="1">
                  <c:v>Pievienotās vērtības nodoklis</c:v>
                </c:pt>
                <c:pt idx="2">
                  <c:v>Iedzīvotāju ienākuma nodoklis</c:v>
                </c:pt>
                <c:pt idx="3">
                  <c:v>Akcīzes nodoklis</c:v>
                </c:pt>
                <c:pt idx="4">
                  <c:v>Uzņēmumu ienākuma nodoklis</c:v>
                </c:pt>
              </c:strCache>
            </c:strRef>
          </c:cat>
          <c:val>
            <c:numRef>
              <c:f>Sheet2!$G$5:$G$9</c:f>
              <c:numCache>
                <c:formatCode>#,##0.0</c:formatCode>
                <c:ptCount val="5"/>
                <c:pt idx="0">
                  <c:v>2108.9482360000002</c:v>
                </c:pt>
                <c:pt idx="1">
                  <c:v>2024.8703839999998</c:v>
                </c:pt>
                <c:pt idx="2">
                  <c:v>1530.9174599999997</c:v>
                </c:pt>
                <c:pt idx="3">
                  <c:v>821.38419999999996</c:v>
                </c:pt>
                <c:pt idx="4">
                  <c:v>397.14600000000002</c:v>
                </c:pt>
              </c:numCache>
            </c:numRef>
          </c:val>
          <c:extLst>
            <c:ext xmlns:c16="http://schemas.microsoft.com/office/drawing/2014/chart" uri="{C3380CC4-5D6E-409C-BE32-E72D297353CC}">
              <c16:uniqueId val="{00000005-FB7A-4308-92A2-2E47D397BFD9}"/>
            </c:ext>
          </c:extLst>
        </c:ser>
        <c:ser>
          <c:idx val="1"/>
          <c:order val="2"/>
          <c:tx>
            <c:strRef>
              <c:f>Sheet2!$H$4</c:f>
              <c:strCache>
                <c:ptCount val="1"/>
                <c:pt idx="0">
                  <c:v>2016. gada fakts</c:v>
                </c:pt>
              </c:strCache>
            </c:strRef>
          </c:tx>
          <c:spPr>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2.275939981132995E-3"/>
                  <c:y val="0.206959420615770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7A-4308-92A2-2E47D397BFD9}"/>
                </c:ext>
              </c:extLst>
            </c:dLbl>
            <c:numFmt formatCode="#,##0.0" sourceLinked="0"/>
            <c:spPr>
              <a:noFill/>
              <a:ln>
                <a:noFill/>
              </a:ln>
              <a:effectLst/>
            </c:spPr>
            <c:txPr>
              <a:bodyPr rot="-5400000" vert="horz"/>
              <a:lstStyle/>
              <a:p>
                <a:pPr>
                  <a:defRPr sz="14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Sheet2!$E$5:$E$9</c:f>
              <c:strCache>
                <c:ptCount val="5"/>
                <c:pt idx="0">
                  <c:v>Soc. apdroš. iemaksas**</c:v>
                </c:pt>
                <c:pt idx="1">
                  <c:v>Pievienotās vērtības nodoklis</c:v>
                </c:pt>
                <c:pt idx="2">
                  <c:v>Iedzīvotāju ienākuma nodoklis</c:v>
                </c:pt>
                <c:pt idx="3">
                  <c:v>Akcīzes nodoklis</c:v>
                </c:pt>
                <c:pt idx="4">
                  <c:v>Uzņēmumu ienākuma nodoklis</c:v>
                </c:pt>
              </c:strCache>
            </c:strRef>
          </c:cat>
          <c:val>
            <c:numRef>
              <c:f>Sheet2!$H$5:$H$9</c:f>
              <c:numCache>
                <c:formatCode>#,##0.0</c:formatCode>
                <c:ptCount val="5"/>
                <c:pt idx="0">
                  <c:v>2104.9168229999996</c:v>
                </c:pt>
                <c:pt idx="1">
                  <c:v>2018.8954182499999</c:v>
                </c:pt>
                <c:pt idx="2">
                  <c:v>1528.6709499999999</c:v>
                </c:pt>
                <c:pt idx="3">
                  <c:v>861.00984279000011</c:v>
                </c:pt>
                <c:pt idx="4">
                  <c:v>419.71236513999997</c:v>
                </c:pt>
              </c:numCache>
            </c:numRef>
          </c:val>
          <c:extLst>
            <c:ext xmlns:c16="http://schemas.microsoft.com/office/drawing/2014/chart" uri="{C3380CC4-5D6E-409C-BE32-E72D297353CC}">
              <c16:uniqueId val="{00000007-FB7A-4308-92A2-2E47D397BFD9}"/>
            </c:ext>
          </c:extLst>
        </c:ser>
        <c:dLbls>
          <c:showLegendKey val="0"/>
          <c:showVal val="0"/>
          <c:showCatName val="0"/>
          <c:showSerName val="0"/>
          <c:showPercent val="0"/>
          <c:showBubbleSize val="0"/>
        </c:dLbls>
        <c:gapWidth val="150"/>
        <c:axId val="155337344"/>
        <c:axId val="155337736"/>
      </c:barChart>
      <c:catAx>
        <c:axId val="155337344"/>
        <c:scaling>
          <c:orientation val="minMax"/>
        </c:scaling>
        <c:delete val="0"/>
        <c:axPos val="b"/>
        <c:numFmt formatCode="General" sourceLinked="1"/>
        <c:majorTickMark val="out"/>
        <c:minorTickMark val="none"/>
        <c:tickLblPos val="nextTo"/>
        <c:crossAx val="155337736"/>
        <c:crosses val="autoZero"/>
        <c:auto val="1"/>
        <c:lblAlgn val="ctr"/>
        <c:lblOffset val="100"/>
        <c:noMultiLvlLbl val="0"/>
      </c:catAx>
      <c:valAx>
        <c:axId val="155337736"/>
        <c:scaling>
          <c:orientation val="minMax"/>
          <c:max val="2200"/>
          <c:min val="0"/>
        </c:scaling>
        <c:delete val="0"/>
        <c:axPos val="l"/>
        <c:majorGridlines/>
        <c:numFmt formatCode="#,##0.0" sourceLinked="1"/>
        <c:majorTickMark val="out"/>
        <c:minorTickMark val="none"/>
        <c:tickLblPos val="nextTo"/>
        <c:txPr>
          <a:bodyPr/>
          <a:lstStyle/>
          <a:p>
            <a:pPr>
              <a:defRPr b="0"/>
            </a:pPr>
            <a:endParaRPr lang="lv-LV"/>
          </a:p>
        </c:txPr>
        <c:crossAx val="155337344"/>
        <c:crosses val="autoZero"/>
        <c:crossBetween val="between"/>
        <c:minorUnit val="100"/>
      </c:valAx>
      <c:spPr>
        <a:ln>
          <a:noFill/>
        </a:ln>
      </c:spPr>
    </c:plotArea>
    <c:legend>
      <c:legendPos val="b"/>
      <c:layout>
        <c:manualLayout>
          <c:xMode val="edge"/>
          <c:yMode val="edge"/>
          <c:x val="5.2433956444621916E-3"/>
          <c:y val="0.93137097306860339"/>
          <c:w val="0.96605641331227399"/>
          <c:h val="6.8629026931396539E-2"/>
        </c:manualLayout>
      </c:layout>
      <c:overlay val="0"/>
    </c:legend>
    <c:plotVisOnly val="1"/>
    <c:dispBlanksAs val="gap"/>
    <c:showDLblsOverMax val="0"/>
  </c:chart>
  <c:spPr>
    <a:solidFill>
      <a:srgbClr val="FFFFFF"/>
    </a:solidFill>
    <a:ln>
      <a:noFill/>
    </a:ln>
  </c:spPr>
  <c:txPr>
    <a:bodyPr/>
    <a:lstStyle/>
    <a:p>
      <a:pPr>
        <a:defRPr sz="1100" b="1">
          <a:latin typeface="Calibri" pitchFamily="34" charset="0"/>
          <a:cs typeface="Calibri" pitchFamily="34" charset="0"/>
        </a:defRPr>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Gatavs_fakts_plans!$H$3</c:f>
              <c:strCache>
                <c:ptCount val="1"/>
                <c:pt idx="0">
                  <c:v>Faktiskie dati līdz 31.12.2016. milj.euro</c:v>
                </c:pt>
              </c:strCache>
            </c:strRef>
          </c:tx>
          <c:spPr>
            <a:solidFill>
              <a:schemeClr val="accent3">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Gatavs_fakts_plans!$G$4:$G$8</c:f>
              <c:strCache>
                <c:ptCount val="5"/>
                <c:pt idx="0">
                  <c:v>MK noteikumi</c:v>
                </c:pt>
                <c:pt idx="1">
                  <c:v>MKN uzsākta projektu atlase</c:v>
                </c:pt>
                <c:pt idx="2">
                  <c:v>Apstiprināti projekti</c:v>
                </c:pt>
                <c:pt idx="3">
                  <c:v>Noslēgti līgumi</c:v>
                </c:pt>
                <c:pt idx="4">
                  <c:v>Veikti maksājumi projektos</c:v>
                </c:pt>
              </c:strCache>
            </c:strRef>
          </c:cat>
          <c:val>
            <c:numRef>
              <c:f>Gatavs_fakts_plans!$H$4:$H$8</c:f>
              <c:numCache>
                <c:formatCode>#,##0</c:formatCode>
                <c:ptCount val="5"/>
                <c:pt idx="0">
                  <c:v>3744173946</c:v>
                </c:pt>
                <c:pt idx="1">
                  <c:v>3073235334</c:v>
                </c:pt>
                <c:pt idx="2">
                  <c:v>1415951102.77</c:v>
                </c:pt>
                <c:pt idx="3">
                  <c:v>1373661477.4000001</c:v>
                </c:pt>
                <c:pt idx="4">
                  <c:v>241413144</c:v>
                </c:pt>
              </c:numCache>
            </c:numRef>
          </c:val>
          <c:extLst>
            <c:ext xmlns:c16="http://schemas.microsoft.com/office/drawing/2014/chart" uri="{C3380CC4-5D6E-409C-BE32-E72D297353CC}">
              <c16:uniqueId val="{00000000-047C-48F8-B3AA-17F5ADCCE2B1}"/>
            </c:ext>
          </c:extLst>
        </c:ser>
        <c:ser>
          <c:idx val="1"/>
          <c:order val="1"/>
          <c:tx>
            <c:strRef>
              <c:f>Gatavs_fakts_plans!$I$3</c:f>
              <c:strCache>
                <c:ptCount val="1"/>
                <c:pt idx="0">
                  <c:v>Plāns 2017 milj.euro</c:v>
                </c:pt>
              </c:strCache>
            </c:strRef>
          </c:tx>
          <c:spPr>
            <a:solidFill>
              <a:schemeClr val="accent1">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Gatavs_fakts_plans!$G$4:$G$8</c:f>
              <c:strCache>
                <c:ptCount val="5"/>
                <c:pt idx="0">
                  <c:v>MK noteikumi</c:v>
                </c:pt>
                <c:pt idx="1">
                  <c:v>MKN uzsākta projektu atlase</c:v>
                </c:pt>
                <c:pt idx="2">
                  <c:v>Apstiprināti projekti</c:v>
                </c:pt>
                <c:pt idx="3">
                  <c:v>Noslēgti līgumi</c:v>
                </c:pt>
                <c:pt idx="4">
                  <c:v>Veikti maksājumi projektos</c:v>
                </c:pt>
              </c:strCache>
            </c:strRef>
          </c:cat>
          <c:val>
            <c:numRef>
              <c:f>Gatavs_fakts_plans!$I$4:$I$8</c:f>
              <c:numCache>
                <c:formatCode>General</c:formatCode>
                <c:ptCount val="5"/>
                <c:pt idx="0" formatCode="#,##0">
                  <c:v>574653331</c:v>
                </c:pt>
                <c:pt idx="1">
                  <c:v>1162465354</c:v>
                </c:pt>
                <c:pt idx="2" formatCode="#,##0">
                  <c:v>2253541148.4099998</c:v>
                </c:pt>
                <c:pt idx="3">
                  <c:v>1701366756.9300003</c:v>
                </c:pt>
                <c:pt idx="4" formatCode="#,##0">
                  <c:v>436454267</c:v>
                </c:pt>
              </c:numCache>
            </c:numRef>
          </c:val>
          <c:extLst>
            <c:ext xmlns:c16="http://schemas.microsoft.com/office/drawing/2014/chart" uri="{C3380CC4-5D6E-409C-BE32-E72D297353CC}">
              <c16:uniqueId val="{00000001-047C-48F8-B3AA-17F5ADCCE2B1}"/>
            </c:ext>
          </c:extLst>
        </c:ser>
        <c:dLbls>
          <c:showLegendKey val="0"/>
          <c:showVal val="0"/>
          <c:showCatName val="0"/>
          <c:showSerName val="0"/>
          <c:showPercent val="0"/>
          <c:showBubbleSize val="0"/>
        </c:dLbls>
        <c:gapWidth val="150"/>
        <c:overlap val="100"/>
        <c:axId val="206157136"/>
        <c:axId val="206156744"/>
      </c:barChart>
      <c:catAx>
        <c:axId val="20615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crossAx val="206156744"/>
        <c:crosses val="autoZero"/>
        <c:auto val="1"/>
        <c:lblAlgn val="ctr"/>
        <c:lblOffset val="100"/>
        <c:noMultiLvlLbl val="0"/>
      </c:catAx>
      <c:valAx>
        <c:axId val="206156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crossAx val="206157136"/>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sz="1050">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strRef>
          <c:f>Graphs!$B$2</c:f>
          <c:strCache>
            <c:ptCount val="1"/>
            <c:pt idx="0">
              <c:v>Telpu un būvju īpašumi 2015. gadā</c:v>
            </c:pt>
          </c:strCache>
        </c:strRef>
      </c:tx>
      <c:layout>
        <c:manualLayout>
          <c:xMode val="edge"/>
          <c:yMode val="edge"/>
          <c:x val="1.1818131318742351E-2"/>
          <c:y val="0"/>
        </c:manualLayout>
      </c:layout>
      <c:overlay val="0"/>
      <c:txPr>
        <a:bodyPr/>
        <a:lstStyle/>
        <a:p>
          <a:pPr algn="l">
            <a:defRPr sz="800">
              <a:latin typeface="Verdana" pitchFamily="34" charset="0"/>
              <a:ea typeface="Verdana" pitchFamily="34" charset="0"/>
              <a:cs typeface="Verdana" pitchFamily="34" charset="0"/>
            </a:defRPr>
          </a:pPr>
          <a:endParaRPr lang="lv-LV"/>
        </a:p>
      </c:txPr>
    </c:title>
    <c:autoTitleDeleted val="0"/>
    <c:plotArea>
      <c:layout>
        <c:manualLayout>
          <c:layoutTarget val="inner"/>
          <c:xMode val="edge"/>
          <c:yMode val="edge"/>
          <c:x val="0.33166268562752282"/>
          <c:y val="0.17522562852493515"/>
          <c:w val="0.88179012345679031"/>
          <c:h val="0.78489010989010988"/>
        </c:manualLayout>
      </c:layout>
      <c:doughnutChart>
        <c:varyColors val="1"/>
        <c:ser>
          <c:idx val="0"/>
          <c:order val="0"/>
          <c:dPt>
            <c:idx val="0"/>
            <c:bubble3D val="0"/>
            <c:extLst>
              <c:ext xmlns:c16="http://schemas.microsoft.com/office/drawing/2014/chart" uri="{C3380CC4-5D6E-409C-BE32-E72D297353CC}">
                <c16:uniqueId val="{00000000-03D6-4A5D-9384-E358F5F54D2F}"/>
              </c:ext>
            </c:extLst>
          </c:dPt>
          <c:dPt>
            <c:idx val="1"/>
            <c:bubble3D val="0"/>
            <c:explosion val="2"/>
            <c:extLst>
              <c:ext xmlns:c16="http://schemas.microsoft.com/office/drawing/2014/chart" uri="{C3380CC4-5D6E-409C-BE32-E72D297353CC}">
                <c16:uniqueId val="{00000001-03D6-4A5D-9384-E358F5F54D2F}"/>
              </c:ext>
            </c:extLst>
          </c:dPt>
          <c:dPt>
            <c:idx val="2"/>
            <c:bubble3D val="0"/>
            <c:extLst>
              <c:ext xmlns:c16="http://schemas.microsoft.com/office/drawing/2014/chart" uri="{C3380CC4-5D6E-409C-BE32-E72D297353CC}">
                <c16:uniqueId val="{00000002-03D6-4A5D-9384-E358F5F54D2F}"/>
              </c:ext>
            </c:extLst>
          </c:dPt>
          <c:dLbls>
            <c:spPr>
              <a:noFill/>
              <a:ln>
                <a:noFill/>
              </a:ln>
              <a:effectLst/>
            </c:spPr>
            <c:txPr>
              <a:bodyPr/>
              <a:lstStyle/>
              <a:p>
                <a:pPr>
                  <a:defRPr sz="800" b="1">
                    <a:latin typeface="Verdana" pitchFamily="34" charset="0"/>
                    <a:ea typeface="Verdana" pitchFamily="34" charset="0"/>
                    <a:cs typeface="Verdana" pitchFamily="34" charset="0"/>
                  </a:defRPr>
                </a:pPr>
                <a:endParaRPr lang="lv-LV"/>
              </a:p>
            </c:txPr>
            <c:showLegendKey val="0"/>
            <c:showVal val="0"/>
            <c:showCatName val="0"/>
            <c:showSerName val="0"/>
            <c:showPercent val="1"/>
            <c:showBubbleSize val="0"/>
            <c:showLeaderLines val="1"/>
            <c:extLst>
              <c:ext xmlns:c15="http://schemas.microsoft.com/office/drawing/2012/chart" uri="{CE6537A1-D6FC-4f65-9D91-7224C49458BB}"/>
            </c:extLst>
          </c:dLbls>
          <c:cat>
            <c:strRef>
              <c:f>Graphs!$B$27:$B$29</c:f>
              <c:strCache>
                <c:ptCount val="3"/>
                <c:pt idx="0">
                  <c:v>Peļņas portfelis</c:v>
                </c:pt>
                <c:pt idx="1">
                  <c:v>Pārveidojamais portfelis</c:v>
                </c:pt>
                <c:pt idx="2">
                  <c:v>Pārvaldības portfelis</c:v>
                </c:pt>
              </c:strCache>
            </c:strRef>
          </c:cat>
          <c:val>
            <c:numRef>
              <c:f>Graphs!$C$27:$C$29</c:f>
              <c:numCache>
                <c:formatCode>#,##0</c:formatCode>
                <c:ptCount val="3"/>
                <c:pt idx="0">
                  <c:v>134624.52999999991</c:v>
                </c:pt>
                <c:pt idx="1">
                  <c:v>381527.25999999972</c:v>
                </c:pt>
                <c:pt idx="2">
                  <c:v>560115.50000000012</c:v>
                </c:pt>
              </c:numCache>
            </c:numRef>
          </c:val>
          <c:extLst>
            <c:ext xmlns:c16="http://schemas.microsoft.com/office/drawing/2014/chart" uri="{C3380CC4-5D6E-409C-BE32-E72D297353CC}">
              <c16:uniqueId val="{00000003-03D6-4A5D-9384-E358F5F54D2F}"/>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lv-LV"/>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strRef>
          <c:f>Graphs!$F$2</c:f>
          <c:strCache>
            <c:ptCount val="1"/>
            <c:pt idx="0">
              <c:v>Telpu un būvju īpašumi 2025. gadā</c:v>
            </c:pt>
          </c:strCache>
        </c:strRef>
      </c:tx>
      <c:layout>
        <c:manualLayout>
          <c:xMode val="edge"/>
          <c:yMode val="edge"/>
          <c:x val="0"/>
          <c:y val="0.10421821817777822"/>
        </c:manualLayout>
      </c:layout>
      <c:overlay val="0"/>
      <c:txPr>
        <a:bodyPr/>
        <a:lstStyle/>
        <a:p>
          <a:pPr algn="l">
            <a:defRPr sz="800">
              <a:latin typeface="Verdana" pitchFamily="34" charset="0"/>
              <a:ea typeface="Verdana" pitchFamily="34" charset="0"/>
              <a:cs typeface="Verdana" pitchFamily="34" charset="0"/>
            </a:defRPr>
          </a:pPr>
          <a:endParaRPr lang="lv-LV"/>
        </a:p>
      </c:txPr>
    </c:title>
    <c:autoTitleDeleted val="0"/>
    <c:plotArea>
      <c:layout>
        <c:manualLayout>
          <c:layoutTarget val="inner"/>
          <c:xMode val="edge"/>
          <c:yMode val="edge"/>
          <c:x val="0.31514017230795516"/>
          <c:y val="0.15009516486472263"/>
          <c:w val="0.88179012345679031"/>
          <c:h val="0.78489010989010988"/>
        </c:manualLayout>
      </c:layout>
      <c:doughnutChart>
        <c:varyColors val="1"/>
        <c:ser>
          <c:idx val="0"/>
          <c:order val="0"/>
          <c:dPt>
            <c:idx val="0"/>
            <c:bubble3D val="0"/>
            <c:extLst>
              <c:ext xmlns:c16="http://schemas.microsoft.com/office/drawing/2014/chart" uri="{C3380CC4-5D6E-409C-BE32-E72D297353CC}">
                <c16:uniqueId val="{00000000-6CCC-4FB7-A7D5-16CD61A432CD}"/>
              </c:ext>
            </c:extLst>
          </c:dPt>
          <c:dPt>
            <c:idx val="1"/>
            <c:bubble3D val="0"/>
            <c:extLst>
              <c:ext xmlns:c16="http://schemas.microsoft.com/office/drawing/2014/chart" uri="{C3380CC4-5D6E-409C-BE32-E72D297353CC}">
                <c16:uniqueId val="{00000001-6CCC-4FB7-A7D5-16CD61A432CD}"/>
              </c:ext>
            </c:extLst>
          </c:dPt>
          <c:dPt>
            <c:idx val="2"/>
            <c:bubble3D val="0"/>
            <c:extLst>
              <c:ext xmlns:c16="http://schemas.microsoft.com/office/drawing/2014/chart" uri="{C3380CC4-5D6E-409C-BE32-E72D297353CC}">
                <c16:uniqueId val="{00000002-6CCC-4FB7-A7D5-16CD61A432CD}"/>
              </c:ext>
            </c:extLst>
          </c:dPt>
          <c:dLbls>
            <c:spPr>
              <a:noFill/>
              <a:ln>
                <a:noFill/>
              </a:ln>
              <a:effectLst/>
            </c:spPr>
            <c:txPr>
              <a:bodyPr/>
              <a:lstStyle/>
              <a:p>
                <a:pPr>
                  <a:defRPr sz="800" b="1">
                    <a:latin typeface="Verdana" pitchFamily="34" charset="0"/>
                    <a:ea typeface="Verdana" pitchFamily="34" charset="0"/>
                    <a:cs typeface="Verdana" pitchFamily="34" charset="0"/>
                  </a:defRPr>
                </a:pPr>
                <a:endParaRPr lang="lv-LV"/>
              </a:p>
            </c:txPr>
            <c:showLegendKey val="0"/>
            <c:showVal val="0"/>
            <c:showCatName val="0"/>
            <c:showSerName val="0"/>
            <c:showPercent val="1"/>
            <c:showBubbleSize val="0"/>
            <c:showLeaderLines val="1"/>
            <c:extLst>
              <c:ext xmlns:c15="http://schemas.microsoft.com/office/drawing/2012/chart" uri="{CE6537A1-D6FC-4f65-9D91-7224C49458BB}"/>
            </c:extLst>
          </c:dLbls>
          <c:cat>
            <c:strRef>
              <c:f>Graphs!$B$27:$B$29</c:f>
              <c:strCache>
                <c:ptCount val="3"/>
                <c:pt idx="0">
                  <c:v>Komercportfelis</c:v>
                </c:pt>
                <c:pt idx="1">
                  <c:v>Pārveidojamais portfelis</c:v>
                </c:pt>
                <c:pt idx="2">
                  <c:v>Pārvaldības portfelis</c:v>
                </c:pt>
              </c:strCache>
            </c:strRef>
          </c:cat>
          <c:val>
            <c:numRef>
              <c:f>Graphs!$E$27:$E$29</c:f>
              <c:numCache>
                <c:formatCode>#,##0</c:formatCode>
                <c:ptCount val="3"/>
                <c:pt idx="0">
                  <c:v>127786</c:v>
                </c:pt>
                <c:pt idx="1">
                  <c:v>91366</c:v>
                </c:pt>
                <c:pt idx="2">
                  <c:v>651805</c:v>
                </c:pt>
              </c:numCache>
            </c:numRef>
          </c:val>
          <c:extLst>
            <c:ext xmlns:c16="http://schemas.microsoft.com/office/drawing/2014/chart" uri="{C3380CC4-5D6E-409C-BE32-E72D297353CC}">
              <c16:uniqueId val="{00000003-6CCC-4FB7-A7D5-16CD61A432CD}"/>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83150490609861E-2"/>
          <c:y val="4.3001946130846652E-2"/>
          <c:w val="0.93113842579860218"/>
          <c:h val="0.7342449984507402"/>
        </c:manualLayout>
      </c:layout>
      <c:barChart>
        <c:barDir val="col"/>
        <c:grouping val="clustered"/>
        <c:varyColors val="0"/>
        <c:ser>
          <c:idx val="0"/>
          <c:order val="0"/>
          <c:tx>
            <c:strRef>
              <c:f>'IKP ceturksnu pieaugumi'!$I$1</c:f>
              <c:strCache>
                <c:ptCount val="1"/>
                <c:pt idx="0">
                  <c:v>pret iepriekšējā gada atb.ceturksni</c:v>
                </c:pt>
              </c:strCache>
            </c:strRef>
          </c:tx>
          <c:spPr>
            <a:solidFill>
              <a:schemeClr val="tx2">
                <a:lumMod val="75000"/>
              </a:schemeClr>
            </a:solidFill>
            <a:ln>
              <a:noFill/>
            </a:ln>
            <a:effectLst/>
          </c:spPr>
          <c:invertIfNegative val="0"/>
          <c:dLbls>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8F-40A7-9FEB-30B943967EA4}"/>
                </c:ext>
              </c:extLst>
            </c:dLbl>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8F-40A7-9FEB-30B943967EA4}"/>
                </c:ext>
              </c:extLst>
            </c:dLbl>
            <c:dLbl>
              <c:idx val="34"/>
              <c:tx>
                <c:rich>
                  <a:bodyPr/>
                  <a:lstStyle/>
                  <a:p>
                    <a:fld id="{2C027BCA-6F15-480A-A40C-29CCD52AD912}" type="VALUE">
                      <a:rPr lang="en-US" smtClean="0"/>
                      <a:pPr/>
                      <a:t>[VALUE]</a:t>
                    </a:fld>
                    <a:endParaRPr lang="lv-LV"/>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2D-4720-A609-766CE6B7ADC4}"/>
                </c:ext>
              </c:extLst>
            </c:dLbl>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2D-4720-A609-766CE6B7ADC4}"/>
                </c:ext>
              </c:extLst>
            </c:dLbl>
            <c:dLbl>
              <c:idx val="3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6E-4966-AFFA-3678762A45A5}"/>
                </c:ext>
              </c:extLst>
            </c:dLbl>
            <c:dLbl>
              <c:idx val="37"/>
              <c:tx>
                <c:rich>
                  <a:bodyPr/>
                  <a:lstStyle/>
                  <a:p>
                    <a:fld id="{6D0A13F3-CACF-4C40-BC73-822CC2A85677}" type="VALUE">
                      <a:rPr lang="en-US"/>
                      <a:pPr/>
                      <a:t>[VALUE]</a:t>
                    </a:fld>
                    <a:endParaRPr lang="lv-LV"/>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6E-4966-AFFA-3678762A45A5}"/>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6E-4966-AFFA-3678762A45A5}"/>
                </c:ext>
              </c:extLst>
            </c:dLbl>
            <c:dLbl>
              <c:idx val="3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6E-4966-AFFA-3678762A45A5}"/>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6E-4966-AFFA-3678762A45A5}"/>
                </c:ext>
              </c:extLst>
            </c:dLbl>
            <c:dLbl>
              <c:idx val="4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B7-4288-96A1-1E1CCFAA8E2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'IKP ceturksnu pieaugumi'!$A$14:$B$52</c:f>
              <c:multiLvlStrCache>
                <c:ptCount val="39"/>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2016</c:v>
                  </c:pt>
                  <c:pt idx="36">
                    <c:v>2017</c:v>
                  </c:pt>
                  <c:pt idx="37">
                    <c:v>2018</c:v>
                  </c:pt>
                  <c:pt idx="38">
                    <c:v>2019</c:v>
                  </c:pt>
                </c:lvl>
                <c:lvl>
                  <c:pt idx="0">
                    <c:v>2008</c:v>
                  </c:pt>
                  <c:pt idx="4">
                    <c:v>2009</c:v>
                  </c:pt>
                  <c:pt idx="8">
                    <c:v>2010</c:v>
                  </c:pt>
                  <c:pt idx="12">
                    <c:v>2011</c:v>
                  </c:pt>
                  <c:pt idx="16">
                    <c:v>2012</c:v>
                  </c:pt>
                  <c:pt idx="20">
                    <c:v>2013</c:v>
                  </c:pt>
                  <c:pt idx="24">
                    <c:v>2014</c:v>
                  </c:pt>
                  <c:pt idx="28">
                    <c:v>2015</c:v>
                  </c:pt>
                  <c:pt idx="32">
                    <c:v>2016</c:v>
                  </c:pt>
                  <c:pt idx="35">
                    <c:v>Prognoze*</c:v>
                  </c:pt>
                </c:lvl>
              </c:multiLvlStrCache>
            </c:multiLvlStrRef>
          </c:cat>
          <c:val>
            <c:numRef>
              <c:f>'IKP ceturksnu pieaugumi'!$I$14:$I$52</c:f>
              <c:numCache>
                <c:formatCode>0.0</c:formatCode>
                <c:ptCount val="39"/>
                <c:pt idx="0">
                  <c:v>3.8043719401568143</c:v>
                </c:pt>
                <c:pt idx="1">
                  <c:v>-1.0321480374488989</c:v>
                </c:pt>
                <c:pt idx="2">
                  <c:v>-6.5089751599848089</c:v>
                </c:pt>
                <c:pt idx="3">
                  <c:v>-9.1609975116567544</c:v>
                </c:pt>
                <c:pt idx="4">
                  <c:v>-11.729396724808637</c:v>
                </c:pt>
                <c:pt idx="5">
                  <c:v>-15.936080798089336</c:v>
                </c:pt>
                <c:pt idx="6">
                  <c:v>-16.137994135337543</c:v>
                </c:pt>
                <c:pt idx="7">
                  <c:v>-13.337329879583804</c:v>
                </c:pt>
                <c:pt idx="8">
                  <c:v>-11.046455063170512</c:v>
                </c:pt>
                <c:pt idx="9">
                  <c:v>-5.1866284727688843</c:v>
                </c:pt>
                <c:pt idx="10">
                  <c:v>-9.8530790104189858E-2</c:v>
                </c:pt>
                <c:pt idx="11">
                  <c:v>0.83831441727244549</c:v>
                </c:pt>
                <c:pt idx="12">
                  <c:v>2.248268694515887</c:v>
                </c:pt>
                <c:pt idx="13">
                  <c:v>6.0323668624809645</c:v>
                </c:pt>
                <c:pt idx="14">
                  <c:v>9.3040075406922718</c:v>
                </c:pt>
                <c:pt idx="15">
                  <c:v>6.7397395686841444</c:v>
                </c:pt>
                <c:pt idx="16">
                  <c:v>7.9442016356865652</c:v>
                </c:pt>
                <c:pt idx="17">
                  <c:v>3.6563447903287916</c:v>
                </c:pt>
                <c:pt idx="18">
                  <c:v>2.7983791055431473</c:v>
                </c:pt>
                <c:pt idx="19">
                  <c:v>2.3627356487938345</c:v>
                </c:pt>
                <c:pt idx="20">
                  <c:v>2.0990682949465045</c:v>
                </c:pt>
                <c:pt idx="21">
                  <c:v>3.1571337314825199</c:v>
                </c:pt>
                <c:pt idx="22">
                  <c:v>3.5578946093139496</c:v>
                </c:pt>
                <c:pt idx="23">
                  <c:v>2.689263245251472</c:v>
                </c:pt>
                <c:pt idx="24">
                  <c:v>2.7036351980471274</c:v>
                </c:pt>
                <c:pt idx="25">
                  <c:v>2.0582551068611954</c:v>
                </c:pt>
                <c:pt idx="26">
                  <c:v>2.0563903943410455</c:v>
                </c:pt>
                <c:pt idx="27">
                  <c:v>1.6825704740462966</c:v>
                </c:pt>
                <c:pt idx="28">
                  <c:v>1.8216744085491676</c:v>
                </c:pt>
                <c:pt idx="29">
                  <c:v>2.8351741190896895</c:v>
                </c:pt>
                <c:pt idx="30">
                  <c:v>3.4720770061496431</c:v>
                </c:pt>
                <c:pt idx="31">
                  <c:v>2.6985707346849797</c:v>
                </c:pt>
                <c:pt idx="32">
                  <c:v>2.1365589805171448</c:v>
                </c:pt>
                <c:pt idx="33">
                  <c:v>2.0377161425524593</c:v>
                </c:pt>
                <c:pt idx="34">
                  <c:v>0.2902581267451021</c:v>
                </c:pt>
                <c:pt idx="35">
                  <c:v>2.5</c:v>
                </c:pt>
                <c:pt idx="36">
                  <c:v>3.5</c:v>
                </c:pt>
                <c:pt idx="37">
                  <c:v>3.4</c:v>
                </c:pt>
                <c:pt idx="38">
                  <c:v>3.4</c:v>
                </c:pt>
              </c:numCache>
            </c:numRef>
          </c:val>
          <c:extLst>
            <c:ext xmlns:c16="http://schemas.microsoft.com/office/drawing/2014/chart" uri="{C3380CC4-5D6E-409C-BE32-E72D297353CC}">
              <c16:uniqueId val="{00000005-BF6E-4966-AFFA-3678762A45A5}"/>
            </c:ext>
          </c:extLst>
        </c:ser>
        <c:dLbls>
          <c:showLegendKey val="0"/>
          <c:showVal val="0"/>
          <c:showCatName val="0"/>
          <c:showSerName val="0"/>
          <c:showPercent val="0"/>
          <c:showBubbleSize val="0"/>
        </c:dLbls>
        <c:gapWidth val="100"/>
        <c:axId val="289900592"/>
        <c:axId val="289900984"/>
      </c:barChart>
      <c:lineChart>
        <c:grouping val="standard"/>
        <c:varyColors val="0"/>
        <c:ser>
          <c:idx val="1"/>
          <c:order val="1"/>
          <c:tx>
            <c:strRef>
              <c:f>'IKP ceturksnu pieaugumi'!$J$1</c:f>
              <c:strCache>
                <c:ptCount val="1"/>
                <c:pt idx="0">
                  <c:v>gada pieaugums</c:v>
                </c:pt>
              </c:strCache>
            </c:strRef>
          </c:tx>
          <c:spPr>
            <a:ln w="28575" cap="rnd">
              <a:solidFill>
                <a:schemeClr val="accent2"/>
              </a:solidFill>
              <a:round/>
            </a:ln>
            <a:effectLst/>
          </c:spPr>
          <c:marker>
            <c:symbol val="none"/>
          </c:marker>
          <c:dPt>
            <c:idx val="4"/>
            <c:marker>
              <c:symbol val="none"/>
            </c:marker>
            <c:bubble3D val="0"/>
            <c:spPr>
              <a:ln w="28575" cap="rnd">
                <a:noFill/>
                <a:round/>
              </a:ln>
              <a:effectLst/>
            </c:spPr>
            <c:extLst>
              <c:ext xmlns:c16="http://schemas.microsoft.com/office/drawing/2014/chart" uri="{C3380CC4-5D6E-409C-BE32-E72D297353CC}">
                <c16:uniqueId val="{00000007-BF6E-4966-AFFA-3678762A45A5}"/>
              </c:ext>
            </c:extLst>
          </c:dPt>
          <c:dPt>
            <c:idx val="8"/>
            <c:marker>
              <c:symbol val="none"/>
            </c:marker>
            <c:bubble3D val="0"/>
            <c:spPr>
              <a:ln w="28575" cap="rnd">
                <a:noFill/>
                <a:round/>
              </a:ln>
              <a:effectLst/>
            </c:spPr>
            <c:extLst>
              <c:ext xmlns:c16="http://schemas.microsoft.com/office/drawing/2014/chart" uri="{C3380CC4-5D6E-409C-BE32-E72D297353CC}">
                <c16:uniqueId val="{00000009-BF6E-4966-AFFA-3678762A45A5}"/>
              </c:ext>
            </c:extLst>
          </c:dPt>
          <c:dPt>
            <c:idx val="12"/>
            <c:marker>
              <c:symbol val="none"/>
            </c:marker>
            <c:bubble3D val="0"/>
            <c:spPr>
              <a:ln w="28575" cap="rnd">
                <a:noFill/>
                <a:round/>
              </a:ln>
              <a:effectLst/>
            </c:spPr>
            <c:extLst>
              <c:ext xmlns:c16="http://schemas.microsoft.com/office/drawing/2014/chart" uri="{C3380CC4-5D6E-409C-BE32-E72D297353CC}">
                <c16:uniqueId val="{0000000B-BF6E-4966-AFFA-3678762A45A5}"/>
              </c:ext>
            </c:extLst>
          </c:dPt>
          <c:dPt>
            <c:idx val="16"/>
            <c:marker>
              <c:symbol val="none"/>
            </c:marker>
            <c:bubble3D val="0"/>
            <c:spPr>
              <a:ln w="28575" cap="rnd">
                <a:noFill/>
                <a:round/>
              </a:ln>
              <a:effectLst/>
            </c:spPr>
            <c:extLst>
              <c:ext xmlns:c16="http://schemas.microsoft.com/office/drawing/2014/chart" uri="{C3380CC4-5D6E-409C-BE32-E72D297353CC}">
                <c16:uniqueId val="{0000000D-BF6E-4966-AFFA-3678762A45A5}"/>
              </c:ext>
            </c:extLst>
          </c:dPt>
          <c:dPt>
            <c:idx val="20"/>
            <c:marker>
              <c:symbol val="none"/>
            </c:marker>
            <c:bubble3D val="0"/>
            <c:spPr>
              <a:ln w="28575" cap="rnd">
                <a:noFill/>
                <a:round/>
              </a:ln>
              <a:effectLst/>
            </c:spPr>
            <c:extLst>
              <c:ext xmlns:c16="http://schemas.microsoft.com/office/drawing/2014/chart" uri="{C3380CC4-5D6E-409C-BE32-E72D297353CC}">
                <c16:uniqueId val="{0000000F-BF6E-4966-AFFA-3678762A45A5}"/>
              </c:ext>
            </c:extLst>
          </c:dPt>
          <c:dPt>
            <c:idx val="24"/>
            <c:marker>
              <c:symbol val="none"/>
            </c:marker>
            <c:bubble3D val="0"/>
            <c:spPr>
              <a:ln w="28575" cap="rnd">
                <a:noFill/>
                <a:round/>
              </a:ln>
              <a:effectLst/>
            </c:spPr>
            <c:extLst>
              <c:ext xmlns:c16="http://schemas.microsoft.com/office/drawing/2014/chart" uri="{C3380CC4-5D6E-409C-BE32-E72D297353CC}">
                <c16:uniqueId val="{00000011-BF6E-4966-AFFA-3678762A45A5}"/>
              </c:ext>
            </c:extLst>
          </c:dPt>
          <c:dPt>
            <c:idx val="28"/>
            <c:marker>
              <c:symbol val="none"/>
            </c:marker>
            <c:bubble3D val="0"/>
            <c:spPr>
              <a:ln w="28575" cap="rnd">
                <a:noFill/>
                <a:round/>
              </a:ln>
              <a:effectLst/>
            </c:spPr>
            <c:extLst>
              <c:ext xmlns:c16="http://schemas.microsoft.com/office/drawing/2014/chart" uri="{C3380CC4-5D6E-409C-BE32-E72D297353CC}">
                <c16:uniqueId val="{00000013-BF6E-4966-AFFA-3678762A45A5}"/>
              </c:ext>
            </c:extLst>
          </c:dPt>
          <c:dPt>
            <c:idx val="32"/>
            <c:marker>
              <c:symbol val="none"/>
            </c:marker>
            <c:bubble3D val="0"/>
            <c:spPr>
              <a:ln w="28575" cap="rnd">
                <a:noFill/>
                <a:round/>
              </a:ln>
              <a:effectLst/>
            </c:spPr>
            <c:extLst>
              <c:ext xmlns:c16="http://schemas.microsoft.com/office/drawing/2014/chart" uri="{C3380CC4-5D6E-409C-BE32-E72D297353CC}">
                <c16:uniqueId val="{00000015-BF6E-4966-AFFA-3678762A45A5}"/>
              </c:ext>
            </c:extLst>
          </c:dPt>
          <c:dLbls>
            <c:dLbl>
              <c:idx val="2"/>
              <c:layout>
                <c:manualLayout>
                  <c:x val="-4.754175550037873E-2"/>
                  <c:y val="4.4238374675147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F6E-4966-AFFA-3678762A45A5}"/>
                </c:ext>
              </c:extLst>
            </c:dLbl>
            <c:dLbl>
              <c:idx val="5"/>
              <c:layout>
                <c:manualLayout>
                  <c:x val="-2.1586577408892436E-2"/>
                  <c:y val="8.223013160792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F6E-4966-AFFA-3678762A45A5}"/>
                </c:ext>
              </c:extLst>
            </c:dLbl>
            <c:dLbl>
              <c:idx val="9"/>
              <c:layout>
                <c:manualLayout>
                  <c:x val="3.2509482907364752E-4"/>
                  <c:y val="4.232801336606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F6E-4966-AFFA-3678762A45A5}"/>
                </c:ext>
              </c:extLst>
            </c:dLbl>
            <c:dLbl>
              <c:idx val="14"/>
              <c:layout>
                <c:manualLayout>
                  <c:x val="-4.2454530299972801E-2"/>
                  <c:y val="-2.571971332139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42D-4720-A609-766CE6B7ADC4}"/>
                </c:ext>
              </c:extLst>
            </c:dLbl>
            <c:dLbl>
              <c:idx val="18"/>
              <c:layout>
                <c:manualLayout>
                  <c:x val="-4.2867947041947171E-2"/>
                  <c:y val="-2.3662056636564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F6E-4966-AFFA-3678762A45A5}"/>
                </c:ext>
              </c:extLst>
            </c:dLbl>
            <c:dLbl>
              <c:idx val="22"/>
              <c:layout>
                <c:manualLayout>
                  <c:x val="-2.6899111224194354E-2"/>
                  <c:y val="-2.6528593839221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F6E-4966-AFFA-3678762A45A5}"/>
                </c:ext>
              </c:extLst>
            </c:dLbl>
            <c:dLbl>
              <c:idx val="26"/>
              <c:layout>
                <c:manualLayout>
                  <c:x val="-2.3770877750189365E-2"/>
                  <c:y val="-4.1078490769780061E-2"/>
                </c:manualLayout>
              </c:layout>
              <c:tx>
                <c:rich>
                  <a:bodyPr/>
                  <a:lstStyle/>
                  <a:p>
                    <a:fld id="{41AC8F41-FCF5-4496-B096-D7BB3EB4C735}" type="VALUE">
                      <a:rPr lang="en-US"/>
                      <a:pPr/>
                      <a:t>[VALUE]</a:t>
                    </a:fld>
                    <a:endParaRPr lang="lv-LV"/>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BF6E-4966-AFFA-3678762A45A5}"/>
                </c:ext>
              </c:extLst>
            </c:dLbl>
            <c:dLbl>
              <c:idx val="30"/>
              <c:layout>
                <c:manualLayout>
                  <c:x val="-3.2684956906510375E-2"/>
                  <c:y val="-4.483431804992713E-2"/>
                </c:manualLayout>
              </c:layout>
              <c:tx>
                <c:rich>
                  <a:bodyPr/>
                  <a:lstStyle/>
                  <a:p>
                    <a:fld id="{FB7B02F9-D6D8-4C33-BB3A-B1170993EF58}" type="VALUE">
                      <a:rPr lang="en-US"/>
                      <a:pPr/>
                      <a:t>[VALUE]</a:t>
                    </a:fld>
                    <a:endParaRPr lang="lv-LV"/>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BF6E-4966-AFFA-3678762A45A5}"/>
                </c:ext>
              </c:extLst>
            </c:dLbl>
            <c:dLbl>
              <c:idx val="34"/>
              <c:layout>
                <c:manualLayout>
                  <c:x val="-4.0113356203444556E-2"/>
                  <c:y val="-2.2119187337573881E-2"/>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F6E-4966-AFFA-3678762A45A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'IKP ceturksnu pieaugumi'!$J$14:$J$45</c:f>
              <c:numCache>
                <c:formatCode>0.0</c:formatCode>
                <c:ptCount val="32"/>
                <c:pt idx="0">
                  <c:v>-3.6097225796802093</c:v>
                </c:pt>
                <c:pt idx="1">
                  <c:v>-3.6097225796802093</c:v>
                </c:pt>
                <c:pt idx="2">
                  <c:v>-3.6097225796802093</c:v>
                </c:pt>
                <c:pt idx="3">
                  <c:v>-3.6097225796802093</c:v>
                </c:pt>
                <c:pt idx="4">
                  <c:v>-14.332475639253488</c:v>
                </c:pt>
                <c:pt idx="5">
                  <c:v>-14.332475639253488</c:v>
                </c:pt>
                <c:pt idx="6">
                  <c:v>-14.332475639253488</c:v>
                </c:pt>
                <c:pt idx="7">
                  <c:v>-14.332475639253488</c:v>
                </c:pt>
                <c:pt idx="8">
                  <c:v>-3.7906615261830012</c:v>
                </c:pt>
                <c:pt idx="9">
                  <c:v>-3.7906615261830012</c:v>
                </c:pt>
                <c:pt idx="10">
                  <c:v>-3.7906615261830012</c:v>
                </c:pt>
                <c:pt idx="11">
                  <c:v>-3.7906615261830012</c:v>
                </c:pt>
                <c:pt idx="12">
                  <c:v>6.2109590658591287</c:v>
                </c:pt>
                <c:pt idx="13">
                  <c:v>6.2109590658591287</c:v>
                </c:pt>
                <c:pt idx="14">
                  <c:v>6.2109590658591287</c:v>
                </c:pt>
                <c:pt idx="15">
                  <c:v>6.2109590658591287</c:v>
                </c:pt>
                <c:pt idx="16">
                  <c:v>3.9992370158185366</c:v>
                </c:pt>
                <c:pt idx="17">
                  <c:v>3.9992370158185366</c:v>
                </c:pt>
                <c:pt idx="18">
                  <c:v>3.9992370158185366</c:v>
                </c:pt>
                <c:pt idx="19">
                  <c:v>3.9992370158185366</c:v>
                </c:pt>
                <c:pt idx="20">
                  <c:v>2.8984793340111281</c:v>
                </c:pt>
                <c:pt idx="21">
                  <c:v>2.8984793340111281</c:v>
                </c:pt>
                <c:pt idx="22">
                  <c:v>2.8984793340111281</c:v>
                </c:pt>
                <c:pt idx="23">
                  <c:v>2.8984793340111281</c:v>
                </c:pt>
                <c:pt idx="24">
                  <c:v>2.0995146488237566</c:v>
                </c:pt>
                <c:pt idx="25">
                  <c:v>2.0995146488237566</c:v>
                </c:pt>
                <c:pt idx="26">
                  <c:v>2.0995146488237566</c:v>
                </c:pt>
                <c:pt idx="27">
                  <c:v>2.0995146488237566</c:v>
                </c:pt>
                <c:pt idx="28">
                  <c:v>2.7383825376499686</c:v>
                </c:pt>
                <c:pt idx="29">
                  <c:v>2.7383825376499686</c:v>
                </c:pt>
                <c:pt idx="30">
                  <c:v>2.7383825376499686</c:v>
                </c:pt>
                <c:pt idx="31">
                  <c:v>2.7383825376499686</c:v>
                </c:pt>
              </c:numCache>
            </c:numRef>
          </c:val>
          <c:smooth val="0"/>
          <c:extLst>
            <c:ext xmlns:c16="http://schemas.microsoft.com/office/drawing/2014/chart" uri="{C3380CC4-5D6E-409C-BE32-E72D297353CC}">
              <c16:uniqueId val="{0000001F-BF6E-4966-AFFA-3678762A45A5}"/>
            </c:ext>
          </c:extLst>
        </c:ser>
        <c:dLbls>
          <c:showLegendKey val="0"/>
          <c:showVal val="0"/>
          <c:showCatName val="0"/>
          <c:showSerName val="0"/>
          <c:showPercent val="0"/>
          <c:showBubbleSize val="0"/>
        </c:dLbls>
        <c:marker val="1"/>
        <c:smooth val="0"/>
        <c:axId val="289900592"/>
        <c:axId val="289900984"/>
      </c:lineChart>
      <c:catAx>
        <c:axId val="289900592"/>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289900984"/>
        <c:crosses val="autoZero"/>
        <c:auto val="1"/>
        <c:lblAlgn val="ctr"/>
        <c:lblOffset val="100"/>
        <c:noMultiLvlLbl val="0"/>
      </c:catAx>
      <c:valAx>
        <c:axId val="28990098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v-LV"/>
          </a:p>
        </c:txPr>
        <c:crossAx val="289900592"/>
        <c:crosses val="autoZero"/>
        <c:crossBetween val="between"/>
      </c:valAx>
      <c:spPr>
        <a:noFill/>
        <a:ln>
          <a:noFill/>
        </a:ln>
        <a:effectLst/>
      </c:spPr>
    </c:plotArea>
    <c:legend>
      <c:legendPos val="b"/>
      <c:layout>
        <c:manualLayout>
          <c:xMode val="edge"/>
          <c:yMode val="edge"/>
          <c:x val="0.26114672258438104"/>
          <c:y val="0.95236643923591013"/>
          <c:w val="0.52227695061284296"/>
          <c:h val="4.41848024230247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'gini 2015'!$B$9</c:f>
              <c:strCache>
                <c:ptCount val="1"/>
                <c:pt idx="0">
                  <c:v>2006</c:v>
                </c:pt>
              </c:strCache>
            </c:strRef>
          </c:tx>
          <c:spPr>
            <a:solidFill>
              <a:schemeClr val="accent1"/>
            </a:solidFill>
            <a:ln>
              <a:noFill/>
            </a:ln>
            <a:effectLst/>
          </c:spPr>
          <c:invertIfNegative val="0"/>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2015'!$B$10:$B$39</c:f>
            </c:numRef>
          </c:val>
          <c:extLst>
            <c:ext xmlns:c16="http://schemas.microsoft.com/office/drawing/2014/chart" uri="{C3380CC4-5D6E-409C-BE32-E72D297353CC}">
              <c16:uniqueId val="{00000000-2EA2-4902-BE85-AF3945648A7F}"/>
            </c:ext>
          </c:extLst>
        </c:ser>
        <c:ser>
          <c:idx val="1"/>
          <c:order val="1"/>
          <c:tx>
            <c:strRef>
              <c:f>'gini 2015'!$C$9</c:f>
              <c:strCache>
                <c:ptCount val="1"/>
                <c:pt idx="0">
                  <c:v>2007</c:v>
                </c:pt>
              </c:strCache>
            </c:strRef>
          </c:tx>
          <c:spPr>
            <a:solidFill>
              <a:schemeClr val="accent2"/>
            </a:solidFill>
            <a:ln>
              <a:noFill/>
            </a:ln>
            <a:effectLst/>
          </c:spPr>
          <c:invertIfNegative val="0"/>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2015'!$C$10:$C$39</c:f>
            </c:numRef>
          </c:val>
          <c:extLst>
            <c:ext xmlns:c16="http://schemas.microsoft.com/office/drawing/2014/chart" uri="{C3380CC4-5D6E-409C-BE32-E72D297353CC}">
              <c16:uniqueId val="{00000001-2EA2-4902-BE85-AF3945648A7F}"/>
            </c:ext>
          </c:extLst>
        </c:ser>
        <c:ser>
          <c:idx val="2"/>
          <c:order val="2"/>
          <c:tx>
            <c:strRef>
              <c:f>'gini 2015'!$D$9</c:f>
              <c:strCache>
                <c:ptCount val="1"/>
                <c:pt idx="0">
                  <c:v>2008</c:v>
                </c:pt>
              </c:strCache>
            </c:strRef>
          </c:tx>
          <c:spPr>
            <a:solidFill>
              <a:schemeClr val="accent3"/>
            </a:solidFill>
            <a:ln>
              <a:noFill/>
            </a:ln>
            <a:effectLst/>
          </c:spPr>
          <c:invertIfNegative val="0"/>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2015'!$D$10:$D$39</c:f>
            </c:numRef>
          </c:val>
          <c:extLst>
            <c:ext xmlns:c16="http://schemas.microsoft.com/office/drawing/2014/chart" uri="{C3380CC4-5D6E-409C-BE32-E72D297353CC}">
              <c16:uniqueId val="{00000002-2EA2-4902-BE85-AF3945648A7F}"/>
            </c:ext>
          </c:extLst>
        </c:ser>
        <c:ser>
          <c:idx val="3"/>
          <c:order val="3"/>
          <c:tx>
            <c:strRef>
              <c:f>'gini 2015'!$E$9</c:f>
              <c:strCache>
                <c:ptCount val="1"/>
                <c:pt idx="0">
                  <c:v>2009</c:v>
                </c:pt>
              </c:strCache>
            </c:strRef>
          </c:tx>
          <c:spPr>
            <a:solidFill>
              <a:schemeClr val="accent4"/>
            </a:solidFill>
            <a:ln>
              <a:noFill/>
            </a:ln>
            <a:effectLst/>
          </c:spPr>
          <c:invertIfNegative val="0"/>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2015'!$E$10:$E$39</c:f>
            </c:numRef>
          </c:val>
          <c:extLst>
            <c:ext xmlns:c16="http://schemas.microsoft.com/office/drawing/2014/chart" uri="{C3380CC4-5D6E-409C-BE32-E72D297353CC}">
              <c16:uniqueId val="{00000003-2EA2-4902-BE85-AF3945648A7F}"/>
            </c:ext>
          </c:extLst>
        </c:ser>
        <c:ser>
          <c:idx val="4"/>
          <c:order val="4"/>
          <c:tx>
            <c:strRef>
              <c:f>'gini 2015'!$F$9</c:f>
              <c:strCache>
                <c:ptCount val="1"/>
                <c:pt idx="0">
                  <c:v>2010</c:v>
                </c:pt>
              </c:strCache>
            </c:strRef>
          </c:tx>
          <c:spPr>
            <a:solidFill>
              <a:schemeClr val="accent5"/>
            </a:solidFill>
            <a:ln>
              <a:noFill/>
            </a:ln>
            <a:effectLst/>
          </c:spPr>
          <c:invertIfNegative val="0"/>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2015'!$F$10:$F$39</c:f>
            </c:numRef>
          </c:val>
          <c:extLst>
            <c:ext xmlns:c16="http://schemas.microsoft.com/office/drawing/2014/chart" uri="{C3380CC4-5D6E-409C-BE32-E72D297353CC}">
              <c16:uniqueId val="{00000004-2EA2-4902-BE85-AF3945648A7F}"/>
            </c:ext>
          </c:extLst>
        </c:ser>
        <c:ser>
          <c:idx val="5"/>
          <c:order val="5"/>
          <c:tx>
            <c:strRef>
              <c:f>'gini 2015'!$G$9</c:f>
              <c:strCache>
                <c:ptCount val="1"/>
                <c:pt idx="0">
                  <c:v>2011</c:v>
                </c:pt>
              </c:strCache>
            </c:strRef>
          </c:tx>
          <c:spPr>
            <a:solidFill>
              <a:schemeClr val="accent6"/>
            </a:solidFill>
            <a:ln>
              <a:noFill/>
            </a:ln>
            <a:effectLst/>
          </c:spPr>
          <c:invertIfNegative val="0"/>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2015'!$G$10:$G$39</c:f>
            </c:numRef>
          </c:val>
          <c:extLst>
            <c:ext xmlns:c16="http://schemas.microsoft.com/office/drawing/2014/chart" uri="{C3380CC4-5D6E-409C-BE32-E72D297353CC}">
              <c16:uniqueId val="{00000005-2EA2-4902-BE85-AF3945648A7F}"/>
            </c:ext>
          </c:extLst>
        </c:ser>
        <c:ser>
          <c:idx val="6"/>
          <c:order val="6"/>
          <c:tx>
            <c:strRef>
              <c:f>'gini 2015'!$H$9</c:f>
              <c:strCache>
                <c:ptCount val="1"/>
                <c:pt idx="0">
                  <c:v>2012</c:v>
                </c:pt>
              </c:strCache>
            </c:strRef>
          </c:tx>
          <c:spPr>
            <a:solidFill>
              <a:schemeClr val="accent1">
                <a:lumMod val="60000"/>
              </a:schemeClr>
            </a:solidFill>
            <a:ln>
              <a:noFill/>
            </a:ln>
            <a:effectLst/>
          </c:spPr>
          <c:invertIfNegative val="0"/>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2015'!$H$10:$H$39</c:f>
            </c:numRef>
          </c:val>
          <c:extLst>
            <c:ext xmlns:c16="http://schemas.microsoft.com/office/drawing/2014/chart" uri="{C3380CC4-5D6E-409C-BE32-E72D297353CC}">
              <c16:uniqueId val="{00000006-2EA2-4902-BE85-AF3945648A7F}"/>
            </c:ext>
          </c:extLst>
        </c:ser>
        <c:ser>
          <c:idx val="7"/>
          <c:order val="7"/>
          <c:tx>
            <c:strRef>
              <c:f>'gini 2015'!$I$9</c:f>
              <c:strCache>
                <c:ptCount val="1"/>
                <c:pt idx="0">
                  <c:v>2013</c:v>
                </c:pt>
              </c:strCache>
            </c:strRef>
          </c:tx>
          <c:spPr>
            <a:solidFill>
              <a:schemeClr val="accent2">
                <a:lumMod val="60000"/>
              </a:schemeClr>
            </a:solidFill>
            <a:ln>
              <a:noFill/>
            </a:ln>
            <a:effectLst/>
          </c:spPr>
          <c:invertIfNegative val="0"/>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2015'!$I$10:$I$39</c:f>
            </c:numRef>
          </c:val>
          <c:extLst>
            <c:ext xmlns:c16="http://schemas.microsoft.com/office/drawing/2014/chart" uri="{C3380CC4-5D6E-409C-BE32-E72D297353CC}">
              <c16:uniqueId val="{00000007-2EA2-4902-BE85-AF3945648A7F}"/>
            </c:ext>
          </c:extLst>
        </c:ser>
        <c:ser>
          <c:idx val="8"/>
          <c:order val="8"/>
          <c:tx>
            <c:strRef>
              <c:f>'gini 2015'!$J$9</c:f>
              <c:strCache>
                <c:ptCount val="1"/>
                <c:pt idx="0">
                  <c:v>2014</c:v>
                </c:pt>
              </c:strCache>
            </c:strRef>
          </c:tx>
          <c:spPr>
            <a:solidFill>
              <a:schemeClr val="accent3">
                <a:lumMod val="60000"/>
              </a:schemeClr>
            </a:solidFill>
            <a:ln>
              <a:noFill/>
            </a:ln>
            <a:effectLst/>
          </c:spPr>
          <c:invertIfNegative val="0"/>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2015'!$J$10:$J$39</c:f>
            </c:numRef>
          </c:val>
          <c:extLst>
            <c:ext xmlns:c16="http://schemas.microsoft.com/office/drawing/2014/chart" uri="{C3380CC4-5D6E-409C-BE32-E72D297353CC}">
              <c16:uniqueId val="{00000008-2EA2-4902-BE85-AF3945648A7F}"/>
            </c:ext>
          </c:extLst>
        </c:ser>
        <c:ser>
          <c:idx val="9"/>
          <c:order val="9"/>
          <c:tx>
            <c:strRef>
              <c:f>'gini 2015'!$K$9</c:f>
              <c:strCache>
                <c:ptCount val="1"/>
                <c:pt idx="0">
                  <c:v>2015</c:v>
                </c:pt>
              </c:strCache>
            </c:strRef>
          </c:tx>
          <c:spPr>
            <a:solidFill>
              <a:srgbClr val="17375E"/>
            </a:solidFill>
            <a:ln>
              <a:noFill/>
            </a:ln>
            <a:effectLst/>
          </c:spPr>
          <c:invertIfNegative val="0"/>
          <c:dPt>
            <c:idx val="3"/>
            <c:invertIfNegative val="0"/>
            <c:bubble3D val="0"/>
            <c:spPr>
              <a:solidFill>
                <a:srgbClr val="C0504D"/>
              </a:solidFill>
              <a:ln>
                <a:noFill/>
              </a:ln>
              <a:effectLst/>
            </c:spPr>
            <c:extLst>
              <c:ext xmlns:c16="http://schemas.microsoft.com/office/drawing/2014/chart" uri="{C3380CC4-5D6E-409C-BE32-E72D297353CC}">
                <c16:uniqueId val="{0000000A-2EA2-4902-BE85-AF3945648A7F}"/>
              </c:ext>
            </c:extLst>
          </c:dPt>
          <c:dPt>
            <c:idx val="11"/>
            <c:invertIfNegative val="0"/>
            <c:bubble3D val="0"/>
            <c:spPr>
              <a:solidFill>
                <a:srgbClr val="D78F8D"/>
              </a:solidFill>
              <a:ln>
                <a:noFill/>
              </a:ln>
              <a:effectLst/>
            </c:spPr>
            <c:extLst>
              <c:ext xmlns:c16="http://schemas.microsoft.com/office/drawing/2014/chart" uri="{C3380CC4-5D6E-409C-BE32-E72D297353CC}">
                <c16:uniqueId val="{0000000C-2EA2-4902-BE85-AF3945648A7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EA2-4902-BE85-AF3945648A7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EA2-4902-BE85-AF3945648A7F}"/>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EA2-4902-BE85-AF3945648A7F}"/>
                </c:ext>
              </c:extLst>
            </c:dLbl>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EA2-4902-BE85-AF3945648A7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'gini 2015'!$A$10:$A$39</c:f>
              <c:strCache>
                <c:ptCount val="30"/>
                <c:pt idx="0">
                  <c:v>Lietuva</c:v>
                </c:pt>
                <c:pt idx="1">
                  <c:v>Rumānija</c:v>
                </c:pt>
                <c:pt idx="2">
                  <c:v>Bulgārija</c:v>
                </c:pt>
                <c:pt idx="3">
                  <c:v>Latvija</c:v>
                </c:pt>
                <c:pt idx="4">
                  <c:v>Igaunija</c:v>
                </c:pt>
                <c:pt idx="5">
                  <c:v>Spānija</c:v>
                </c:pt>
                <c:pt idx="6">
                  <c:v>Grieķija</c:v>
                </c:pt>
                <c:pt idx="7">
                  <c:v>Portugāle</c:v>
                </c:pt>
                <c:pt idx="8">
                  <c:v>Kipra</c:v>
                </c:pt>
                <c:pt idx="9">
                  <c:v>Itālija</c:v>
                </c:pt>
                <c:pt idx="10">
                  <c:v>Lielbritānija</c:v>
                </c:pt>
                <c:pt idx="11">
                  <c:v>ES28</c:v>
                </c:pt>
                <c:pt idx="12">
                  <c:v>Īrija</c:v>
                </c:pt>
                <c:pt idx="13">
                  <c:v>Eirozona19</c:v>
                </c:pt>
                <c:pt idx="14">
                  <c:v>Horvātija</c:v>
                </c:pt>
                <c:pt idx="15">
                  <c:v>Polija</c:v>
                </c:pt>
                <c:pt idx="16">
                  <c:v>Vācija</c:v>
                </c:pt>
                <c:pt idx="17">
                  <c:v>Francija</c:v>
                </c:pt>
                <c:pt idx="18">
                  <c:v>Luksemburga</c:v>
                </c:pt>
                <c:pt idx="19">
                  <c:v>Ungārija</c:v>
                </c:pt>
                <c:pt idx="20">
                  <c:v>Malta</c:v>
                </c:pt>
                <c:pt idx="21">
                  <c:v>Dānija</c:v>
                </c:pt>
                <c:pt idx="22">
                  <c:v>Austrija</c:v>
                </c:pt>
                <c:pt idx="23">
                  <c:v>Nīderlande</c:v>
                </c:pt>
                <c:pt idx="24">
                  <c:v>Beļģija</c:v>
                </c:pt>
                <c:pt idx="25">
                  <c:v>Somija</c:v>
                </c:pt>
                <c:pt idx="26">
                  <c:v>Zviedrija</c:v>
                </c:pt>
                <c:pt idx="27">
                  <c:v>Čehija</c:v>
                </c:pt>
                <c:pt idx="28">
                  <c:v>Slovēnija</c:v>
                </c:pt>
                <c:pt idx="29">
                  <c:v>Slovākija</c:v>
                </c:pt>
              </c:strCache>
            </c:strRef>
          </c:cat>
          <c:val>
            <c:numRef>
              <c:f>'gini 2015'!$K$10:$K$39</c:f>
              <c:numCache>
                <c:formatCode>#,##0.0</c:formatCode>
                <c:ptCount val="30"/>
                <c:pt idx="0">
                  <c:v>37.9</c:v>
                </c:pt>
                <c:pt idx="1">
                  <c:v>37.4</c:v>
                </c:pt>
                <c:pt idx="2">
                  <c:v>37</c:v>
                </c:pt>
                <c:pt idx="3">
                  <c:v>35.4</c:v>
                </c:pt>
                <c:pt idx="4">
                  <c:v>34.799999999999997</c:v>
                </c:pt>
                <c:pt idx="5">
                  <c:v>34.6</c:v>
                </c:pt>
                <c:pt idx="6">
                  <c:v>34.200000000000003</c:v>
                </c:pt>
                <c:pt idx="7">
                  <c:v>34</c:v>
                </c:pt>
                <c:pt idx="8">
                  <c:v>33.6</c:v>
                </c:pt>
                <c:pt idx="9">
                  <c:v>32.4</c:v>
                </c:pt>
                <c:pt idx="10">
                  <c:v>32.4</c:v>
                </c:pt>
                <c:pt idx="11">
                  <c:v>31</c:v>
                </c:pt>
                <c:pt idx="12">
                  <c:v>30.8</c:v>
                </c:pt>
                <c:pt idx="13">
                  <c:v>30.8</c:v>
                </c:pt>
                <c:pt idx="14">
                  <c:v>30.6</c:v>
                </c:pt>
                <c:pt idx="15">
                  <c:v>30.6</c:v>
                </c:pt>
                <c:pt idx="16">
                  <c:v>30.1</c:v>
                </c:pt>
                <c:pt idx="17">
                  <c:v>29.2</c:v>
                </c:pt>
                <c:pt idx="18">
                  <c:v>28.5</c:v>
                </c:pt>
                <c:pt idx="19">
                  <c:v>28.2</c:v>
                </c:pt>
                <c:pt idx="20">
                  <c:v>28.1</c:v>
                </c:pt>
                <c:pt idx="21">
                  <c:v>27.4</c:v>
                </c:pt>
                <c:pt idx="22">
                  <c:v>27.2</c:v>
                </c:pt>
                <c:pt idx="23">
                  <c:v>26.7</c:v>
                </c:pt>
                <c:pt idx="24">
                  <c:v>26.2</c:v>
                </c:pt>
                <c:pt idx="25">
                  <c:v>25.2</c:v>
                </c:pt>
                <c:pt idx="26">
                  <c:v>25.2</c:v>
                </c:pt>
                <c:pt idx="27">
                  <c:v>25</c:v>
                </c:pt>
                <c:pt idx="28">
                  <c:v>24.5</c:v>
                </c:pt>
                <c:pt idx="29">
                  <c:v>23.7</c:v>
                </c:pt>
              </c:numCache>
            </c:numRef>
          </c:val>
          <c:extLst>
            <c:ext xmlns:c16="http://schemas.microsoft.com/office/drawing/2014/chart" uri="{C3380CC4-5D6E-409C-BE32-E72D297353CC}">
              <c16:uniqueId val="{0000000F-2EA2-4902-BE85-AF3945648A7F}"/>
            </c:ext>
          </c:extLst>
        </c:ser>
        <c:dLbls>
          <c:showLegendKey val="0"/>
          <c:showVal val="0"/>
          <c:showCatName val="0"/>
          <c:showSerName val="0"/>
          <c:showPercent val="0"/>
          <c:showBubbleSize val="0"/>
        </c:dLbls>
        <c:gapWidth val="219"/>
        <c:overlap val="-27"/>
        <c:axId val="153588240"/>
        <c:axId val="153651976"/>
      </c:barChart>
      <c:catAx>
        <c:axId val="15358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53651976"/>
        <c:crosses val="autoZero"/>
        <c:auto val="1"/>
        <c:lblAlgn val="ctr"/>
        <c:lblOffset val="100"/>
        <c:noMultiLvlLbl val="0"/>
      </c:catAx>
      <c:valAx>
        <c:axId val="153651976"/>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5358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01404971437408E-2"/>
          <c:y val="4.8124326866192377E-2"/>
          <c:w val="0.90286351706036749"/>
          <c:h val="0.83850855326501283"/>
        </c:manualLayout>
      </c:layout>
      <c:lineChart>
        <c:grouping val="standard"/>
        <c:varyColors val="0"/>
        <c:ser>
          <c:idx val="6"/>
          <c:order val="0"/>
          <c:tx>
            <c:strRef>
              <c:f>gini2!$A$3</c:f>
              <c:strCache>
                <c:ptCount val="1"/>
                <c:pt idx="0">
                  <c:v>Igaunija</c:v>
                </c:pt>
              </c:strCache>
            </c:strRef>
          </c:tx>
          <c:spPr>
            <a:ln w="28575" cap="rnd">
              <a:solidFill>
                <a:srgbClr val="92B54B"/>
              </a:solidFill>
              <a:prstDash val="sysDash"/>
              <a:round/>
            </a:ln>
            <a:effectLst/>
          </c:spPr>
          <c:marker>
            <c:symbol val="none"/>
          </c:marker>
          <c:cat>
            <c:strRef>
              <c:f>gini2!$B$2:$K$2</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gini2!$B$3:$K$3</c:f>
              <c:numCache>
                <c:formatCode>0</c:formatCode>
                <c:ptCount val="10"/>
                <c:pt idx="0">
                  <c:v>33.1</c:v>
                </c:pt>
                <c:pt idx="1">
                  <c:v>33.4</c:v>
                </c:pt>
                <c:pt idx="2">
                  <c:v>30.9</c:v>
                </c:pt>
                <c:pt idx="3">
                  <c:v>31.4</c:v>
                </c:pt>
                <c:pt idx="4">
                  <c:v>31.3</c:v>
                </c:pt>
                <c:pt idx="5">
                  <c:v>31.9</c:v>
                </c:pt>
                <c:pt idx="6">
                  <c:v>32.5</c:v>
                </c:pt>
                <c:pt idx="7">
                  <c:v>32.9</c:v>
                </c:pt>
                <c:pt idx="8">
                  <c:v>35.6</c:v>
                </c:pt>
                <c:pt idx="9">
                  <c:v>34.799999999999997</c:v>
                </c:pt>
              </c:numCache>
            </c:numRef>
          </c:val>
          <c:smooth val="1"/>
          <c:extLst>
            <c:ext xmlns:c16="http://schemas.microsoft.com/office/drawing/2014/chart" uri="{C3380CC4-5D6E-409C-BE32-E72D297353CC}">
              <c16:uniqueId val="{00000000-4805-4EE0-BA35-A3910D42EEAE}"/>
            </c:ext>
          </c:extLst>
        </c:ser>
        <c:ser>
          <c:idx val="7"/>
          <c:order val="1"/>
          <c:tx>
            <c:strRef>
              <c:f>gini2!$A$4</c:f>
              <c:strCache>
                <c:ptCount val="1"/>
                <c:pt idx="0">
                  <c:v>Lietuva</c:v>
                </c:pt>
              </c:strCache>
            </c:strRef>
          </c:tx>
          <c:spPr>
            <a:ln w="28575" cap="rnd">
              <a:solidFill>
                <a:schemeClr val="tx1">
                  <a:lumMod val="85000"/>
                  <a:lumOff val="15000"/>
                </a:schemeClr>
              </a:solidFill>
              <a:prstDash val="sysDash"/>
              <a:round/>
            </a:ln>
            <a:effectLst/>
          </c:spPr>
          <c:marker>
            <c:symbol val="none"/>
          </c:marker>
          <c:cat>
            <c:strRef>
              <c:f>gini2!$B$2:$K$2</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gini2!$B$4:$K$4</c:f>
              <c:numCache>
                <c:formatCode>0</c:formatCode>
                <c:ptCount val="10"/>
                <c:pt idx="0">
                  <c:v>35</c:v>
                </c:pt>
                <c:pt idx="1">
                  <c:v>33.799999999999997</c:v>
                </c:pt>
                <c:pt idx="2">
                  <c:v>34.5</c:v>
                </c:pt>
                <c:pt idx="3">
                  <c:v>35.9</c:v>
                </c:pt>
                <c:pt idx="4">
                  <c:v>37</c:v>
                </c:pt>
                <c:pt idx="5">
                  <c:v>33</c:v>
                </c:pt>
                <c:pt idx="6">
                  <c:v>32</c:v>
                </c:pt>
                <c:pt idx="7">
                  <c:v>34.6</c:v>
                </c:pt>
                <c:pt idx="8">
                  <c:v>35</c:v>
                </c:pt>
                <c:pt idx="9">
                  <c:v>37.9</c:v>
                </c:pt>
              </c:numCache>
            </c:numRef>
          </c:val>
          <c:smooth val="1"/>
          <c:extLst>
            <c:ext xmlns:c16="http://schemas.microsoft.com/office/drawing/2014/chart" uri="{C3380CC4-5D6E-409C-BE32-E72D297353CC}">
              <c16:uniqueId val="{00000001-4805-4EE0-BA35-A3910D42EEAE}"/>
            </c:ext>
          </c:extLst>
        </c:ser>
        <c:ser>
          <c:idx val="8"/>
          <c:order val="2"/>
          <c:tx>
            <c:strRef>
              <c:f>gini2!$A$5</c:f>
              <c:strCache>
                <c:ptCount val="1"/>
                <c:pt idx="0">
                  <c:v>Latvija</c:v>
                </c:pt>
              </c:strCache>
            </c:strRef>
          </c:tx>
          <c:spPr>
            <a:ln w="28575" cap="rnd">
              <a:solidFill>
                <a:srgbClr val="C00000"/>
              </a:solidFill>
              <a:round/>
            </a:ln>
            <a:effectLst/>
          </c:spPr>
          <c:marker>
            <c:symbol val="none"/>
          </c:marker>
          <c:cat>
            <c:strRef>
              <c:f>gini2!$B$2:$K$2</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gini2!$B$5:$K$5</c:f>
              <c:numCache>
                <c:formatCode>0</c:formatCode>
                <c:ptCount val="10"/>
                <c:pt idx="0">
                  <c:v>38.9</c:v>
                </c:pt>
                <c:pt idx="1">
                  <c:v>35.4</c:v>
                </c:pt>
                <c:pt idx="2">
                  <c:v>37.5</c:v>
                </c:pt>
                <c:pt idx="3">
                  <c:v>37.5</c:v>
                </c:pt>
                <c:pt idx="4">
                  <c:v>35.9</c:v>
                </c:pt>
                <c:pt idx="5">
                  <c:v>35.1</c:v>
                </c:pt>
                <c:pt idx="6">
                  <c:v>35.700000000000003</c:v>
                </c:pt>
                <c:pt idx="7">
                  <c:v>35.200000000000003</c:v>
                </c:pt>
                <c:pt idx="8">
                  <c:v>35.5</c:v>
                </c:pt>
                <c:pt idx="9">
                  <c:v>35.4</c:v>
                </c:pt>
              </c:numCache>
            </c:numRef>
          </c:val>
          <c:smooth val="1"/>
          <c:extLst>
            <c:ext xmlns:c16="http://schemas.microsoft.com/office/drawing/2014/chart" uri="{C3380CC4-5D6E-409C-BE32-E72D297353CC}">
              <c16:uniqueId val="{00000002-4805-4EE0-BA35-A3910D42EEAE}"/>
            </c:ext>
          </c:extLst>
        </c:ser>
        <c:ser>
          <c:idx val="0"/>
          <c:order val="3"/>
          <c:tx>
            <c:strRef>
              <c:f>gini2!$A$6</c:f>
              <c:strCache>
                <c:ptCount val="1"/>
                <c:pt idx="0">
                  <c:v>ES28</c:v>
                </c:pt>
              </c:strCache>
            </c:strRef>
          </c:tx>
          <c:spPr>
            <a:ln w="28575" cap="rnd">
              <a:solidFill>
                <a:srgbClr val="FFC000"/>
              </a:solidFill>
              <a:round/>
            </a:ln>
            <a:effectLst/>
          </c:spPr>
          <c:marker>
            <c:symbol val="none"/>
          </c:marker>
          <c:cat>
            <c:strRef>
              <c:f>gini2!$B$2:$K$2</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gini2!$B$6:$K$6</c:f>
              <c:numCache>
                <c:formatCode>General</c:formatCode>
                <c:ptCount val="10"/>
                <c:pt idx="4" formatCode="0">
                  <c:v>30.5</c:v>
                </c:pt>
                <c:pt idx="5" formatCode="0">
                  <c:v>30.8</c:v>
                </c:pt>
                <c:pt idx="6" formatCode="0">
                  <c:v>30.4</c:v>
                </c:pt>
                <c:pt idx="7" formatCode="0">
                  <c:v>30.5</c:v>
                </c:pt>
                <c:pt idx="8" formatCode="0">
                  <c:v>30.9</c:v>
                </c:pt>
                <c:pt idx="9" formatCode="0">
                  <c:v>31</c:v>
                </c:pt>
              </c:numCache>
            </c:numRef>
          </c:val>
          <c:smooth val="0"/>
          <c:extLst>
            <c:ext xmlns:c16="http://schemas.microsoft.com/office/drawing/2014/chart" uri="{C3380CC4-5D6E-409C-BE32-E72D297353CC}">
              <c16:uniqueId val="{00000003-4805-4EE0-BA35-A3910D42EEAE}"/>
            </c:ext>
          </c:extLst>
        </c:ser>
        <c:dLbls>
          <c:showLegendKey val="0"/>
          <c:showVal val="0"/>
          <c:showCatName val="0"/>
          <c:showSerName val="0"/>
          <c:showPercent val="0"/>
          <c:showBubbleSize val="0"/>
        </c:dLbls>
        <c:smooth val="0"/>
        <c:axId val="153126960"/>
        <c:axId val="153103000"/>
      </c:lineChart>
      <c:catAx>
        <c:axId val="15312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lv-LV"/>
          </a:p>
        </c:txPr>
        <c:crossAx val="153103000"/>
        <c:crosses val="autoZero"/>
        <c:auto val="1"/>
        <c:lblAlgn val="ctr"/>
        <c:lblOffset val="100"/>
        <c:noMultiLvlLbl val="0"/>
      </c:catAx>
      <c:valAx>
        <c:axId val="153103000"/>
        <c:scaling>
          <c:orientation val="minMax"/>
          <c:max val="45"/>
          <c:min val="2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lv-LV"/>
          </a:p>
        </c:txPr>
        <c:crossAx val="153126960"/>
        <c:crosses val="autoZero"/>
        <c:crossBetween val="between"/>
      </c:valAx>
      <c:spPr>
        <a:noFill/>
        <a:ln>
          <a:noFill/>
        </a:ln>
        <a:effectLst/>
      </c:spPr>
    </c:plotArea>
    <c:legend>
      <c:legendPos val="b"/>
      <c:layout>
        <c:manualLayout>
          <c:xMode val="edge"/>
          <c:yMode val="edge"/>
          <c:x val="0.21534101435849931"/>
          <c:y val="0.73916150520312562"/>
          <c:w val="0.62168615871545474"/>
          <c:h val="0.104167446372823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a:solidFill>
            <a:schemeClr val="tx1">
              <a:lumMod val="85000"/>
              <a:lumOff val="15000"/>
            </a:schemeClr>
          </a:solidFill>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90419947506578E-2"/>
          <c:y val="4.9259430806443308E-2"/>
          <c:w val="0.91943807971870817"/>
          <c:h val="0.7224505749730924"/>
        </c:manualLayout>
      </c:layout>
      <c:barChart>
        <c:barDir val="col"/>
        <c:grouping val="clustered"/>
        <c:varyColors val="0"/>
        <c:ser>
          <c:idx val="0"/>
          <c:order val="0"/>
          <c:tx>
            <c:strRef>
              <c:f>'2.25.att.PLAISA_Eurostat_2015'!$L$7</c:f>
              <c:strCache>
                <c:ptCount val="1"/>
                <c:pt idx="0">
                  <c:v>2015</c:v>
                </c:pt>
              </c:strCache>
            </c:strRef>
          </c:tx>
          <c:spPr>
            <a:solidFill>
              <a:srgbClr val="002060"/>
            </a:solidFill>
            <a:ln w="25400">
              <a:noFill/>
            </a:ln>
          </c:spPr>
          <c:invertIfNegative val="0"/>
          <c:dPt>
            <c:idx val="6"/>
            <c:invertIfNegative val="0"/>
            <c:bubble3D val="0"/>
            <c:spPr>
              <a:solidFill>
                <a:srgbClr val="FF0000"/>
              </a:solidFill>
              <a:ln w="25400">
                <a:noFill/>
              </a:ln>
            </c:spPr>
            <c:extLst>
              <c:ext xmlns:c16="http://schemas.microsoft.com/office/drawing/2014/chart" uri="{C3380CC4-5D6E-409C-BE32-E72D297353CC}">
                <c16:uniqueId val="{00000001-2B96-4E01-90FA-A56A35E1FF48}"/>
              </c:ext>
            </c:extLst>
          </c:dPt>
          <c:dPt>
            <c:idx val="7"/>
            <c:invertIfNegative val="0"/>
            <c:bubble3D val="0"/>
            <c:extLst>
              <c:ext xmlns:c16="http://schemas.microsoft.com/office/drawing/2014/chart" uri="{C3380CC4-5D6E-409C-BE32-E72D297353CC}">
                <c16:uniqueId val="{00000002-2B96-4E01-90FA-A56A35E1FF48}"/>
              </c:ext>
            </c:extLst>
          </c:dPt>
          <c:dPt>
            <c:idx val="9"/>
            <c:invertIfNegative val="0"/>
            <c:bubble3D val="0"/>
            <c:spPr>
              <a:solidFill>
                <a:srgbClr val="00B050"/>
              </a:solidFill>
              <a:ln w="25400">
                <a:noFill/>
              </a:ln>
            </c:spPr>
            <c:extLst>
              <c:ext xmlns:c16="http://schemas.microsoft.com/office/drawing/2014/chart" uri="{C3380CC4-5D6E-409C-BE32-E72D297353CC}">
                <c16:uniqueId val="{00000004-2B96-4E01-90FA-A56A35E1FF48}"/>
              </c:ext>
            </c:extLst>
          </c:dPt>
          <c:dPt>
            <c:idx val="10"/>
            <c:invertIfNegative val="0"/>
            <c:bubble3D val="0"/>
            <c:extLst>
              <c:ext xmlns:c16="http://schemas.microsoft.com/office/drawing/2014/chart" uri="{C3380CC4-5D6E-409C-BE32-E72D297353CC}">
                <c16:uniqueId val="{00000005-2B96-4E01-90FA-A56A35E1FF48}"/>
              </c:ext>
            </c:extLst>
          </c:dPt>
          <c:dPt>
            <c:idx val="12"/>
            <c:invertIfNegative val="0"/>
            <c:bubble3D val="0"/>
            <c:extLst>
              <c:ext xmlns:c16="http://schemas.microsoft.com/office/drawing/2014/chart" uri="{C3380CC4-5D6E-409C-BE32-E72D297353CC}">
                <c16:uniqueId val="{00000006-2B96-4E01-90FA-A56A35E1FF48}"/>
              </c:ext>
            </c:extLst>
          </c:dPt>
          <c:dPt>
            <c:idx val="14"/>
            <c:invertIfNegative val="0"/>
            <c:bubble3D val="0"/>
            <c:spPr>
              <a:solidFill>
                <a:srgbClr val="00B0F0"/>
              </a:solidFill>
              <a:ln w="25400">
                <a:noFill/>
              </a:ln>
            </c:spPr>
            <c:extLst>
              <c:ext xmlns:c16="http://schemas.microsoft.com/office/drawing/2014/chart" uri="{C3380CC4-5D6E-409C-BE32-E72D297353CC}">
                <c16:uniqueId val="{00000008-2B96-4E01-90FA-A56A35E1FF4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96-4E01-90FA-A56A35E1FF48}"/>
                </c:ext>
              </c:extLst>
            </c:dLbl>
            <c:dLbl>
              <c:idx val="6"/>
              <c:spPr>
                <a:noFill/>
                <a:ln>
                  <a:noFill/>
                </a:ln>
                <a:effectLst/>
              </c:spPr>
              <c:txPr>
                <a:bodyPr wrap="square" lIns="38100" tIns="19050" rIns="38100" bIns="19050" anchor="ctr">
                  <a:spAutoFit/>
                </a:bodyPr>
                <a:lstStyle/>
                <a:p>
                  <a:pPr>
                    <a:defRPr sz="1100" b="1">
                      <a:solidFill>
                        <a:srgbClr val="FF0000"/>
                      </a:solidFill>
                      <a:latin typeface="Times New Roman" panose="02020603050405020304" pitchFamily="18" charset="0"/>
                      <a:cs typeface="Times New Roman" panose="02020603050405020304" pitchFamily="18"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96-4E01-90FA-A56A35E1FF48}"/>
                </c:ext>
              </c:extLst>
            </c:dLbl>
            <c:dLbl>
              <c:idx val="9"/>
              <c:spPr>
                <a:noFill/>
                <a:ln>
                  <a:noFill/>
                </a:ln>
                <a:effectLst/>
              </c:spPr>
              <c:txPr>
                <a:bodyPr wrap="square" lIns="38100" tIns="19050" rIns="38100" bIns="19050" anchor="ctr">
                  <a:spAutoFit/>
                </a:bodyPr>
                <a:lstStyle/>
                <a:p>
                  <a:pPr>
                    <a:defRPr sz="1100" b="1">
                      <a:solidFill>
                        <a:srgbClr val="00B050"/>
                      </a:solidFill>
                      <a:latin typeface="Times New Roman" panose="02020603050405020304" pitchFamily="18" charset="0"/>
                      <a:cs typeface="Times New Roman" panose="02020603050405020304" pitchFamily="18"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96-4E01-90FA-A56A35E1FF48}"/>
                </c:ext>
              </c:extLst>
            </c:dLbl>
            <c:dLbl>
              <c:idx val="14"/>
              <c:spPr>
                <a:noFill/>
                <a:ln>
                  <a:noFill/>
                </a:ln>
                <a:effectLst/>
              </c:spPr>
              <c:txPr>
                <a:bodyPr wrap="square" lIns="38100" tIns="19050" rIns="38100" bIns="19050" anchor="ctr">
                  <a:spAutoFit/>
                </a:bodyPr>
                <a:lstStyle/>
                <a:p>
                  <a:pPr>
                    <a:defRPr sz="1100" b="1">
                      <a:solidFill>
                        <a:srgbClr val="00B0F0"/>
                      </a:solidFill>
                      <a:latin typeface="Times New Roman" panose="02020603050405020304" pitchFamily="18" charset="0"/>
                      <a:cs typeface="Times New Roman" panose="02020603050405020304" pitchFamily="18"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96-4E01-90FA-A56A35E1FF48}"/>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96-4E01-90FA-A56A35E1FF48}"/>
                </c:ext>
              </c:extLst>
            </c:dLbl>
            <c:spPr>
              <a:noFill/>
              <a:ln>
                <a:noFill/>
              </a:ln>
              <a:effectLst/>
            </c:spPr>
            <c:txPr>
              <a:bodyPr wrap="square" lIns="38100" tIns="19050" rIns="38100" bIns="19050" anchor="ctr">
                <a:spAutoFit/>
              </a:bodyPr>
              <a:lstStyle/>
              <a:p>
                <a:pPr>
                  <a:defRPr sz="1100">
                    <a:latin typeface="Times New Roman" panose="02020603050405020304" pitchFamily="18" charset="0"/>
                    <a:cs typeface="Times New Roman" panose="02020603050405020304" pitchFamily="18" charset="0"/>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'2.25.att.PLAISA_Eurostat_2015'!$B$8:$B$35</c:f>
              <c:strCache>
                <c:ptCount val="28"/>
                <c:pt idx="0">
                  <c:v>Beļģija</c:v>
                </c:pt>
                <c:pt idx="1">
                  <c:v>Ungārija</c:v>
                </c:pt>
                <c:pt idx="2">
                  <c:v>Vācija</c:v>
                </c:pt>
                <c:pt idx="3">
                  <c:v>Austrija</c:v>
                </c:pt>
                <c:pt idx="4">
                  <c:v>Francija</c:v>
                </c:pt>
                <c:pt idx="5">
                  <c:v>Itālija</c:v>
                </c:pt>
                <c:pt idx="6">
                  <c:v>Latvija</c:v>
                </c:pt>
                <c:pt idx="7">
                  <c:v>Zviedrija</c:v>
                </c:pt>
                <c:pt idx="8">
                  <c:v>Čehija</c:v>
                </c:pt>
                <c:pt idx="9">
                  <c:v>Lietuva</c:v>
                </c:pt>
                <c:pt idx="10">
                  <c:v>Slovākija</c:v>
                </c:pt>
                <c:pt idx="11">
                  <c:v>Slovēnija</c:v>
                </c:pt>
                <c:pt idx="12">
                  <c:v>Rumānija</c:v>
                </c:pt>
                <c:pt idx="13">
                  <c:v>Somija</c:v>
                </c:pt>
                <c:pt idx="14">
                  <c:v>Igaunija</c:v>
                </c:pt>
                <c:pt idx="15">
                  <c:v>Portugāle</c:v>
                </c:pt>
                <c:pt idx="16">
                  <c:v>Spānija</c:v>
                </c:pt>
                <c:pt idx="17">
                  <c:v>Horvātija</c:v>
                </c:pt>
                <c:pt idx="18">
                  <c:v>Grieķija</c:v>
                </c:pt>
                <c:pt idx="19">
                  <c:v>Dānija</c:v>
                </c:pt>
                <c:pt idx="20">
                  <c:v>Polija</c:v>
                </c:pt>
                <c:pt idx="21">
                  <c:v>Bulgārija</c:v>
                </c:pt>
                <c:pt idx="22">
                  <c:v>Luksemburga</c:v>
                </c:pt>
                <c:pt idx="23">
                  <c:v>Nīderlande</c:v>
                </c:pt>
                <c:pt idx="24">
                  <c:v>Lielbritānija</c:v>
                </c:pt>
                <c:pt idx="25">
                  <c:v>Īrija</c:v>
                </c:pt>
                <c:pt idx="26">
                  <c:v>Malta</c:v>
                </c:pt>
                <c:pt idx="27">
                  <c:v>Kipra</c:v>
                </c:pt>
              </c:strCache>
            </c:strRef>
          </c:cat>
          <c:val>
            <c:numRef>
              <c:f>'2.25.att.PLAISA_Eurostat_2015'!$L$8:$L$35</c:f>
              <c:numCache>
                <c:formatCode>#,##0.0</c:formatCode>
                <c:ptCount val="28"/>
                <c:pt idx="0">
                  <c:v>49.5</c:v>
                </c:pt>
                <c:pt idx="1">
                  <c:v>49</c:v>
                </c:pt>
                <c:pt idx="2">
                  <c:v>45.3</c:v>
                </c:pt>
                <c:pt idx="3">
                  <c:v>45</c:v>
                </c:pt>
                <c:pt idx="4">
                  <c:v>43.7</c:v>
                </c:pt>
                <c:pt idx="5">
                  <c:v>42</c:v>
                </c:pt>
                <c:pt idx="6">
                  <c:v>41.9</c:v>
                </c:pt>
                <c:pt idx="7">
                  <c:v>40.700000000000003</c:v>
                </c:pt>
                <c:pt idx="8">
                  <c:v>39.9</c:v>
                </c:pt>
                <c:pt idx="9">
                  <c:v>39.200000000000003</c:v>
                </c:pt>
                <c:pt idx="10">
                  <c:v>38.799999999999997</c:v>
                </c:pt>
                <c:pt idx="11">
                  <c:v>38.6</c:v>
                </c:pt>
                <c:pt idx="12">
                  <c:v>38.299999999999997</c:v>
                </c:pt>
                <c:pt idx="13">
                  <c:v>38.299999999999997</c:v>
                </c:pt>
                <c:pt idx="14">
                  <c:v>38</c:v>
                </c:pt>
                <c:pt idx="15">
                  <c:v>36.200000000000003</c:v>
                </c:pt>
                <c:pt idx="16">
                  <c:v>36</c:v>
                </c:pt>
                <c:pt idx="17">
                  <c:v>35.299999999999997</c:v>
                </c:pt>
                <c:pt idx="18">
                  <c:v>34.700000000000003</c:v>
                </c:pt>
                <c:pt idx="19">
                  <c:v>34.299999999999997</c:v>
                </c:pt>
                <c:pt idx="20">
                  <c:v>33.700000000000003</c:v>
                </c:pt>
                <c:pt idx="21">
                  <c:v>33.6</c:v>
                </c:pt>
                <c:pt idx="22">
                  <c:v>31.1</c:v>
                </c:pt>
                <c:pt idx="23">
                  <c:v>31</c:v>
                </c:pt>
                <c:pt idx="24">
                  <c:v>26</c:v>
                </c:pt>
                <c:pt idx="25">
                  <c:v>21.6</c:v>
                </c:pt>
                <c:pt idx="26">
                  <c:v>19</c:v>
                </c:pt>
                <c:pt idx="27">
                  <c:v>11.9</c:v>
                </c:pt>
              </c:numCache>
            </c:numRef>
          </c:val>
          <c:extLst>
            <c:ext xmlns:c16="http://schemas.microsoft.com/office/drawing/2014/chart" uri="{C3380CC4-5D6E-409C-BE32-E72D297353CC}">
              <c16:uniqueId val="{0000000B-2B96-4E01-90FA-A56A35E1FF48}"/>
            </c:ext>
          </c:extLst>
        </c:ser>
        <c:dLbls>
          <c:showLegendKey val="0"/>
          <c:showVal val="0"/>
          <c:showCatName val="0"/>
          <c:showSerName val="0"/>
          <c:showPercent val="0"/>
          <c:showBubbleSize val="0"/>
        </c:dLbls>
        <c:gapWidth val="219"/>
        <c:overlap val="-27"/>
        <c:axId val="181948056"/>
        <c:axId val="183133032"/>
      </c:barChart>
      <c:lineChart>
        <c:grouping val="standard"/>
        <c:varyColors val="0"/>
        <c:ser>
          <c:idx val="1"/>
          <c:order val="1"/>
          <c:tx>
            <c:strRef>
              <c:f>'2.25.att.PLAISA_Eurostat_2015'!$M$7</c:f>
              <c:strCache>
                <c:ptCount val="1"/>
                <c:pt idx="0">
                  <c:v>ES -28</c:v>
                </c:pt>
              </c:strCache>
            </c:strRef>
          </c:tx>
          <c:spPr>
            <a:ln w="25400" cap="rnd">
              <a:solidFill>
                <a:srgbClr val="FF0000"/>
              </a:solidFill>
              <a:prstDash val="dash"/>
              <a:round/>
            </a:ln>
            <a:effectLst/>
          </c:spPr>
          <c:marker>
            <c:symbol val="none"/>
          </c:marker>
          <c:cat>
            <c:strRef>
              <c:f>'2.25.att.PLAISA_Eurostat_2015'!$B$8:$B$35</c:f>
              <c:strCache>
                <c:ptCount val="28"/>
                <c:pt idx="0">
                  <c:v>Beļģija</c:v>
                </c:pt>
                <c:pt idx="1">
                  <c:v>Ungārija</c:v>
                </c:pt>
                <c:pt idx="2">
                  <c:v>Vācija</c:v>
                </c:pt>
                <c:pt idx="3">
                  <c:v>Austrija</c:v>
                </c:pt>
                <c:pt idx="4">
                  <c:v>Francija</c:v>
                </c:pt>
                <c:pt idx="5">
                  <c:v>Itālija</c:v>
                </c:pt>
                <c:pt idx="6">
                  <c:v>Latvija</c:v>
                </c:pt>
                <c:pt idx="7">
                  <c:v>Zviedrija</c:v>
                </c:pt>
                <c:pt idx="8">
                  <c:v>Čehija</c:v>
                </c:pt>
                <c:pt idx="9">
                  <c:v>Lietuva</c:v>
                </c:pt>
                <c:pt idx="10">
                  <c:v>Slovākija</c:v>
                </c:pt>
                <c:pt idx="11">
                  <c:v>Slovēnija</c:v>
                </c:pt>
                <c:pt idx="12">
                  <c:v>Rumānija</c:v>
                </c:pt>
                <c:pt idx="13">
                  <c:v>Somija</c:v>
                </c:pt>
                <c:pt idx="14">
                  <c:v>Igaunija</c:v>
                </c:pt>
                <c:pt idx="15">
                  <c:v>Portugāle</c:v>
                </c:pt>
                <c:pt idx="16">
                  <c:v>Spānija</c:v>
                </c:pt>
                <c:pt idx="17">
                  <c:v>Horvātija</c:v>
                </c:pt>
                <c:pt idx="18">
                  <c:v>Grieķija</c:v>
                </c:pt>
                <c:pt idx="19">
                  <c:v>Dānija</c:v>
                </c:pt>
                <c:pt idx="20">
                  <c:v>Polija</c:v>
                </c:pt>
                <c:pt idx="21">
                  <c:v>Bulgārija</c:v>
                </c:pt>
                <c:pt idx="22">
                  <c:v>Luksemburga</c:v>
                </c:pt>
                <c:pt idx="23">
                  <c:v>Nīderlande</c:v>
                </c:pt>
                <c:pt idx="24">
                  <c:v>Lielbritānija</c:v>
                </c:pt>
                <c:pt idx="25">
                  <c:v>Īrija</c:v>
                </c:pt>
                <c:pt idx="26">
                  <c:v>Malta</c:v>
                </c:pt>
                <c:pt idx="27">
                  <c:v>Kipra</c:v>
                </c:pt>
              </c:strCache>
            </c:strRef>
          </c:cat>
          <c:val>
            <c:numRef>
              <c:f>'2.25.att.PLAISA_Eurostat_2015'!$M$8:$M$35</c:f>
              <c:numCache>
                <c:formatCode>General</c:formatCode>
                <c:ptCount val="28"/>
                <c:pt idx="0">
                  <c:v>38.4</c:v>
                </c:pt>
                <c:pt idx="1">
                  <c:v>38.4</c:v>
                </c:pt>
                <c:pt idx="2">
                  <c:v>38.4</c:v>
                </c:pt>
                <c:pt idx="3">
                  <c:v>38.4</c:v>
                </c:pt>
                <c:pt idx="4">
                  <c:v>38.4</c:v>
                </c:pt>
                <c:pt idx="5">
                  <c:v>38.4</c:v>
                </c:pt>
                <c:pt idx="6">
                  <c:v>38.4</c:v>
                </c:pt>
                <c:pt idx="7">
                  <c:v>38.4</c:v>
                </c:pt>
                <c:pt idx="8">
                  <c:v>38.4</c:v>
                </c:pt>
                <c:pt idx="9">
                  <c:v>38.4</c:v>
                </c:pt>
                <c:pt idx="10">
                  <c:v>38.4</c:v>
                </c:pt>
                <c:pt idx="11">
                  <c:v>38.4</c:v>
                </c:pt>
                <c:pt idx="12">
                  <c:v>38.4</c:v>
                </c:pt>
                <c:pt idx="13">
                  <c:v>38.4</c:v>
                </c:pt>
                <c:pt idx="14">
                  <c:v>38.4</c:v>
                </c:pt>
                <c:pt idx="15">
                  <c:v>38.4</c:v>
                </c:pt>
                <c:pt idx="16">
                  <c:v>38.4</c:v>
                </c:pt>
                <c:pt idx="17">
                  <c:v>38.4</c:v>
                </c:pt>
                <c:pt idx="18">
                  <c:v>38.4</c:v>
                </c:pt>
                <c:pt idx="19">
                  <c:v>38.4</c:v>
                </c:pt>
                <c:pt idx="20">
                  <c:v>38.4</c:v>
                </c:pt>
                <c:pt idx="21">
                  <c:v>38.4</c:v>
                </c:pt>
                <c:pt idx="22">
                  <c:v>38.4</c:v>
                </c:pt>
                <c:pt idx="23">
                  <c:v>38.4</c:v>
                </c:pt>
                <c:pt idx="24">
                  <c:v>38.4</c:v>
                </c:pt>
                <c:pt idx="25">
                  <c:v>38.4</c:v>
                </c:pt>
                <c:pt idx="26">
                  <c:v>38.4</c:v>
                </c:pt>
                <c:pt idx="27">
                  <c:v>38.4</c:v>
                </c:pt>
              </c:numCache>
            </c:numRef>
          </c:val>
          <c:smooth val="0"/>
          <c:extLst>
            <c:ext xmlns:c16="http://schemas.microsoft.com/office/drawing/2014/chart" uri="{C3380CC4-5D6E-409C-BE32-E72D297353CC}">
              <c16:uniqueId val="{0000000C-2B96-4E01-90FA-A56A35E1FF48}"/>
            </c:ext>
          </c:extLst>
        </c:ser>
        <c:dLbls>
          <c:showLegendKey val="0"/>
          <c:showVal val="0"/>
          <c:showCatName val="0"/>
          <c:showSerName val="0"/>
          <c:showPercent val="0"/>
          <c:showBubbleSize val="0"/>
        </c:dLbls>
        <c:marker val="1"/>
        <c:smooth val="0"/>
        <c:axId val="181948056"/>
        <c:axId val="183133032"/>
      </c:lineChart>
      <c:catAx>
        <c:axId val="18194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crossAx val="183133032"/>
        <c:crosses val="autoZero"/>
        <c:auto val="1"/>
        <c:lblAlgn val="ctr"/>
        <c:lblOffset val="100"/>
        <c:noMultiLvlLbl val="0"/>
      </c:catAx>
      <c:valAx>
        <c:axId val="183133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crossAx val="18194805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Franklin Gothic Book" panose="020B0503020102020204" pitchFamily="34" charset="0"/>
        </a:defRPr>
      </a:pPr>
      <a:endParaRPr lang="lv-LV"/>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D0942-ED5D-47E2-ADC7-491EB6A3172D}"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50039F12-84F3-493F-9975-706A0F0B220E}">
      <dgm:prSet phldrT="[Text]" custT="1"/>
      <dgm:spPr/>
      <dgm:t>
        <a:bodyPr/>
        <a:lstStyle/>
        <a:p>
          <a:r>
            <a:rPr lang="lv-LV" sz="1400" b="1" dirty="0" smtClean="0"/>
            <a:t>Izmaiņas valsts budžeta politikā </a:t>
          </a:r>
          <a:endParaRPr lang="en-GB" sz="1400" b="1" dirty="0"/>
        </a:p>
      </dgm:t>
    </dgm:pt>
    <dgm:pt modelId="{8852C454-0072-4078-9BE1-5A9E04BAF076}" type="parTrans" cxnId="{AE908E06-1AA5-487C-BDD9-2A8472C714CA}">
      <dgm:prSet/>
      <dgm:spPr/>
      <dgm:t>
        <a:bodyPr/>
        <a:lstStyle/>
        <a:p>
          <a:endParaRPr lang="en-GB"/>
        </a:p>
      </dgm:t>
    </dgm:pt>
    <dgm:pt modelId="{05197C4E-20A6-4381-B3F3-8B54303499BD}" type="sibTrans" cxnId="{AE908E06-1AA5-487C-BDD9-2A8472C714CA}">
      <dgm:prSet/>
      <dgm:spPr/>
      <dgm:t>
        <a:bodyPr/>
        <a:lstStyle/>
        <a:p>
          <a:endParaRPr lang="en-GB"/>
        </a:p>
      </dgm:t>
    </dgm:pt>
    <dgm:pt modelId="{07C7A77B-3362-4A96-9D30-C56121AD23F5}">
      <dgm:prSet phldrT="[Text]" custT="1"/>
      <dgm:spPr/>
      <dgm:t>
        <a:bodyPr/>
        <a:lstStyle/>
        <a:p>
          <a:r>
            <a:rPr lang="lv-LV" sz="1400" dirty="0" smtClean="0"/>
            <a:t>Jauna kārtība finansējuma piešķiršanai prioritārajiem nozaru pasākumiem. </a:t>
          </a:r>
          <a:r>
            <a:rPr lang="lv-LV" sz="1400" b="1" dirty="0" smtClean="0"/>
            <a:t>Pamata kritēriji:</a:t>
          </a:r>
        </a:p>
        <a:p>
          <a:r>
            <a:rPr lang="lv-LV" sz="1400" b="1" dirty="0" smtClean="0">
              <a:solidFill>
                <a:schemeClr val="tx1"/>
              </a:solidFill>
            </a:rPr>
            <a:t>Pozitīva ietekme uz tautsaimniecību</a:t>
          </a:r>
        </a:p>
        <a:p>
          <a:r>
            <a:rPr lang="lv-LV" sz="1400" b="1" dirty="0" smtClean="0">
              <a:solidFill>
                <a:schemeClr val="tx1"/>
              </a:solidFill>
            </a:rPr>
            <a:t>Ekonomiskās izaugsmes veicināšana</a:t>
          </a:r>
        </a:p>
        <a:p>
          <a:r>
            <a:rPr lang="lv-LV" sz="1400" b="1" dirty="0" smtClean="0">
              <a:solidFill>
                <a:schemeClr val="tx1"/>
              </a:solidFill>
            </a:rPr>
            <a:t>Strukturālās reformas</a:t>
          </a:r>
          <a:endParaRPr lang="en-GB" sz="1400" b="1" dirty="0"/>
        </a:p>
      </dgm:t>
    </dgm:pt>
    <dgm:pt modelId="{E113777A-9BE5-43B5-A8B8-D18138AB570A}" type="parTrans" cxnId="{8D483DAA-925E-4C5F-B7C9-21C2E1BA31B3}">
      <dgm:prSet/>
      <dgm:spPr/>
      <dgm:t>
        <a:bodyPr/>
        <a:lstStyle/>
        <a:p>
          <a:endParaRPr lang="en-GB"/>
        </a:p>
      </dgm:t>
    </dgm:pt>
    <dgm:pt modelId="{A90C1D3B-6AAB-4B52-BD2D-EEC51463746E}" type="sibTrans" cxnId="{8D483DAA-925E-4C5F-B7C9-21C2E1BA31B3}">
      <dgm:prSet/>
      <dgm:spPr/>
      <dgm:t>
        <a:bodyPr/>
        <a:lstStyle/>
        <a:p>
          <a:endParaRPr lang="en-GB"/>
        </a:p>
      </dgm:t>
    </dgm:pt>
    <dgm:pt modelId="{3C354522-96D2-4B42-8781-C963448B74B5}">
      <dgm:prSet phldrT="[Text]" custT="1"/>
      <dgm:spPr/>
      <dgm:t>
        <a:bodyPr/>
        <a:lstStyle/>
        <a:p>
          <a:r>
            <a:rPr lang="lv-LV" sz="1400" dirty="0" smtClean="0"/>
            <a:t>Bāzes izdevumu noteikšana – sistematizēti aprēķina nosacījumi, analītisko darbību stiprināšana</a:t>
          </a:r>
          <a:endParaRPr lang="en-GB" sz="1400" dirty="0"/>
        </a:p>
      </dgm:t>
    </dgm:pt>
    <dgm:pt modelId="{AD8323B3-5D66-4E1E-82FB-B9CC4DF6F296}" type="parTrans" cxnId="{A2B6F8EF-B359-4D76-BCE7-0367F6BD587A}">
      <dgm:prSet/>
      <dgm:spPr/>
      <dgm:t>
        <a:bodyPr/>
        <a:lstStyle/>
        <a:p>
          <a:endParaRPr lang="en-GB"/>
        </a:p>
      </dgm:t>
    </dgm:pt>
    <dgm:pt modelId="{F76050C9-93BE-46D4-8A8C-9D095BEB9F72}" type="sibTrans" cxnId="{A2B6F8EF-B359-4D76-BCE7-0367F6BD587A}">
      <dgm:prSet/>
      <dgm:spPr/>
      <dgm:t>
        <a:bodyPr/>
        <a:lstStyle/>
        <a:p>
          <a:endParaRPr lang="en-GB"/>
        </a:p>
      </dgm:t>
    </dgm:pt>
    <dgm:pt modelId="{3D4BC735-0FDD-4913-9648-016B77335B1D}">
      <dgm:prSet phldrT="[Text]" custT="1"/>
      <dgm:spPr/>
      <dgm:t>
        <a:bodyPr/>
        <a:lstStyle/>
        <a:p>
          <a:r>
            <a:rPr lang="lv-LV" sz="1400" b="1" dirty="0" smtClean="0"/>
            <a:t>Izmaiņas nozaru finansēšanas politikā </a:t>
          </a:r>
          <a:endParaRPr lang="en-GB" sz="1400" b="1" dirty="0"/>
        </a:p>
      </dgm:t>
    </dgm:pt>
    <dgm:pt modelId="{B031EFAC-9A2E-47CC-8C62-B04DAC504B66}" type="parTrans" cxnId="{0C098597-100A-4625-9DC1-7B3F641A4626}">
      <dgm:prSet/>
      <dgm:spPr/>
      <dgm:t>
        <a:bodyPr/>
        <a:lstStyle/>
        <a:p>
          <a:endParaRPr lang="en-GB"/>
        </a:p>
      </dgm:t>
    </dgm:pt>
    <dgm:pt modelId="{85C250C4-28FB-4DC2-9B24-1D77E7843965}" type="sibTrans" cxnId="{0C098597-100A-4625-9DC1-7B3F641A4626}">
      <dgm:prSet/>
      <dgm:spPr/>
      <dgm:t>
        <a:bodyPr/>
        <a:lstStyle/>
        <a:p>
          <a:endParaRPr lang="en-GB"/>
        </a:p>
      </dgm:t>
    </dgm:pt>
    <dgm:pt modelId="{901581CC-529B-4CBC-8103-BC9CEE4253AC}">
      <dgm:prSet phldrT="[Text]" custT="1"/>
      <dgm:spPr/>
      <dgm:t>
        <a:bodyPr/>
        <a:lstStyle/>
        <a:p>
          <a:r>
            <a:rPr lang="lv-LV" sz="1400" noProof="0" dirty="0" smtClean="0"/>
            <a:t>Līdzšinēji izstrādāto priekšlikumu aktualizācija, ieviešanas progress, izvērtējums</a:t>
          </a:r>
          <a:endParaRPr lang="lv-LV" sz="1400" noProof="0" dirty="0"/>
        </a:p>
      </dgm:t>
    </dgm:pt>
    <dgm:pt modelId="{BB1276E9-D4E4-421C-A1FA-94F93D78DC20}" type="parTrans" cxnId="{7C652A77-8021-4F29-9F35-9216912C9A75}">
      <dgm:prSet/>
      <dgm:spPr/>
      <dgm:t>
        <a:bodyPr/>
        <a:lstStyle/>
        <a:p>
          <a:endParaRPr lang="en-GB"/>
        </a:p>
      </dgm:t>
    </dgm:pt>
    <dgm:pt modelId="{12E30695-AAA2-40B5-B186-37966E204577}" type="sibTrans" cxnId="{7C652A77-8021-4F29-9F35-9216912C9A75}">
      <dgm:prSet/>
      <dgm:spPr/>
      <dgm:t>
        <a:bodyPr/>
        <a:lstStyle/>
        <a:p>
          <a:endParaRPr lang="en-GB"/>
        </a:p>
      </dgm:t>
    </dgm:pt>
    <dgm:pt modelId="{858AAA65-5F56-4F48-90BF-05AAD1DE94DA}">
      <dgm:prSet phldrT="[Text]" custT="1"/>
      <dgm:spPr/>
      <dgm:t>
        <a:bodyPr/>
        <a:lstStyle/>
        <a:p>
          <a:r>
            <a:rPr lang="lv-LV" sz="1400" dirty="0" smtClean="0"/>
            <a:t>Nulles budžeta ieviešana (kompensējamiem medikamentiem) – pilotprojekts iesaistot LB ekspertīzi</a:t>
          </a:r>
          <a:endParaRPr lang="en-GB" sz="1400" dirty="0"/>
        </a:p>
      </dgm:t>
    </dgm:pt>
    <dgm:pt modelId="{AC024B35-FCB6-4D4C-9251-30C532B75224}" type="parTrans" cxnId="{937B33B6-EF2E-4820-A0F7-7AD862520312}">
      <dgm:prSet/>
      <dgm:spPr/>
      <dgm:t>
        <a:bodyPr/>
        <a:lstStyle/>
        <a:p>
          <a:endParaRPr lang="en-GB"/>
        </a:p>
      </dgm:t>
    </dgm:pt>
    <dgm:pt modelId="{1B846157-C46A-4AAE-BF92-097142E61A98}" type="sibTrans" cxnId="{937B33B6-EF2E-4820-A0F7-7AD862520312}">
      <dgm:prSet/>
      <dgm:spPr/>
      <dgm:t>
        <a:bodyPr/>
        <a:lstStyle/>
        <a:p>
          <a:endParaRPr lang="en-GB"/>
        </a:p>
      </dgm:t>
    </dgm:pt>
    <dgm:pt modelId="{855FF627-ABC1-442F-B2CC-22E6D7D180FD}">
      <dgm:prSet custT="1"/>
      <dgm:spPr/>
      <dgm:t>
        <a:bodyPr/>
        <a:lstStyle/>
        <a:p>
          <a:r>
            <a:rPr lang="lv-LV" sz="1400" dirty="0" smtClean="0"/>
            <a:t>Vispārēja procesu optimizēšana – atskaitīšanās, pārskati, informācijas apmaiņa/sniegšana</a:t>
          </a:r>
          <a:endParaRPr lang="en-GB" sz="1400" dirty="0"/>
        </a:p>
      </dgm:t>
    </dgm:pt>
    <dgm:pt modelId="{D038A7BC-42C7-4C73-9AA8-FD7E0FD15734}" type="parTrans" cxnId="{13C5B933-F595-4465-8E69-9ADF99EF932E}">
      <dgm:prSet/>
      <dgm:spPr/>
      <dgm:t>
        <a:bodyPr/>
        <a:lstStyle/>
        <a:p>
          <a:endParaRPr lang="en-GB"/>
        </a:p>
      </dgm:t>
    </dgm:pt>
    <dgm:pt modelId="{603B6C58-E661-40A5-B5D6-957950EE21DA}" type="sibTrans" cxnId="{13C5B933-F595-4465-8E69-9ADF99EF932E}">
      <dgm:prSet/>
      <dgm:spPr/>
      <dgm:t>
        <a:bodyPr/>
        <a:lstStyle/>
        <a:p>
          <a:endParaRPr lang="en-GB"/>
        </a:p>
      </dgm:t>
    </dgm:pt>
    <dgm:pt modelId="{910837BA-8FF9-4942-B11C-7877573C4B70}">
      <dgm:prSet custT="1"/>
      <dgm:spPr/>
      <dgm:t>
        <a:bodyPr/>
        <a:lstStyle/>
        <a:p>
          <a:r>
            <a:rPr lang="lv-LV" sz="1400" dirty="0" smtClean="0"/>
            <a:t>Horizontālie pasākumi finanšu resursu pārdalei par labu aktuālajām prioritātēm</a:t>
          </a:r>
          <a:endParaRPr lang="en-GB" sz="1400" dirty="0"/>
        </a:p>
      </dgm:t>
    </dgm:pt>
    <dgm:pt modelId="{430BB8A9-654D-4E8D-A222-A4A4422F82D9}" type="parTrans" cxnId="{5D68A19E-2997-4790-82EB-8A7BA2F93135}">
      <dgm:prSet/>
      <dgm:spPr/>
      <dgm:t>
        <a:bodyPr/>
        <a:lstStyle/>
        <a:p>
          <a:endParaRPr lang="en-GB"/>
        </a:p>
      </dgm:t>
    </dgm:pt>
    <dgm:pt modelId="{E93DBD5D-BF7E-4E2C-90C0-CB93364ADBFC}" type="sibTrans" cxnId="{5D68A19E-2997-4790-82EB-8A7BA2F93135}">
      <dgm:prSet/>
      <dgm:spPr/>
      <dgm:t>
        <a:bodyPr/>
        <a:lstStyle/>
        <a:p>
          <a:endParaRPr lang="en-GB"/>
        </a:p>
      </dgm:t>
    </dgm:pt>
    <dgm:pt modelId="{753BAD8E-CBC6-4FCE-A340-C722CAB567AA}">
      <dgm:prSet custT="1"/>
      <dgm:spPr/>
      <dgm:t>
        <a:bodyPr/>
        <a:lstStyle/>
        <a:p>
          <a:r>
            <a:rPr lang="lv-LV" sz="1400" dirty="0" smtClean="0"/>
            <a:t>Ilgstoši vakanto amata vietu samazināšana, amata vietu efektivitātes analīze</a:t>
          </a:r>
          <a:endParaRPr lang="en-GB" sz="1400" dirty="0"/>
        </a:p>
      </dgm:t>
    </dgm:pt>
    <dgm:pt modelId="{8CDE1C56-4E45-4CDC-98B8-59796219581D}" type="parTrans" cxnId="{8928D564-4ACB-4C65-AB51-57FDF19DFD92}">
      <dgm:prSet/>
      <dgm:spPr/>
      <dgm:t>
        <a:bodyPr/>
        <a:lstStyle/>
        <a:p>
          <a:endParaRPr lang="en-GB"/>
        </a:p>
      </dgm:t>
    </dgm:pt>
    <dgm:pt modelId="{BF7B000C-ED70-45F9-9FA8-CEC998415A55}" type="sibTrans" cxnId="{8928D564-4ACB-4C65-AB51-57FDF19DFD92}">
      <dgm:prSet/>
      <dgm:spPr/>
      <dgm:t>
        <a:bodyPr/>
        <a:lstStyle/>
        <a:p>
          <a:endParaRPr lang="en-GB"/>
        </a:p>
      </dgm:t>
    </dgm:pt>
    <dgm:pt modelId="{D8E4D796-896A-4CE0-915A-E9A5BB28B370}">
      <dgm:prSet custT="1"/>
      <dgm:spPr/>
      <dgm:t>
        <a:bodyPr/>
        <a:lstStyle/>
        <a:p>
          <a:r>
            <a:rPr lang="lv-LV" sz="1400" dirty="0" smtClean="0"/>
            <a:t>Nozaru sniegtā info par funkciju optimizāciju, FM papildus priekšlikumi </a:t>
          </a:r>
          <a:endParaRPr lang="en-GB" sz="1400" dirty="0"/>
        </a:p>
      </dgm:t>
    </dgm:pt>
    <dgm:pt modelId="{02008558-1A04-4F61-BDF0-45B62D379D8C}" type="parTrans" cxnId="{533A79D9-2B38-43B7-A984-5483DC69C847}">
      <dgm:prSet/>
      <dgm:spPr/>
      <dgm:t>
        <a:bodyPr/>
        <a:lstStyle/>
        <a:p>
          <a:endParaRPr lang="en-GB"/>
        </a:p>
      </dgm:t>
    </dgm:pt>
    <dgm:pt modelId="{FF1BFBEE-2605-47EA-9C15-A3D2F09608C0}" type="sibTrans" cxnId="{533A79D9-2B38-43B7-A984-5483DC69C847}">
      <dgm:prSet/>
      <dgm:spPr/>
      <dgm:t>
        <a:bodyPr/>
        <a:lstStyle/>
        <a:p>
          <a:endParaRPr lang="en-GB"/>
        </a:p>
      </dgm:t>
    </dgm:pt>
    <dgm:pt modelId="{04988FC1-42B0-4177-8BA6-3040BC6A8C5F}" type="pres">
      <dgm:prSet presAssocID="{8A2D0942-ED5D-47E2-ADC7-491EB6A3172D}" presName="Name0" presStyleCnt="0">
        <dgm:presLayoutVars>
          <dgm:dir/>
          <dgm:animLvl val="lvl"/>
          <dgm:resizeHandles val="exact"/>
        </dgm:presLayoutVars>
      </dgm:prSet>
      <dgm:spPr/>
      <dgm:t>
        <a:bodyPr/>
        <a:lstStyle/>
        <a:p>
          <a:endParaRPr lang="en-GB"/>
        </a:p>
      </dgm:t>
    </dgm:pt>
    <dgm:pt modelId="{8266BF4B-E213-456A-94F3-BBD6A6D6E384}" type="pres">
      <dgm:prSet presAssocID="{50039F12-84F3-493F-9975-706A0F0B220E}" presName="vertFlow" presStyleCnt="0"/>
      <dgm:spPr/>
      <dgm:t>
        <a:bodyPr/>
        <a:lstStyle/>
        <a:p>
          <a:endParaRPr lang="en-US"/>
        </a:p>
      </dgm:t>
    </dgm:pt>
    <dgm:pt modelId="{A2821174-CC49-4BF2-BFC6-2C3EC855E96A}" type="pres">
      <dgm:prSet presAssocID="{50039F12-84F3-493F-9975-706A0F0B220E}" presName="header" presStyleLbl="node1" presStyleIdx="0" presStyleCnt="2" custScaleX="90212" custScaleY="63039" custLinFactNeighborX="-613" custLinFactNeighborY="-14895"/>
      <dgm:spPr/>
      <dgm:t>
        <a:bodyPr/>
        <a:lstStyle/>
        <a:p>
          <a:endParaRPr lang="en-GB"/>
        </a:p>
      </dgm:t>
    </dgm:pt>
    <dgm:pt modelId="{7710E2B4-EACD-47BD-A0D0-53A9477E69C1}" type="pres">
      <dgm:prSet presAssocID="{E113777A-9BE5-43B5-A8B8-D18138AB570A}" presName="parTrans" presStyleLbl="sibTrans2D1" presStyleIdx="0" presStyleCnt="8"/>
      <dgm:spPr/>
      <dgm:t>
        <a:bodyPr/>
        <a:lstStyle/>
        <a:p>
          <a:endParaRPr lang="en-GB"/>
        </a:p>
      </dgm:t>
    </dgm:pt>
    <dgm:pt modelId="{C5FB0BB3-EB46-4676-9B85-A348B8D8801A}" type="pres">
      <dgm:prSet presAssocID="{07C7A77B-3362-4A96-9D30-C56121AD23F5}" presName="child" presStyleLbl="alignAccFollowNode1" presStyleIdx="0" presStyleCnt="8" custScaleX="153616" custScaleY="149295" custLinFactNeighborX="-26601" custLinFactNeighborY="-49160">
        <dgm:presLayoutVars>
          <dgm:chMax val="0"/>
          <dgm:bulletEnabled val="1"/>
        </dgm:presLayoutVars>
      </dgm:prSet>
      <dgm:spPr>
        <a:prstGeom prst="rect">
          <a:avLst/>
        </a:prstGeom>
      </dgm:spPr>
      <dgm:t>
        <a:bodyPr/>
        <a:lstStyle/>
        <a:p>
          <a:endParaRPr lang="en-GB"/>
        </a:p>
      </dgm:t>
    </dgm:pt>
    <dgm:pt modelId="{4E1543BF-45E9-4080-9084-14E88335F7AE}" type="pres">
      <dgm:prSet presAssocID="{A90C1D3B-6AAB-4B52-BD2D-EEC51463746E}" presName="sibTrans" presStyleLbl="sibTrans2D1" presStyleIdx="1" presStyleCnt="8" custFlipHor="1" custScaleX="20737" custScaleY="161431"/>
      <dgm:spPr/>
      <dgm:t>
        <a:bodyPr/>
        <a:lstStyle/>
        <a:p>
          <a:endParaRPr lang="en-GB"/>
        </a:p>
      </dgm:t>
    </dgm:pt>
    <dgm:pt modelId="{B08C5B87-393C-4269-BB99-365FD1815066}" type="pres">
      <dgm:prSet presAssocID="{3C354522-96D2-4B42-8781-C963448B74B5}" presName="child" presStyleLbl="alignAccFollowNode1" presStyleIdx="1" presStyleCnt="8" custScaleX="150475" custLinFactNeighborX="389" custLinFactNeighborY="-14378">
        <dgm:presLayoutVars>
          <dgm:chMax val="0"/>
          <dgm:bulletEnabled val="1"/>
        </dgm:presLayoutVars>
      </dgm:prSet>
      <dgm:spPr>
        <a:prstGeom prst="rect">
          <a:avLst/>
        </a:prstGeom>
      </dgm:spPr>
      <dgm:t>
        <a:bodyPr/>
        <a:lstStyle/>
        <a:p>
          <a:endParaRPr lang="en-GB"/>
        </a:p>
      </dgm:t>
    </dgm:pt>
    <dgm:pt modelId="{974023A4-2250-44C4-8942-C41EBD938EBC}" type="pres">
      <dgm:prSet presAssocID="{F76050C9-93BE-46D4-8A8C-9D095BEB9F72}" presName="sibTrans" presStyleLbl="sibTrans2D1" presStyleIdx="2" presStyleCnt="8"/>
      <dgm:spPr/>
      <dgm:t>
        <a:bodyPr/>
        <a:lstStyle/>
        <a:p>
          <a:endParaRPr lang="en-GB"/>
        </a:p>
      </dgm:t>
    </dgm:pt>
    <dgm:pt modelId="{2D9EB75C-F528-48C4-89FC-8B5FC05182D0}" type="pres">
      <dgm:prSet presAssocID="{855FF627-ABC1-442F-B2CC-22E6D7D180FD}" presName="child" presStyleLbl="alignAccFollowNode1" presStyleIdx="2" presStyleCnt="8" custScaleX="150475" custLinFactNeighborX="-1080" custLinFactNeighborY="-15483">
        <dgm:presLayoutVars>
          <dgm:chMax val="0"/>
          <dgm:bulletEnabled val="1"/>
        </dgm:presLayoutVars>
      </dgm:prSet>
      <dgm:spPr>
        <a:prstGeom prst="rect">
          <a:avLst/>
        </a:prstGeom>
      </dgm:spPr>
      <dgm:t>
        <a:bodyPr/>
        <a:lstStyle/>
        <a:p>
          <a:endParaRPr lang="en-GB"/>
        </a:p>
      </dgm:t>
    </dgm:pt>
    <dgm:pt modelId="{D07578ED-7855-4D3A-8B35-F0CB90ECE4E1}" type="pres">
      <dgm:prSet presAssocID="{603B6C58-E661-40A5-B5D6-957950EE21DA}" presName="sibTrans" presStyleLbl="sibTrans2D1" presStyleIdx="3" presStyleCnt="8"/>
      <dgm:spPr/>
      <dgm:t>
        <a:bodyPr/>
        <a:lstStyle/>
        <a:p>
          <a:endParaRPr lang="en-GB"/>
        </a:p>
      </dgm:t>
    </dgm:pt>
    <dgm:pt modelId="{3FE65A9E-FFE1-463E-9353-B3B5540D7799}" type="pres">
      <dgm:prSet presAssocID="{753BAD8E-CBC6-4FCE-A340-C722CAB567AA}" presName="child" presStyleLbl="alignAccFollowNode1" presStyleIdx="3" presStyleCnt="8" custScaleX="152660" custScaleY="34959" custLinFactNeighborX="-3946" custLinFactNeighborY="-40627">
        <dgm:presLayoutVars>
          <dgm:chMax val="0"/>
          <dgm:bulletEnabled val="1"/>
        </dgm:presLayoutVars>
      </dgm:prSet>
      <dgm:spPr>
        <a:prstGeom prst="rect">
          <a:avLst/>
        </a:prstGeom>
      </dgm:spPr>
      <dgm:t>
        <a:bodyPr/>
        <a:lstStyle/>
        <a:p>
          <a:endParaRPr lang="en-GB"/>
        </a:p>
      </dgm:t>
    </dgm:pt>
    <dgm:pt modelId="{84349819-9550-43A1-B764-3307885D516B}" type="pres">
      <dgm:prSet presAssocID="{50039F12-84F3-493F-9975-706A0F0B220E}" presName="hSp" presStyleCnt="0"/>
      <dgm:spPr/>
      <dgm:t>
        <a:bodyPr/>
        <a:lstStyle/>
        <a:p>
          <a:endParaRPr lang="en-US"/>
        </a:p>
      </dgm:t>
    </dgm:pt>
    <dgm:pt modelId="{D20E6B25-A65B-4981-B4D8-140B989DBDD4}" type="pres">
      <dgm:prSet presAssocID="{3D4BC735-0FDD-4913-9648-016B77335B1D}" presName="vertFlow" presStyleCnt="0"/>
      <dgm:spPr/>
      <dgm:t>
        <a:bodyPr/>
        <a:lstStyle/>
        <a:p>
          <a:endParaRPr lang="en-US"/>
        </a:p>
      </dgm:t>
    </dgm:pt>
    <dgm:pt modelId="{D07AC57A-0F1B-450E-98ED-30D923E46F60}" type="pres">
      <dgm:prSet presAssocID="{3D4BC735-0FDD-4913-9648-016B77335B1D}" presName="header" presStyleLbl="node1" presStyleIdx="1" presStyleCnt="2" custScaleX="84495" custScaleY="62165" custLinFactNeighborX="-685" custLinFactNeighborY="-12398"/>
      <dgm:spPr/>
      <dgm:t>
        <a:bodyPr/>
        <a:lstStyle/>
        <a:p>
          <a:endParaRPr lang="en-GB"/>
        </a:p>
      </dgm:t>
    </dgm:pt>
    <dgm:pt modelId="{C11B4048-F5D2-4116-AFC4-E653801423A6}" type="pres">
      <dgm:prSet presAssocID="{BB1276E9-D4E4-421C-A1FA-94F93D78DC20}" presName="parTrans" presStyleLbl="sibTrans2D1" presStyleIdx="4" presStyleCnt="8"/>
      <dgm:spPr/>
      <dgm:t>
        <a:bodyPr/>
        <a:lstStyle/>
        <a:p>
          <a:endParaRPr lang="en-GB"/>
        </a:p>
      </dgm:t>
    </dgm:pt>
    <dgm:pt modelId="{A01C73BC-730D-4A67-8414-C6BB1F3B409D}" type="pres">
      <dgm:prSet presAssocID="{901581CC-529B-4CBC-8103-BC9CEE4253AC}" presName="child" presStyleLbl="alignAccFollowNode1" presStyleIdx="4" presStyleCnt="8" custScaleX="59830" custLinFactNeighborX="-334" custLinFactNeighborY="-25057">
        <dgm:presLayoutVars>
          <dgm:chMax val="0"/>
          <dgm:bulletEnabled val="1"/>
        </dgm:presLayoutVars>
      </dgm:prSet>
      <dgm:spPr>
        <a:prstGeom prst="rect">
          <a:avLst/>
        </a:prstGeom>
      </dgm:spPr>
      <dgm:t>
        <a:bodyPr/>
        <a:lstStyle/>
        <a:p>
          <a:endParaRPr lang="en-GB"/>
        </a:p>
      </dgm:t>
    </dgm:pt>
    <dgm:pt modelId="{F95FA425-43FD-42BE-83CB-71DC7BC550B8}" type="pres">
      <dgm:prSet presAssocID="{12E30695-AAA2-40B5-B186-37966E204577}" presName="sibTrans" presStyleLbl="sibTrans2D1" presStyleIdx="5" presStyleCnt="8"/>
      <dgm:spPr/>
      <dgm:t>
        <a:bodyPr/>
        <a:lstStyle/>
        <a:p>
          <a:endParaRPr lang="en-GB"/>
        </a:p>
      </dgm:t>
    </dgm:pt>
    <dgm:pt modelId="{23801C0E-91C2-47E2-B557-7D1AAC277067}" type="pres">
      <dgm:prSet presAssocID="{858AAA65-5F56-4F48-90BF-05AAD1DE94DA}" presName="child" presStyleLbl="alignAccFollowNode1" presStyleIdx="5" presStyleCnt="8" custScaleX="60498">
        <dgm:presLayoutVars>
          <dgm:chMax val="0"/>
          <dgm:bulletEnabled val="1"/>
        </dgm:presLayoutVars>
      </dgm:prSet>
      <dgm:spPr>
        <a:prstGeom prst="rect">
          <a:avLst/>
        </a:prstGeom>
      </dgm:spPr>
      <dgm:t>
        <a:bodyPr/>
        <a:lstStyle/>
        <a:p>
          <a:endParaRPr lang="en-GB"/>
        </a:p>
      </dgm:t>
    </dgm:pt>
    <dgm:pt modelId="{FA4F31B5-019F-4F7A-ACFE-9FFCE1433683}" type="pres">
      <dgm:prSet presAssocID="{1B846157-C46A-4AAE-BF92-097142E61A98}" presName="sibTrans" presStyleLbl="sibTrans2D1" presStyleIdx="6" presStyleCnt="8"/>
      <dgm:spPr/>
      <dgm:t>
        <a:bodyPr/>
        <a:lstStyle/>
        <a:p>
          <a:endParaRPr lang="en-GB"/>
        </a:p>
      </dgm:t>
    </dgm:pt>
    <dgm:pt modelId="{36D0FE89-FE1A-4FB9-B072-ADE33DF85989}" type="pres">
      <dgm:prSet presAssocID="{910837BA-8FF9-4942-B11C-7877573C4B70}" presName="child" presStyleLbl="alignAccFollowNode1" presStyleIdx="6" presStyleCnt="8" custScaleX="60498">
        <dgm:presLayoutVars>
          <dgm:chMax val="0"/>
          <dgm:bulletEnabled val="1"/>
        </dgm:presLayoutVars>
      </dgm:prSet>
      <dgm:spPr>
        <a:prstGeom prst="rect">
          <a:avLst/>
        </a:prstGeom>
      </dgm:spPr>
      <dgm:t>
        <a:bodyPr/>
        <a:lstStyle/>
        <a:p>
          <a:endParaRPr lang="en-GB"/>
        </a:p>
      </dgm:t>
    </dgm:pt>
    <dgm:pt modelId="{B73382E0-5B85-4E03-86E8-911967C49A0C}" type="pres">
      <dgm:prSet presAssocID="{E93DBD5D-BF7E-4E2C-90C0-CB93364ADBFC}" presName="sibTrans" presStyleLbl="sibTrans2D1" presStyleIdx="7" presStyleCnt="8"/>
      <dgm:spPr/>
      <dgm:t>
        <a:bodyPr/>
        <a:lstStyle/>
        <a:p>
          <a:endParaRPr lang="en-GB"/>
        </a:p>
      </dgm:t>
    </dgm:pt>
    <dgm:pt modelId="{3DC8D231-8A0C-44F7-8C2D-82A912FA111F}" type="pres">
      <dgm:prSet presAssocID="{D8E4D796-896A-4CE0-915A-E9A5BB28B370}" presName="child" presStyleLbl="alignAccFollowNode1" presStyleIdx="7" presStyleCnt="8" custScaleX="63750">
        <dgm:presLayoutVars>
          <dgm:chMax val="0"/>
          <dgm:bulletEnabled val="1"/>
        </dgm:presLayoutVars>
      </dgm:prSet>
      <dgm:spPr>
        <a:prstGeom prst="rect">
          <a:avLst/>
        </a:prstGeom>
      </dgm:spPr>
      <dgm:t>
        <a:bodyPr/>
        <a:lstStyle/>
        <a:p>
          <a:endParaRPr lang="en-GB"/>
        </a:p>
      </dgm:t>
    </dgm:pt>
  </dgm:ptLst>
  <dgm:cxnLst>
    <dgm:cxn modelId="{8928D564-4ACB-4C65-AB51-57FDF19DFD92}" srcId="{50039F12-84F3-493F-9975-706A0F0B220E}" destId="{753BAD8E-CBC6-4FCE-A340-C722CAB567AA}" srcOrd="3" destOrd="0" parTransId="{8CDE1C56-4E45-4CDC-98B8-59796219581D}" sibTransId="{BF7B000C-ED70-45F9-9FA8-CEC998415A55}"/>
    <dgm:cxn modelId="{68DE618E-673D-47E8-8FB1-031CBE4A0A48}" type="presOf" srcId="{50039F12-84F3-493F-9975-706A0F0B220E}" destId="{A2821174-CC49-4BF2-BFC6-2C3EC855E96A}" srcOrd="0" destOrd="0" presId="urn:microsoft.com/office/officeart/2005/8/layout/lProcess1"/>
    <dgm:cxn modelId="{5D68A19E-2997-4790-82EB-8A7BA2F93135}" srcId="{3D4BC735-0FDD-4913-9648-016B77335B1D}" destId="{910837BA-8FF9-4942-B11C-7877573C4B70}" srcOrd="2" destOrd="0" parTransId="{430BB8A9-654D-4E8D-A222-A4A4422F82D9}" sibTransId="{E93DBD5D-BF7E-4E2C-90C0-CB93364ADBFC}"/>
    <dgm:cxn modelId="{A4FEFDE4-10FC-49C2-8374-84357347D49E}" type="presOf" srcId="{3D4BC735-0FDD-4913-9648-016B77335B1D}" destId="{D07AC57A-0F1B-450E-98ED-30D923E46F60}" srcOrd="0" destOrd="0" presId="urn:microsoft.com/office/officeart/2005/8/layout/lProcess1"/>
    <dgm:cxn modelId="{C0D1ACEB-C3CE-491C-A244-6908838E8F1B}" type="presOf" srcId="{3C354522-96D2-4B42-8781-C963448B74B5}" destId="{B08C5B87-393C-4269-BB99-365FD1815066}" srcOrd="0" destOrd="0" presId="urn:microsoft.com/office/officeart/2005/8/layout/lProcess1"/>
    <dgm:cxn modelId="{AE908E06-1AA5-487C-BDD9-2A8472C714CA}" srcId="{8A2D0942-ED5D-47E2-ADC7-491EB6A3172D}" destId="{50039F12-84F3-493F-9975-706A0F0B220E}" srcOrd="0" destOrd="0" parTransId="{8852C454-0072-4078-9BE1-5A9E04BAF076}" sibTransId="{05197C4E-20A6-4381-B3F3-8B54303499BD}"/>
    <dgm:cxn modelId="{C95328F2-F0C4-4355-9E69-79DB425584F3}" type="presOf" srcId="{07C7A77B-3362-4A96-9D30-C56121AD23F5}" destId="{C5FB0BB3-EB46-4676-9B85-A348B8D8801A}" srcOrd="0" destOrd="0" presId="urn:microsoft.com/office/officeart/2005/8/layout/lProcess1"/>
    <dgm:cxn modelId="{D36809E1-4200-420D-8670-536A42257F6D}" type="presOf" srcId="{8A2D0942-ED5D-47E2-ADC7-491EB6A3172D}" destId="{04988FC1-42B0-4177-8BA6-3040BC6A8C5F}" srcOrd="0" destOrd="0" presId="urn:microsoft.com/office/officeart/2005/8/layout/lProcess1"/>
    <dgm:cxn modelId="{583EB7D9-06EF-4BC3-827B-786564E7EB8F}" type="presOf" srcId="{E113777A-9BE5-43B5-A8B8-D18138AB570A}" destId="{7710E2B4-EACD-47BD-A0D0-53A9477E69C1}" srcOrd="0" destOrd="0" presId="urn:microsoft.com/office/officeart/2005/8/layout/lProcess1"/>
    <dgm:cxn modelId="{4DB0CB50-36A3-4693-AB01-75E145EB883A}" type="presOf" srcId="{BB1276E9-D4E4-421C-A1FA-94F93D78DC20}" destId="{C11B4048-F5D2-4116-AFC4-E653801423A6}" srcOrd="0" destOrd="0" presId="urn:microsoft.com/office/officeart/2005/8/layout/lProcess1"/>
    <dgm:cxn modelId="{F7A99792-F6B3-4069-9F10-AED480AA7E36}" type="presOf" srcId="{855FF627-ABC1-442F-B2CC-22E6D7D180FD}" destId="{2D9EB75C-F528-48C4-89FC-8B5FC05182D0}" srcOrd="0" destOrd="0" presId="urn:microsoft.com/office/officeart/2005/8/layout/lProcess1"/>
    <dgm:cxn modelId="{48E55CE5-2DD8-4B87-8192-E7BB6F5945E3}" type="presOf" srcId="{753BAD8E-CBC6-4FCE-A340-C722CAB567AA}" destId="{3FE65A9E-FFE1-463E-9353-B3B5540D7799}" srcOrd="0" destOrd="0" presId="urn:microsoft.com/office/officeart/2005/8/layout/lProcess1"/>
    <dgm:cxn modelId="{A5121A98-AD89-477A-849A-204C3148B66B}" type="presOf" srcId="{1B846157-C46A-4AAE-BF92-097142E61A98}" destId="{FA4F31B5-019F-4F7A-ACFE-9FFCE1433683}" srcOrd="0" destOrd="0" presId="urn:microsoft.com/office/officeart/2005/8/layout/lProcess1"/>
    <dgm:cxn modelId="{5E49C86B-70C7-4C68-919A-660D1D52E311}" type="presOf" srcId="{858AAA65-5F56-4F48-90BF-05AAD1DE94DA}" destId="{23801C0E-91C2-47E2-B557-7D1AAC277067}" srcOrd="0" destOrd="0" presId="urn:microsoft.com/office/officeart/2005/8/layout/lProcess1"/>
    <dgm:cxn modelId="{4B862BFD-D4E6-4FD0-84BE-F2FD158E3792}" type="presOf" srcId="{12E30695-AAA2-40B5-B186-37966E204577}" destId="{F95FA425-43FD-42BE-83CB-71DC7BC550B8}" srcOrd="0" destOrd="0" presId="urn:microsoft.com/office/officeart/2005/8/layout/lProcess1"/>
    <dgm:cxn modelId="{8D483DAA-925E-4C5F-B7C9-21C2E1BA31B3}" srcId="{50039F12-84F3-493F-9975-706A0F0B220E}" destId="{07C7A77B-3362-4A96-9D30-C56121AD23F5}" srcOrd="0" destOrd="0" parTransId="{E113777A-9BE5-43B5-A8B8-D18138AB570A}" sibTransId="{A90C1D3B-6AAB-4B52-BD2D-EEC51463746E}"/>
    <dgm:cxn modelId="{533A79D9-2B38-43B7-A984-5483DC69C847}" srcId="{3D4BC735-0FDD-4913-9648-016B77335B1D}" destId="{D8E4D796-896A-4CE0-915A-E9A5BB28B370}" srcOrd="3" destOrd="0" parTransId="{02008558-1A04-4F61-BDF0-45B62D379D8C}" sibTransId="{FF1BFBEE-2605-47EA-9C15-A3D2F09608C0}"/>
    <dgm:cxn modelId="{A2B6F8EF-B359-4D76-BCE7-0367F6BD587A}" srcId="{50039F12-84F3-493F-9975-706A0F0B220E}" destId="{3C354522-96D2-4B42-8781-C963448B74B5}" srcOrd="1" destOrd="0" parTransId="{AD8323B3-5D66-4E1E-82FB-B9CC4DF6F296}" sibTransId="{F76050C9-93BE-46D4-8A8C-9D095BEB9F72}"/>
    <dgm:cxn modelId="{13C5B933-F595-4465-8E69-9ADF99EF932E}" srcId="{50039F12-84F3-493F-9975-706A0F0B220E}" destId="{855FF627-ABC1-442F-B2CC-22E6D7D180FD}" srcOrd="2" destOrd="0" parTransId="{D038A7BC-42C7-4C73-9AA8-FD7E0FD15734}" sibTransId="{603B6C58-E661-40A5-B5D6-957950EE21DA}"/>
    <dgm:cxn modelId="{BBA51DA5-92AF-4778-948C-928AAC79CA15}" type="presOf" srcId="{910837BA-8FF9-4942-B11C-7877573C4B70}" destId="{36D0FE89-FE1A-4FB9-B072-ADE33DF85989}" srcOrd="0" destOrd="0" presId="urn:microsoft.com/office/officeart/2005/8/layout/lProcess1"/>
    <dgm:cxn modelId="{F0F458D3-BDF7-4E47-8FC7-D11609EB5964}" type="presOf" srcId="{901581CC-529B-4CBC-8103-BC9CEE4253AC}" destId="{A01C73BC-730D-4A67-8414-C6BB1F3B409D}" srcOrd="0" destOrd="0" presId="urn:microsoft.com/office/officeart/2005/8/layout/lProcess1"/>
    <dgm:cxn modelId="{7C652A77-8021-4F29-9F35-9216912C9A75}" srcId="{3D4BC735-0FDD-4913-9648-016B77335B1D}" destId="{901581CC-529B-4CBC-8103-BC9CEE4253AC}" srcOrd="0" destOrd="0" parTransId="{BB1276E9-D4E4-421C-A1FA-94F93D78DC20}" sibTransId="{12E30695-AAA2-40B5-B186-37966E204577}"/>
    <dgm:cxn modelId="{6FA355BC-BF9B-4F10-85D3-5F5AC04A4219}" type="presOf" srcId="{A90C1D3B-6AAB-4B52-BD2D-EEC51463746E}" destId="{4E1543BF-45E9-4080-9084-14E88335F7AE}" srcOrd="0" destOrd="0" presId="urn:microsoft.com/office/officeart/2005/8/layout/lProcess1"/>
    <dgm:cxn modelId="{937B33B6-EF2E-4820-A0F7-7AD862520312}" srcId="{3D4BC735-0FDD-4913-9648-016B77335B1D}" destId="{858AAA65-5F56-4F48-90BF-05AAD1DE94DA}" srcOrd="1" destOrd="0" parTransId="{AC024B35-FCB6-4D4C-9251-30C532B75224}" sibTransId="{1B846157-C46A-4AAE-BF92-097142E61A98}"/>
    <dgm:cxn modelId="{08D81B7B-4901-4B90-AD9A-296F2B61A8CC}" type="presOf" srcId="{D8E4D796-896A-4CE0-915A-E9A5BB28B370}" destId="{3DC8D231-8A0C-44F7-8C2D-82A912FA111F}" srcOrd="0" destOrd="0" presId="urn:microsoft.com/office/officeart/2005/8/layout/lProcess1"/>
    <dgm:cxn modelId="{125F5719-B551-4697-8567-35ACBED760CA}" type="presOf" srcId="{603B6C58-E661-40A5-B5D6-957950EE21DA}" destId="{D07578ED-7855-4D3A-8B35-F0CB90ECE4E1}" srcOrd="0" destOrd="0" presId="urn:microsoft.com/office/officeart/2005/8/layout/lProcess1"/>
    <dgm:cxn modelId="{0C098597-100A-4625-9DC1-7B3F641A4626}" srcId="{8A2D0942-ED5D-47E2-ADC7-491EB6A3172D}" destId="{3D4BC735-0FDD-4913-9648-016B77335B1D}" srcOrd="1" destOrd="0" parTransId="{B031EFAC-9A2E-47CC-8C62-B04DAC504B66}" sibTransId="{85C250C4-28FB-4DC2-9B24-1D77E7843965}"/>
    <dgm:cxn modelId="{CEF79EB2-C7B5-4B8B-9962-6C592E4088EC}" type="presOf" srcId="{E93DBD5D-BF7E-4E2C-90C0-CB93364ADBFC}" destId="{B73382E0-5B85-4E03-86E8-911967C49A0C}" srcOrd="0" destOrd="0" presId="urn:microsoft.com/office/officeart/2005/8/layout/lProcess1"/>
    <dgm:cxn modelId="{CB757E85-F7A8-45AF-A4FE-6F5263FA17D3}" type="presOf" srcId="{F76050C9-93BE-46D4-8A8C-9D095BEB9F72}" destId="{974023A4-2250-44C4-8942-C41EBD938EBC}" srcOrd="0" destOrd="0" presId="urn:microsoft.com/office/officeart/2005/8/layout/lProcess1"/>
    <dgm:cxn modelId="{D61DF66B-0C38-4710-A370-98D9D57A1E7E}" type="presParOf" srcId="{04988FC1-42B0-4177-8BA6-3040BC6A8C5F}" destId="{8266BF4B-E213-456A-94F3-BBD6A6D6E384}" srcOrd="0" destOrd="0" presId="urn:microsoft.com/office/officeart/2005/8/layout/lProcess1"/>
    <dgm:cxn modelId="{CB85035D-9CD5-4CDD-9FDC-5C5F34BCEFCC}" type="presParOf" srcId="{8266BF4B-E213-456A-94F3-BBD6A6D6E384}" destId="{A2821174-CC49-4BF2-BFC6-2C3EC855E96A}" srcOrd="0" destOrd="0" presId="urn:microsoft.com/office/officeart/2005/8/layout/lProcess1"/>
    <dgm:cxn modelId="{7AC107B6-1E56-449F-8C05-A04C7CA74521}" type="presParOf" srcId="{8266BF4B-E213-456A-94F3-BBD6A6D6E384}" destId="{7710E2B4-EACD-47BD-A0D0-53A9477E69C1}" srcOrd="1" destOrd="0" presId="urn:microsoft.com/office/officeart/2005/8/layout/lProcess1"/>
    <dgm:cxn modelId="{246BCF98-1BB3-4D2C-AF9D-A1316FC9BE18}" type="presParOf" srcId="{8266BF4B-E213-456A-94F3-BBD6A6D6E384}" destId="{C5FB0BB3-EB46-4676-9B85-A348B8D8801A}" srcOrd="2" destOrd="0" presId="urn:microsoft.com/office/officeart/2005/8/layout/lProcess1"/>
    <dgm:cxn modelId="{B486C0AF-F6F9-4F55-B202-6F63313CF8C8}" type="presParOf" srcId="{8266BF4B-E213-456A-94F3-BBD6A6D6E384}" destId="{4E1543BF-45E9-4080-9084-14E88335F7AE}" srcOrd="3" destOrd="0" presId="urn:microsoft.com/office/officeart/2005/8/layout/lProcess1"/>
    <dgm:cxn modelId="{4EA371E4-C70D-4651-825A-47C1CDE7E45D}" type="presParOf" srcId="{8266BF4B-E213-456A-94F3-BBD6A6D6E384}" destId="{B08C5B87-393C-4269-BB99-365FD1815066}" srcOrd="4" destOrd="0" presId="urn:microsoft.com/office/officeart/2005/8/layout/lProcess1"/>
    <dgm:cxn modelId="{576DE788-5E73-44EB-BA0C-453A418C41A8}" type="presParOf" srcId="{8266BF4B-E213-456A-94F3-BBD6A6D6E384}" destId="{974023A4-2250-44C4-8942-C41EBD938EBC}" srcOrd="5" destOrd="0" presId="urn:microsoft.com/office/officeart/2005/8/layout/lProcess1"/>
    <dgm:cxn modelId="{7B84CF09-C546-43BE-9B74-F647AAC4FEE5}" type="presParOf" srcId="{8266BF4B-E213-456A-94F3-BBD6A6D6E384}" destId="{2D9EB75C-F528-48C4-89FC-8B5FC05182D0}" srcOrd="6" destOrd="0" presId="urn:microsoft.com/office/officeart/2005/8/layout/lProcess1"/>
    <dgm:cxn modelId="{6A3871F9-F8AC-437C-A96D-489EE544B49B}" type="presParOf" srcId="{8266BF4B-E213-456A-94F3-BBD6A6D6E384}" destId="{D07578ED-7855-4D3A-8B35-F0CB90ECE4E1}" srcOrd="7" destOrd="0" presId="urn:microsoft.com/office/officeart/2005/8/layout/lProcess1"/>
    <dgm:cxn modelId="{EB8C31A6-AD29-4EBA-AFD7-0B095ACF2402}" type="presParOf" srcId="{8266BF4B-E213-456A-94F3-BBD6A6D6E384}" destId="{3FE65A9E-FFE1-463E-9353-B3B5540D7799}" srcOrd="8" destOrd="0" presId="urn:microsoft.com/office/officeart/2005/8/layout/lProcess1"/>
    <dgm:cxn modelId="{FF89E722-5805-437F-B83D-6F086A8C557C}" type="presParOf" srcId="{04988FC1-42B0-4177-8BA6-3040BC6A8C5F}" destId="{84349819-9550-43A1-B764-3307885D516B}" srcOrd="1" destOrd="0" presId="urn:microsoft.com/office/officeart/2005/8/layout/lProcess1"/>
    <dgm:cxn modelId="{47557E44-8EE6-4E4F-943D-1249828D4A3D}" type="presParOf" srcId="{04988FC1-42B0-4177-8BA6-3040BC6A8C5F}" destId="{D20E6B25-A65B-4981-B4D8-140B989DBDD4}" srcOrd="2" destOrd="0" presId="urn:microsoft.com/office/officeart/2005/8/layout/lProcess1"/>
    <dgm:cxn modelId="{52C2DD2D-FD5D-498B-8D03-0F510FA80615}" type="presParOf" srcId="{D20E6B25-A65B-4981-B4D8-140B989DBDD4}" destId="{D07AC57A-0F1B-450E-98ED-30D923E46F60}" srcOrd="0" destOrd="0" presId="urn:microsoft.com/office/officeart/2005/8/layout/lProcess1"/>
    <dgm:cxn modelId="{9E8AFFAE-4248-4554-82A3-3C6D61B7F505}" type="presParOf" srcId="{D20E6B25-A65B-4981-B4D8-140B989DBDD4}" destId="{C11B4048-F5D2-4116-AFC4-E653801423A6}" srcOrd="1" destOrd="0" presId="urn:microsoft.com/office/officeart/2005/8/layout/lProcess1"/>
    <dgm:cxn modelId="{A02DB017-2CC4-457C-925F-C666C4108A2D}" type="presParOf" srcId="{D20E6B25-A65B-4981-B4D8-140B989DBDD4}" destId="{A01C73BC-730D-4A67-8414-C6BB1F3B409D}" srcOrd="2" destOrd="0" presId="urn:microsoft.com/office/officeart/2005/8/layout/lProcess1"/>
    <dgm:cxn modelId="{D63DDD2E-F173-41DF-BCDF-099F7E1C0679}" type="presParOf" srcId="{D20E6B25-A65B-4981-B4D8-140B989DBDD4}" destId="{F95FA425-43FD-42BE-83CB-71DC7BC550B8}" srcOrd="3" destOrd="0" presId="urn:microsoft.com/office/officeart/2005/8/layout/lProcess1"/>
    <dgm:cxn modelId="{1DD2E09E-81E2-4839-A18A-686CC2D3C0FA}" type="presParOf" srcId="{D20E6B25-A65B-4981-B4D8-140B989DBDD4}" destId="{23801C0E-91C2-47E2-B557-7D1AAC277067}" srcOrd="4" destOrd="0" presId="urn:microsoft.com/office/officeart/2005/8/layout/lProcess1"/>
    <dgm:cxn modelId="{6D30F6D4-A343-49B8-B875-32B4E420087F}" type="presParOf" srcId="{D20E6B25-A65B-4981-B4D8-140B989DBDD4}" destId="{FA4F31B5-019F-4F7A-ACFE-9FFCE1433683}" srcOrd="5" destOrd="0" presId="urn:microsoft.com/office/officeart/2005/8/layout/lProcess1"/>
    <dgm:cxn modelId="{0ED4B23D-3C86-4E0C-AFC6-F2B5DD04813F}" type="presParOf" srcId="{D20E6B25-A65B-4981-B4D8-140B989DBDD4}" destId="{36D0FE89-FE1A-4FB9-B072-ADE33DF85989}" srcOrd="6" destOrd="0" presId="urn:microsoft.com/office/officeart/2005/8/layout/lProcess1"/>
    <dgm:cxn modelId="{BADD2E9B-20BA-4BF6-B8A5-C9EB9300A99A}" type="presParOf" srcId="{D20E6B25-A65B-4981-B4D8-140B989DBDD4}" destId="{B73382E0-5B85-4E03-86E8-911967C49A0C}" srcOrd="7" destOrd="0" presId="urn:microsoft.com/office/officeart/2005/8/layout/lProcess1"/>
    <dgm:cxn modelId="{5B40400C-382E-4DDC-A666-CD672D5163E0}" type="presParOf" srcId="{D20E6B25-A65B-4981-B4D8-140B989DBDD4}" destId="{3DC8D231-8A0C-44F7-8C2D-82A912FA111F}"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04D75-9BBB-4547-98B5-94A687C28B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0DC5120-2612-4F19-B9DB-FA8149C304B0}">
      <dgm:prSet phldrT="[Text]"/>
      <dgm:spPr/>
      <dgm:t>
        <a:bodyPr/>
        <a:lstStyle/>
        <a:p>
          <a:r>
            <a:rPr lang="lv-LV" dirty="0" smtClean="0"/>
            <a:t>NAP 2020: </a:t>
          </a:r>
          <a:r>
            <a:rPr lang="lv-LV" b="0" i="0" dirty="0" smtClean="0"/>
            <a:t>vidējā ikgadējā IKP izaugsme vismaz 5% apjomā</a:t>
          </a:r>
          <a:endParaRPr lang="lv-LV" dirty="0"/>
        </a:p>
      </dgm:t>
    </dgm:pt>
    <dgm:pt modelId="{43325646-B9AB-437A-8C3C-6215D731445A}" type="parTrans" cxnId="{03E205D2-392A-40FB-893E-CE1B390182F1}">
      <dgm:prSet/>
      <dgm:spPr/>
      <dgm:t>
        <a:bodyPr/>
        <a:lstStyle/>
        <a:p>
          <a:endParaRPr lang="lv-LV"/>
        </a:p>
      </dgm:t>
    </dgm:pt>
    <dgm:pt modelId="{B76C8823-65CF-44E8-A515-FDE18234295E}" type="sibTrans" cxnId="{03E205D2-392A-40FB-893E-CE1B390182F1}">
      <dgm:prSet/>
      <dgm:spPr/>
      <dgm:t>
        <a:bodyPr/>
        <a:lstStyle/>
        <a:p>
          <a:endParaRPr lang="lv-LV"/>
        </a:p>
      </dgm:t>
    </dgm:pt>
    <dgm:pt modelId="{C429870A-B527-4401-9215-DF6AB4E8189E}">
      <dgm:prSet phldrT="[Text]"/>
      <dgm:spPr/>
      <dgm:t>
        <a:bodyPr/>
        <a:lstStyle/>
        <a:p>
          <a:r>
            <a:rPr lang="lv-LV" dirty="0" smtClean="0"/>
            <a:t>VID stratēģija: palielināt uzticamības rādītāju </a:t>
          </a:r>
          <a:endParaRPr lang="lv-LV" dirty="0"/>
        </a:p>
      </dgm:t>
    </dgm:pt>
    <dgm:pt modelId="{A0766CA6-57BE-4605-88EB-C3D7548AF415}" type="parTrans" cxnId="{E15805F6-65F8-4886-9C48-8F56C2CB2334}">
      <dgm:prSet/>
      <dgm:spPr/>
      <dgm:t>
        <a:bodyPr/>
        <a:lstStyle/>
        <a:p>
          <a:endParaRPr lang="lv-LV"/>
        </a:p>
      </dgm:t>
    </dgm:pt>
    <dgm:pt modelId="{63C12DBF-5EA3-4A06-9ABC-58AACD26965C}" type="sibTrans" cxnId="{E15805F6-65F8-4886-9C48-8F56C2CB2334}">
      <dgm:prSet/>
      <dgm:spPr/>
      <dgm:t>
        <a:bodyPr/>
        <a:lstStyle/>
        <a:p>
          <a:endParaRPr lang="lv-LV"/>
        </a:p>
      </dgm:t>
    </dgm:pt>
    <dgm:pt modelId="{F6077675-F7BA-48D2-A662-5565C2B356AB}">
      <dgm:prSet phldrT="[Text]"/>
      <dgm:spPr/>
      <dgm:t>
        <a:bodyPr/>
        <a:lstStyle/>
        <a:p>
          <a:r>
            <a:rPr lang="lv-LV" dirty="0" smtClean="0"/>
            <a:t>Valdības rīcības plāns: samazināt nodokļu plaisu; samazināt ēnu ekonomikas apjomu pret IKP: no 23,6% (2015) līdz 21% (2018)</a:t>
          </a:r>
          <a:endParaRPr lang="lv-LV" dirty="0"/>
        </a:p>
      </dgm:t>
    </dgm:pt>
    <dgm:pt modelId="{4ABE31AF-554C-473E-88C6-F24D22464AC5}" type="parTrans" cxnId="{92F6784A-133D-4B84-B15D-6604A3AFBB65}">
      <dgm:prSet/>
      <dgm:spPr/>
      <dgm:t>
        <a:bodyPr/>
        <a:lstStyle/>
        <a:p>
          <a:endParaRPr lang="lv-LV"/>
        </a:p>
      </dgm:t>
    </dgm:pt>
    <dgm:pt modelId="{AF64FA50-4D83-420F-94BF-D73EE6B67F23}" type="sibTrans" cxnId="{92F6784A-133D-4B84-B15D-6604A3AFBB65}">
      <dgm:prSet/>
      <dgm:spPr/>
      <dgm:t>
        <a:bodyPr/>
        <a:lstStyle/>
        <a:p>
          <a:endParaRPr lang="lv-LV"/>
        </a:p>
      </dgm:t>
    </dgm:pt>
    <dgm:pt modelId="{E9E094B3-A4D7-49A4-BBBA-83EE50CBE375}">
      <dgm:prSet/>
      <dgm:spPr/>
      <dgm:t>
        <a:bodyPr/>
        <a:lstStyle/>
        <a:p>
          <a:r>
            <a:rPr lang="lv-LV" dirty="0" smtClean="0"/>
            <a:t>Latvijā 2015. gadā Džini koeficients bija 35,4% kas ir viens no visaugstākajiem Eiropas Savienībā</a:t>
          </a:r>
        </a:p>
        <a:p>
          <a:endParaRPr lang="lv-LV" dirty="0" smtClean="0"/>
        </a:p>
        <a:p>
          <a:r>
            <a:rPr lang="lv-LV" dirty="0" smtClean="0"/>
            <a:t>Valdības rīcības plāns: samazināt ienākumu nevienlīdzību strādājošiem</a:t>
          </a:r>
          <a:endParaRPr lang="lv-LV" dirty="0"/>
        </a:p>
      </dgm:t>
    </dgm:pt>
    <dgm:pt modelId="{9C8050D3-07BE-4E24-9BF4-85CC2BB0BE17}" type="parTrans" cxnId="{141F1369-CDB7-4DC9-B849-4B8B52A981DD}">
      <dgm:prSet/>
      <dgm:spPr/>
      <dgm:t>
        <a:bodyPr/>
        <a:lstStyle/>
        <a:p>
          <a:endParaRPr lang="lv-LV"/>
        </a:p>
      </dgm:t>
    </dgm:pt>
    <dgm:pt modelId="{65EBC8F3-5D10-4D85-AD1E-691931011EE2}" type="sibTrans" cxnId="{141F1369-CDB7-4DC9-B849-4B8B52A981DD}">
      <dgm:prSet/>
      <dgm:spPr/>
      <dgm:t>
        <a:bodyPr/>
        <a:lstStyle/>
        <a:p>
          <a:endParaRPr lang="lv-LV"/>
        </a:p>
      </dgm:t>
    </dgm:pt>
    <dgm:pt modelId="{3996D078-687F-4967-8741-E0173A974652}">
      <dgm:prSet/>
      <dgm:spPr/>
      <dgm:t>
        <a:bodyPr/>
        <a:lstStyle/>
        <a:p>
          <a:r>
            <a:rPr lang="lv-LV" dirty="0" smtClean="0"/>
            <a:t>Valdības rīcības plāns: .2018.gadā kopējais nodokļu apjoms tuvojas 30% un  2020. gadā iekasēto nodokļu apjoms sasniegs 1/3 no IKP</a:t>
          </a:r>
          <a:endParaRPr lang="lv-LV" dirty="0"/>
        </a:p>
      </dgm:t>
    </dgm:pt>
    <dgm:pt modelId="{FE35EF95-C76A-4A58-9303-6DA8BC663846}" type="parTrans" cxnId="{A25F9337-451B-4E9D-9D58-0C02F512BFCC}">
      <dgm:prSet/>
      <dgm:spPr/>
      <dgm:t>
        <a:bodyPr/>
        <a:lstStyle/>
        <a:p>
          <a:endParaRPr lang="lv-LV"/>
        </a:p>
      </dgm:t>
    </dgm:pt>
    <dgm:pt modelId="{AC41AC34-3F01-4AD5-B886-9551D373EDE1}" type="sibTrans" cxnId="{A25F9337-451B-4E9D-9D58-0C02F512BFCC}">
      <dgm:prSet/>
      <dgm:spPr/>
      <dgm:t>
        <a:bodyPr/>
        <a:lstStyle/>
        <a:p>
          <a:endParaRPr lang="lv-LV"/>
        </a:p>
      </dgm:t>
    </dgm:pt>
    <dgm:pt modelId="{1FD62847-F301-4F3B-9573-A5BA0F392D8D}" type="pres">
      <dgm:prSet presAssocID="{D5E04D75-9BBB-4547-98B5-94A687C28BD2}" presName="diagram" presStyleCnt="0">
        <dgm:presLayoutVars>
          <dgm:dir/>
          <dgm:resizeHandles val="exact"/>
        </dgm:presLayoutVars>
      </dgm:prSet>
      <dgm:spPr/>
      <dgm:t>
        <a:bodyPr/>
        <a:lstStyle/>
        <a:p>
          <a:endParaRPr lang="lv-LV"/>
        </a:p>
      </dgm:t>
    </dgm:pt>
    <dgm:pt modelId="{59F1DA28-9EA7-4D2E-A095-F5F907B16997}" type="pres">
      <dgm:prSet presAssocID="{20DC5120-2612-4F19-B9DB-FA8149C304B0}" presName="node" presStyleLbl="node1" presStyleIdx="0" presStyleCnt="5">
        <dgm:presLayoutVars>
          <dgm:bulletEnabled val="1"/>
        </dgm:presLayoutVars>
      </dgm:prSet>
      <dgm:spPr/>
      <dgm:t>
        <a:bodyPr/>
        <a:lstStyle/>
        <a:p>
          <a:endParaRPr lang="lv-LV"/>
        </a:p>
      </dgm:t>
    </dgm:pt>
    <dgm:pt modelId="{04820C15-17A6-4018-8030-750FCC36B295}" type="pres">
      <dgm:prSet presAssocID="{B76C8823-65CF-44E8-A515-FDE18234295E}" presName="sibTrans" presStyleCnt="0"/>
      <dgm:spPr/>
    </dgm:pt>
    <dgm:pt modelId="{AE2DBF37-9FDA-4237-AC74-FDCD1AE09CC9}" type="pres">
      <dgm:prSet presAssocID="{E9E094B3-A4D7-49A4-BBBA-83EE50CBE375}" presName="node" presStyleLbl="node1" presStyleIdx="1" presStyleCnt="5">
        <dgm:presLayoutVars>
          <dgm:bulletEnabled val="1"/>
        </dgm:presLayoutVars>
      </dgm:prSet>
      <dgm:spPr/>
      <dgm:t>
        <a:bodyPr/>
        <a:lstStyle/>
        <a:p>
          <a:endParaRPr lang="lv-LV"/>
        </a:p>
      </dgm:t>
    </dgm:pt>
    <dgm:pt modelId="{91C625A0-F725-4C01-8538-7747E785290F}" type="pres">
      <dgm:prSet presAssocID="{65EBC8F3-5D10-4D85-AD1E-691931011EE2}" presName="sibTrans" presStyleCnt="0"/>
      <dgm:spPr/>
    </dgm:pt>
    <dgm:pt modelId="{53427CB5-789E-42DF-AC83-9C1257E2980B}" type="pres">
      <dgm:prSet presAssocID="{3996D078-687F-4967-8741-E0173A974652}" presName="node" presStyleLbl="node1" presStyleIdx="2" presStyleCnt="5">
        <dgm:presLayoutVars>
          <dgm:bulletEnabled val="1"/>
        </dgm:presLayoutVars>
      </dgm:prSet>
      <dgm:spPr/>
      <dgm:t>
        <a:bodyPr/>
        <a:lstStyle/>
        <a:p>
          <a:endParaRPr lang="lv-LV"/>
        </a:p>
      </dgm:t>
    </dgm:pt>
    <dgm:pt modelId="{2C8367AF-B0A7-4EAE-A6FE-6A330117E790}" type="pres">
      <dgm:prSet presAssocID="{AC41AC34-3F01-4AD5-B886-9551D373EDE1}" presName="sibTrans" presStyleCnt="0"/>
      <dgm:spPr/>
    </dgm:pt>
    <dgm:pt modelId="{35E4A069-BE3B-4EC5-A8A4-DB7DFEF97CDF}" type="pres">
      <dgm:prSet presAssocID="{C429870A-B527-4401-9215-DF6AB4E8189E}" presName="node" presStyleLbl="node1" presStyleIdx="3" presStyleCnt="5">
        <dgm:presLayoutVars>
          <dgm:bulletEnabled val="1"/>
        </dgm:presLayoutVars>
      </dgm:prSet>
      <dgm:spPr/>
      <dgm:t>
        <a:bodyPr/>
        <a:lstStyle/>
        <a:p>
          <a:endParaRPr lang="lv-LV"/>
        </a:p>
      </dgm:t>
    </dgm:pt>
    <dgm:pt modelId="{75180F8E-3283-454E-8572-370EAFE6B4D7}" type="pres">
      <dgm:prSet presAssocID="{63C12DBF-5EA3-4A06-9ABC-58AACD26965C}" presName="sibTrans" presStyleCnt="0"/>
      <dgm:spPr/>
    </dgm:pt>
    <dgm:pt modelId="{145A7F8C-D46B-482E-88D5-715A5CA6EAF5}" type="pres">
      <dgm:prSet presAssocID="{F6077675-F7BA-48D2-A662-5565C2B356AB}" presName="node" presStyleLbl="node1" presStyleIdx="4" presStyleCnt="5">
        <dgm:presLayoutVars>
          <dgm:bulletEnabled val="1"/>
        </dgm:presLayoutVars>
      </dgm:prSet>
      <dgm:spPr/>
      <dgm:t>
        <a:bodyPr/>
        <a:lstStyle/>
        <a:p>
          <a:endParaRPr lang="lv-LV"/>
        </a:p>
      </dgm:t>
    </dgm:pt>
  </dgm:ptLst>
  <dgm:cxnLst>
    <dgm:cxn modelId="{03E205D2-392A-40FB-893E-CE1B390182F1}" srcId="{D5E04D75-9BBB-4547-98B5-94A687C28BD2}" destId="{20DC5120-2612-4F19-B9DB-FA8149C304B0}" srcOrd="0" destOrd="0" parTransId="{43325646-B9AB-437A-8C3C-6215D731445A}" sibTransId="{B76C8823-65CF-44E8-A515-FDE18234295E}"/>
    <dgm:cxn modelId="{A25F9337-451B-4E9D-9D58-0C02F512BFCC}" srcId="{D5E04D75-9BBB-4547-98B5-94A687C28BD2}" destId="{3996D078-687F-4967-8741-E0173A974652}" srcOrd="2" destOrd="0" parTransId="{FE35EF95-C76A-4A58-9303-6DA8BC663846}" sibTransId="{AC41AC34-3F01-4AD5-B886-9551D373EDE1}"/>
    <dgm:cxn modelId="{71ED1B99-FB29-4309-A34C-40E2F2C8AFDD}" type="presOf" srcId="{C429870A-B527-4401-9215-DF6AB4E8189E}" destId="{35E4A069-BE3B-4EC5-A8A4-DB7DFEF97CDF}" srcOrd="0" destOrd="0" presId="urn:microsoft.com/office/officeart/2005/8/layout/default"/>
    <dgm:cxn modelId="{396B33C1-FD55-4FEA-947C-4A88530920F6}" type="presOf" srcId="{D5E04D75-9BBB-4547-98B5-94A687C28BD2}" destId="{1FD62847-F301-4F3B-9573-A5BA0F392D8D}" srcOrd="0" destOrd="0" presId="urn:microsoft.com/office/officeart/2005/8/layout/default"/>
    <dgm:cxn modelId="{4FC51149-3B44-4645-88B4-00A407E04261}" type="presOf" srcId="{F6077675-F7BA-48D2-A662-5565C2B356AB}" destId="{145A7F8C-D46B-482E-88D5-715A5CA6EAF5}" srcOrd="0" destOrd="0" presId="urn:microsoft.com/office/officeart/2005/8/layout/default"/>
    <dgm:cxn modelId="{141F1369-CDB7-4DC9-B849-4B8B52A981DD}" srcId="{D5E04D75-9BBB-4547-98B5-94A687C28BD2}" destId="{E9E094B3-A4D7-49A4-BBBA-83EE50CBE375}" srcOrd="1" destOrd="0" parTransId="{9C8050D3-07BE-4E24-9BF4-85CC2BB0BE17}" sibTransId="{65EBC8F3-5D10-4D85-AD1E-691931011EE2}"/>
    <dgm:cxn modelId="{8B6776C3-D7EF-418C-A1D1-008A2F3ABFEB}" type="presOf" srcId="{3996D078-687F-4967-8741-E0173A974652}" destId="{53427CB5-789E-42DF-AC83-9C1257E2980B}" srcOrd="0" destOrd="0" presId="urn:microsoft.com/office/officeart/2005/8/layout/default"/>
    <dgm:cxn modelId="{66C8B94B-9AB0-439B-A13E-C243FB0F95FE}" type="presOf" srcId="{E9E094B3-A4D7-49A4-BBBA-83EE50CBE375}" destId="{AE2DBF37-9FDA-4237-AC74-FDCD1AE09CC9}" srcOrd="0" destOrd="0" presId="urn:microsoft.com/office/officeart/2005/8/layout/default"/>
    <dgm:cxn modelId="{E15805F6-65F8-4886-9C48-8F56C2CB2334}" srcId="{D5E04D75-9BBB-4547-98B5-94A687C28BD2}" destId="{C429870A-B527-4401-9215-DF6AB4E8189E}" srcOrd="3" destOrd="0" parTransId="{A0766CA6-57BE-4605-88EB-C3D7548AF415}" sibTransId="{63C12DBF-5EA3-4A06-9ABC-58AACD26965C}"/>
    <dgm:cxn modelId="{92F6784A-133D-4B84-B15D-6604A3AFBB65}" srcId="{D5E04D75-9BBB-4547-98B5-94A687C28BD2}" destId="{F6077675-F7BA-48D2-A662-5565C2B356AB}" srcOrd="4" destOrd="0" parTransId="{4ABE31AF-554C-473E-88C6-F24D22464AC5}" sibTransId="{AF64FA50-4D83-420F-94BF-D73EE6B67F23}"/>
    <dgm:cxn modelId="{F43E3D11-A23A-4C20-B1C8-907DB5483B39}" type="presOf" srcId="{20DC5120-2612-4F19-B9DB-FA8149C304B0}" destId="{59F1DA28-9EA7-4D2E-A095-F5F907B16997}" srcOrd="0" destOrd="0" presId="urn:microsoft.com/office/officeart/2005/8/layout/default"/>
    <dgm:cxn modelId="{6B4E415D-999D-457E-BC1E-68EF0D06BF97}" type="presParOf" srcId="{1FD62847-F301-4F3B-9573-A5BA0F392D8D}" destId="{59F1DA28-9EA7-4D2E-A095-F5F907B16997}" srcOrd="0" destOrd="0" presId="urn:microsoft.com/office/officeart/2005/8/layout/default"/>
    <dgm:cxn modelId="{A452367D-D333-46C5-B52F-4F1AC75D5EDC}" type="presParOf" srcId="{1FD62847-F301-4F3B-9573-A5BA0F392D8D}" destId="{04820C15-17A6-4018-8030-750FCC36B295}" srcOrd="1" destOrd="0" presId="urn:microsoft.com/office/officeart/2005/8/layout/default"/>
    <dgm:cxn modelId="{025ED5A5-75DE-478F-BAE9-06E8B51702F4}" type="presParOf" srcId="{1FD62847-F301-4F3B-9573-A5BA0F392D8D}" destId="{AE2DBF37-9FDA-4237-AC74-FDCD1AE09CC9}" srcOrd="2" destOrd="0" presId="urn:microsoft.com/office/officeart/2005/8/layout/default"/>
    <dgm:cxn modelId="{1FC2F8F6-0BF0-4D26-9550-A61A82DC8870}" type="presParOf" srcId="{1FD62847-F301-4F3B-9573-A5BA0F392D8D}" destId="{91C625A0-F725-4C01-8538-7747E785290F}" srcOrd="3" destOrd="0" presId="urn:microsoft.com/office/officeart/2005/8/layout/default"/>
    <dgm:cxn modelId="{B375C4B7-088F-4249-AB8D-9312709F99A3}" type="presParOf" srcId="{1FD62847-F301-4F3B-9573-A5BA0F392D8D}" destId="{53427CB5-789E-42DF-AC83-9C1257E2980B}" srcOrd="4" destOrd="0" presId="urn:microsoft.com/office/officeart/2005/8/layout/default"/>
    <dgm:cxn modelId="{F3099EB3-CB7C-4A8D-BF5B-5D321FBFC38D}" type="presParOf" srcId="{1FD62847-F301-4F3B-9573-A5BA0F392D8D}" destId="{2C8367AF-B0A7-4EAE-A6FE-6A330117E790}" srcOrd="5" destOrd="0" presId="urn:microsoft.com/office/officeart/2005/8/layout/default"/>
    <dgm:cxn modelId="{FF8E01EA-6702-4A98-9B75-63FA95AAFC7A}" type="presParOf" srcId="{1FD62847-F301-4F3B-9573-A5BA0F392D8D}" destId="{35E4A069-BE3B-4EC5-A8A4-DB7DFEF97CDF}" srcOrd="6" destOrd="0" presId="urn:microsoft.com/office/officeart/2005/8/layout/default"/>
    <dgm:cxn modelId="{201AB039-8ABD-451A-B034-351D6CAA71DC}" type="presParOf" srcId="{1FD62847-F301-4F3B-9573-A5BA0F392D8D}" destId="{75180F8E-3283-454E-8572-370EAFE6B4D7}" srcOrd="7" destOrd="0" presId="urn:microsoft.com/office/officeart/2005/8/layout/default"/>
    <dgm:cxn modelId="{82A1FA29-AE55-45A0-AFA2-2546A2069668}" type="presParOf" srcId="{1FD62847-F301-4F3B-9573-A5BA0F392D8D}" destId="{145A7F8C-D46B-482E-88D5-715A5CA6EAF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4C3A5-CE6D-4089-AAB1-B7AF2CFA2C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94018E4F-DFAF-45FE-AD23-B733673F26BF}">
      <dgm:prSet phldrT="[Text]"/>
      <dgm:spPr/>
      <dgm:t>
        <a:bodyPr/>
        <a:lstStyle/>
        <a:p>
          <a:r>
            <a:rPr lang="lv-LV" dirty="0" smtClean="0"/>
            <a:t>Jāturpina OIK samazināšanas pasākumi: jāpanāk iepriekšējo atbalsta programmu saskaņošana EK, t.sk. lieliem enerģijas lietotājiem</a:t>
          </a:r>
          <a:endParaRPr lang="lv-LV" dirty="0"/>
        </a:p>
      </dgm:t>
    </dgm:pt>
    <dgm:pt modelId="{08FB80B3-F3C8-4B91-B267-49ACD1F3573A}" type="parTrans" cxnId="{81DB2848-7D00-4C6D-B67F-A04DD09B55F4}">
      <dgm:prSet/>
      <dgm:spPr/>
      <dgm:t>
        <a:bodyPr/>
        <a:lstStyle/>
        <a:p>
          <a:endParaRPr lang="lv-LV"/>
        </a:p>
      </dgm:t>
    </dgm:pt>
    <dgm:pt modelId="{4B4D20B3-D85E-4BAA-ADFF-B0D54BDA54F7}" type="sibTrans" cxnId="{81DB2848-7D00-4C6D-B67F-A04DD09B55F4}">
      <dgm:prSet/>
      <dgm:spPr/>
      <dgm:t>
        <a:bodyPr/>
        <a:lstStyle/>
        <a:p>
          <a:endParaRPr lang="lv-LV"/>
        </a:p>
      </dgm:t>
    </dgm:pt>
    <dgm:pt modelId="{D5E29FB4-24CD-4115-A8C2-8F8114A05888}">
      <dgm:prSet phldrT="[Text]"/>
      <dgm:spPr/>
      <dgm:t>
        <a:bodyPr/>
        <a:lstStyle/>
        <a:p>
          <a:r>
            <a:rPr lang="lv-LV" dirty="0" smtClean="0"/>
            <a:t>Atbilstoši starptautisko auditoru ieteikumiem būtu jāvērtē pamatkapitāla samazinājums AS Latvenergo, lai panāktu atbalsta pārtraukšana TEC</a:t>
          </a:r>
          <a:endParaRPr lang="lv-LV" dirty="0"/>
        </a:p>
      </dgm:t>
    </dgm:pt>
    <dgm:pt modelId="{38F1A2C9-A358-4E24-BEB2-002EF3CCA7DF}" type="parTrans" cxnId="{AC3014C7-3EAA-406B-AFC8-38E2DC4CFBFC}">
      <dgm:prSet/>
      <dgm:spPr/>
      <dgm:t>
        <a:bodyPr/>
        <a:lstStyle/>
        <a:p>
          <a:endParaRPr lang="lv-LV"/>
        </a:p>
      </dgm:t>
    </dgm:pt>
    <dgm:pt modelId="{63673569-23AC-4FA5-9AF8-21533F1BC9EC}" type="sibTrans" cxnId="{AC3014C7-3EAA-406B-AFC8-38E2DC4CFBFC}">
      <dgm:prSet/>
      <dgm:spPr/>
      <dgm:t>
        <a:bodyPr/>
        <a:lstStyle/>
        <a:p>
          <a:endParaRPr lang="lv-LV"/>
        </a:p>
      </dgm:t>
    </dgm:pt>
    <dgm:pt modelId="{9E05DE99-6F50-4F62-9C27-52F62C16A78B}" type="pres">
      <dgm:prSet presAssocID="{1624C3A5-CE6D-4089-AAB1-B7AF2CFA2C50}" presName="diagram" presStyleCnt="0">
        <dgm:presLayoutVars>
          <dgm:dir/>
          <dgm:resizeHandles val="exact"/>
        </dgm:presLayoutVars>
      </dgm:prSet>
      <dgm:spPr/>
      <dgm:t>
        <a:bodyPr/>
        <a:lstStyle/>
        <a:p>
          <a:endParaRPr lang="lv-LV"/>
        </a:p>
      </dgm:t>
    </dgm:pt>
    <dgm:pt modelId="{A001125E-4160-4A7F-9E33-FA4764B812B2}" type="pres">
      <dgm:prSet presAssocID="{94018E4F-DFAF-45FE-AD23-B733673F26BF}" presName="node" presStyleLbl="node1" presStyleIdx="0" presStyleCnt="2">
        <dgm:presLayoutVars>
          <dgm:bulletEnabled val="1"/>
        </dgm:presLayoutVars>
      </dgm:prSet>
      <dgm:spPr/>
      <dgm:t>
        <a:bodyPr/>
        <a:lstStyle/>
        <a:p>
          <a:endParaRPr lang="lv-LV"/>
        </a:p>
      </dgm:t>
    </dgm:pt>
    <dgm:pt modelId="{3831BBD6-6398-43DE-97E4-C60994EF3E09}" type="pres">
      <dgm:prSet presAssocID="{4B4D20B3-D85E-4BAA-ADFF-B0D54BDA54F7}" presName="sibTrans" presStyleCnt="0"/>
      <dgm:spPr/>
    </dgm:pt>
    <dgm:pt modelId="{DBF87111-654E-4414-A0E0-C79630A68A3D}" type="pres">
      <dgm:prSet presAssocID="{D5E29FB4-24CD-4115-A8C2-8F8114A05888}" presName="node" presStyleLbl="node1" presStyleIdx="1" presStyleCnt="2">
        <dgm:presLayoutVars>
          <dgm:bulletEnabled val="1"/>
        </dgm:presLayoutVars>
      </dgm:prSet>
      <dgm:spPr/>
      <dgm:t>
        <a:bodyPr/>
        <a:lstStyle/>
        <a:p>
          <a:endParaRPr lang="lv-LV"/>
        </a:p>
      </dgm:t>
    </dgm:pt>
  </dgm:ptLst>
  <dgm:cxnLst>
    <dgm:cxn modelId="{81DB2848-7D00-4C6D-B67F-A04DD09B55F4}" srcId="{1624C3A5-CE6D-4089-AAB1-B7AF2CFA2C50}" destId="{94018E4F-DFAF-45FE-AD23-B733673F26BF}" srcOrd="0" destOrd="0" parTransId="{08FB80B3-F3C8-4B91-B267-49ACD1F3573A}" sibTransId="{4B4D20B3-D85E-4BAA-ADFF-B0D54BDA54F7}"/>
    <dgm:cxn modelId="{7EC1AACA-ACA8-4167-B7A3-24B4C6E32841}" type="presOf" srcId="{D5E29FB4-24CD-4115-A8C2-8F8114A05888}" destId="{DBF87111-654E-4414-A0E0-C79630A68A3D}" srcOrd="0" destOrd="0" presId="urn:microsoft.com/office/officeart/2005/8/layout/default"/>
    <dgm:cxn modelId="{AC3014C7-3EAA-406B-AFC8-38E2DC4CFBFC}" srcId="{1624C3A5-CE6D-4089-AAB1-B7AF2CFA2C50}" destId="{D5E29FB4-24CD-4115-A8C2-8F8114A05888}" srcOrd="1" destOrd="0" parTransId="{38F1A2C9-A358-4E24-BEB2-002EF3CCA7DF}" sibTransId="{63673569-23AC-4FA5-9AF8-21533F1BC9EC}"/>
    <dgm:cxn modelId="{C123366F-B80D-418B-9BA4-0B0E7D8DA98C}" type="presOf" srcId="{1624C3A5-CE6D-4089-AAB1-B7AF2CFA2C50}" destId="{9E05DE99-6F50-4F62-9C27-52F62C16A78B}" srcOrd="0" destOrd="0" presId="urn:microsoft.com/office/officeart/2005/8/layout/default"/>
    <dgm:cxn modelId="{5E42CAD7-B43D-4B68-8AC0-AC984151EACB}" type="presOf" srcId="{94018E4F-DFAF-45FE-AD23-B733673F26BF}" destId="{A001125E-4160-4A7F-9E33-FA4764B812B2}" srcOrd="0" destOrd="0" presId="urn:microsoft.com/office/officeart/2005/8/layout/default"/>
    <dgm:cxn modelId="{C40A02BA-B28C-471E-9B5A-C3CB2ADAEDB1}" type="presParOf" srcId="{9E05DE99-6F50-4F62-9C27-52F62C16A78B}" destId="{A001125E-4160-4A7F-9E33-FA4764B812B2}" srcOrd="0" destOrd="0" presId="urn:microsoft.com/office/officeart/2005/8/layout/default"/>
    <dgm:cxn modelId="{B4C194E6-72CC-4955-A4B1-E1CDB6DEB182}" type="presParOf" srcId="{9E05DE99-6F50-4F62-9C27-52F62C16A78B}" destId="{3831BBD6-6398-43DE-97E4-C60994EF3E09}" srcOrd="1" destOrd="0" presId="urn:microsoft.com/office/officeart/2005/8/layout/default"/>
    <dgm:cxn modelId="{2276A53C-05B1-4A7F-922B-91E012725D6B}" type="presParOf" srcId="{9E05DE99-6F50-4F62-9C27-52F62C16A78B}" destId="{DBF87111-654E-4414-A0E0-C79630A68A3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21174-CC49-4BF2-BFC6-2C3EC855E96A}">
      <dsp:nvSpPr>
        <dsp:cNvPr id="0" name=""/>
        <dsp:cNvSpPr/>
      </dsp:nvSpPr>
      <dsp:spPr>
        <a:xfrm>
          <a:off x="1069278" y="30279"/>
          <a:ext cx="3088429" cy="539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b="1" kern="1200" dirty="0" smtClean="0"/>
            <a:t>Izmaiņas valsts budžeta politikā </a:t>
          </a:r>
          <a:endParaRPr lang="en-GB" sz="1400" b="1" kern="1200" dirty="0"/>
        </a:p>
      </dsp:txBody>
      <dsp:txXfrm>
        <a:off x="1085081" y="46082"/>
        <a:ext cx="3056823" cy="507932"/>
      </dsp:txXfrm>
    </dsp:sp>
    <dsp:sp modelId="{7710E2B4-EACD-47BD-A0D0-53A9477E69C1}">
      <dsp:nvSpPr>
        <dsp:cNvPr id="0" name=""/>
        <dsp:cNvSpPr/>
      </dsp:nvSpPr>
      <dsp:spPr>
        <a:xfrm rot="5352513">
          <a:off x="2555722" y="621406"/>
          <a:ext cx="126489" cy="14977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FB0BB3-EB46-4676-9B85-A348B8D8801A}">
      <dsp:nvSpPr>
        <dsp:cNvPr id="0" name=""/>
        <dsp:cNvSpPr/>
      </dsp:nvSpPr>
      <dsp:spPr>
        <a:xfrm>
          <a:off x="0" y="822772"/>
          <a:ext cx="5259081" cy="12777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smtClean="0"/>
            <a:t>Jauna kārtība finansējuma piešķiršanai prioritārajiem nozaru pasākumiem. </a:t>
          </a:r>
          <a:r>
            <a:rPr lang="lv-LV" sz="1400" b="1" kern="1200" dirty="0" smtClean="0"/>
            <a:t>Pamata kritēriji:</a:t>
          </a:r>
        </a:p>
        <a:p>
          <a:pPr lvl="0" algn="ctr" defTabSz="622300">
            <a:lnSpc>
              <a:spcPct val="90000"/>
            </a:lnSpc>
            <a:spcBef>
              <a:spcPct val="0"/>
            </a:spcBef>
            <a:spcAft>
              <a:spcPct val="35000"/>
            </a:spcAft>
          </a:pPr>
          <a:r>
            <a:rPr lang="lv-LV" sz="1400" b="1" kern="1200" dirty="0" smtClean="0">
              <a:solidFill>
                <a:schemeClr val="tx1"/>
              </a:solidFill>
            </a:rPr>
            <a:t>Pozitīva ietekme uz tautsaimniecību</a:t>
          </a:r>
        </a:p>
        <a:p>
          <a:pPr lvl="0" algn="ctr" defTabSz="622300">
            <a:lnSpc>
              <a:spcPct val="90000"/>
            </a:lnSpc>
            <a:spcBef>
              <a:spcPct val="0"/>
            </a:spcBef>
            <a:spcAft>
              <a:spcPct val="35000"/>
            </a:spcAft>
          </a:pPr>
          <a:r>
            <a:rPr lang="lv-LV" sz="1400" b="1" kern="1200" dirty="0" smtClean="0">
              <a:solidFill>
                <a:schemeClr val="tx1"/>
              </a:solidFill>
            </a:rPr>
            <a:t>Ekonomiskās izaugsmes veicināšana</a:t>
          </a:r>
        </a:p>
        <a:p>
          <a:pPr lvl="0" algn="ctr" defTabSz="622300">
            <a:lnSpc>
              <a:spcPct val="90000"/>
            </a:lnSpc>
            <a:spcBef>
              <a:spcPct val="0"/>
            </a:spcBef>
            <a:spcAft>
              <a:spcPct val="35000"/>
            </a:spcAft>
          </a:pPr>
          <a:r>
            <a:rPr lang="lv-LV" sz="1400" b="1" kern="1200" dirty="0" smtClean="0">
              <a:solidFill>
                <a:schemeClr val="tx1"/>
              </a:solidFill>
            </a:rPr>
            <a:t>Strukturālās reformas</a:t>
          </a:r>
          <a:endParaRPr lang="en-GB" sz="1400" b="1" kern="1200" dirty="0"/>
        </a:p>
      </dsp:txBody>
      <dsp:txXfrm>
        <a:off x="0" y="822772"/>
        <a:ext cx="5259081" cy="1277787"/>
      </dsp:txXfrm>
    </dsp:sp>
    <dsp:sp modelId="{4E1543BF-45E9-4080-9084-14E88335F7AE}">
      <dsp:nvSpPr>
        <dsp:cNvPr id="0" name=""/>
        <dsp:cNvSpPr/>
      </dsp:nvSpPr>
      <dsp:spPr>
        <a:xfrm rot="16244367" flipH="1">
          <a:off x="2619504" y="2153520"/>
          <a:ext cx="41051" cy="24179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8C5B87-393C-4269-BB99-365FD1815066}">
      <dsp:nvSpPr>
        <dsp:cNvPr id="0" name=""/>
        <dsp:cNvSpPr/>
      </dsp:nvSpPr>
      <dsp:spPr>
        <a:xfrm>
          <a:off x="72023" y="2448271"/>
          <a:ext cx="5151548" cy="855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smtClean="0"/>
            <a:t>Bāzes izdevumu noteikšana – sistematizēti aprēķina nosacījumi, analītisko darbību stiprināšana</a:t>
          </a:r>
          <a:endParaRPr lang="en-GB" sz="1400" kern="1200" dirty="0"/>
        </a:p>
      </dsp:txBody>
      <dsp:txXfrm>
        <a:off x="72023" y="2448271"/>
        <a:ext cx="5151548" cy="855881"/>
      </dsp:txXfrm>
    </dsp:sp>
    <dsp:sp modelId="{974023A4-2250-44C4-8942-C41EBD938EBC}">
      <dsp:nvSpPr>
        <dsp:cNvPr id="0" name=""/>
        <dsp:cNvSpPr/>
      </dsp:nvSpPr>
      <dsp:spPr>
        <a:xfrm rot="5549966">
          <a:off x="2549276" y="3377387"/>
          <a:ext cx="146751" cy="14977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9EB75C-F528-48C4-89FC-8B5FC05182D0}">
      <dsp:nvSpPr>
        <dsp:cNvPr id="0" name=""/>
        <dsp:cNvSpPr/>
      </dsp:nvSpPr>
      <dsp:spPr>
        <a:xfrm>
          <a:off x="21731" y="3600400"/>
          <a:ext cx="5151548" cy="855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smtClean="0"/>
            <a:t>Vispārēja procesu optimizēšana – atskaitīšanās, pārskati, informācijas apmaiņa/sniegšana</a:t>
          </a:r>
          <a:endParaRPr lang="en-GB" sz="1400" kern="1200" dirty="0"/>
        </a:p>
      </dsp:txBody>
      <dsp:txXfrm>
        <a:off x="21731" y="3600400"/>
        <a:ext cx="5151548" cy="855881"/>
      </dsp:txXfrm>
    </dsp:sp>
    <dsp:sp modelId="{D07578ED-7855-4D3A-8B35-F0CB90ECE4E1}">
      <dsp:nvSpPr>
        <dsp:cNvPr id="0" name=""/>
        <dsp:cNvSpPr/>
      </dsp:nvSpPr>
      <dsp:spPr>
        <a:xfrm rot="5332820">
          <a:off x="2570810" y="4493511"/>
          <a:ext cx="74501" cy="14977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E65A9E-FFE1-463E-9353-B3B5540D7799}">
      <dsp:nvSpPr>
        <dsp:cNvPr id="0" name=""/>
        <dsp:cNvSpPr/>
      </dsp:nvSpPr>
      <dsp:spPr>
        <a:xfrm>
          <a:off x="0" y="4680519"/>
          <a:ext cx="5226352" cy="2992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smtClean="0"/>
            <a:t>Ilgstoši vakanto amata vietu samazināšana, amata vietu efektivitātes analīze</a:t>
          </a:r>
          <a:endParaRPr lang="en-GB" sz="1400" kern="1200" dirty="0"/>
        </a:p>
      </dsp:txBody>
      <dsp:txXfrm>
        <a:off x="0" y="4680519"/>
        <a:ext cx="5226352" cy="299207"/>
      </dsp:txXfrm>
    </dsp:sp>
    <dsp:sp modelId="{D07AC57A-0F1B-450E-98ED-30D923E46F60}">
      <dsp:nvSpPr>
        <dsp:cNvPr id="0" name=""/>
        <dsp:cNvSpPr/>
      </dsp:nvSpPr>
      <dsp:spPr>
        <a:xfrm>
          <a:off x="5719862" y="37759"/>
          <a:ext cx="2892706" cy="532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b="1" kern="1200" dirty="0" smtClean="0"/>
            <a:t>Izmaiņas nozaru finansēšanas politikā </a:t>
          </a:r>
          <a:endParaRPr lang="en-GB" sz="1400" b="1" kern="1200" dirty="0"/>
        </a:p>
      </dsp:txBody>
      <dsp:txXfrm>
        <a:off x="5735445" y="53342"/>
        <a:ext cx="2861540" cy="500892"/>
      </dsp:txXfrm>
    </dsp:sp>
    <dsp:sp modelId="{C11B4048-F5D2-4116-AFC4-E653801423A6}">
      <dsp:nvSpPr>
        <dsp:cNvPr id="0" name=""/>
        <dsp:cNvSpPr/>
      </dsp:nvSpPr>
      <dsp:spPr>
        <a:xfrm rot="5356773">
          <a:off x="7105791" y="625747"/>
          <a:ext cx="130828" cy="14977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1C73BC-730D-4A67-8414-C6BB1F3B409D}">
      <dsp:nvSpPr>
        <dsp:cNvPr id="0" name=""/>
        <dsp:cNvSpPr/>
      </dsp:nvSpPr>
      <dsp:spPr>
        <a:xfrm>
          <a:off x="6154085" y="831455"/>
          <a:ext cx="2048294" cy="855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noProof="0" dirty="0" smtClean="0"/>
            <a:t>Līdzšinēji izstrādāto priekšlikumu aktualizācija, ieviešanas progress, izvērtējums</a:t>
          </a:r>
          <a:endParaRPr lang="lv-LV" sz="1400" kern="1200" noProof="0" dirty="0"/>
        </a:p>
      </dsp:txBody>
      <dsp:txXfrm>
        <a:off x="6154085" y="831455"/>
        <a:ext cx="2048294" cy="855881"/>
      </dsp:txXfrm>
    </dsp:sp>
    <dsp:sp modelId="{F95FA425-43FD-42BE-83CB-71DC7BC550B8}">
      <dsp:nvSpPr>
        <dsp:cNvPr id="0" name=""/>
        <dsp:cNvSpPr/>
      </dsp:nvSpPr>
      <dsp:spPr>
        <a:xfrm rot="5368055">
          <a:off x="7071522" y="1799756"/>
          <a:ext cx="224855" cy="14977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801C0E-91C2-47E2-B557-7D1AAC277067}">
      <dsp:nvSpPr>
        <dsp:cNvPr id="0" name=""/>
        <dsp:cNvSpPr/>
      </dsp:nvSpPr>
      <dsp:spPr>
        <a:xfrm>
          <a:off x="6154085" y="2061955"/>
          <a:ext cx="2071163" cy="855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smtClean="0"/>
            <a:t>Nulles budžeta ieviešana (kompensējamiem medikamentiem) – pilotprojekts iesaistot LB ekspertīzi</a:t>
          </a:r>
          <a:endParaRPr lang="en-GB" sz="1400" kern="1200" dirty="0"/>
        </a:p>
      </dsp:txBody>
      <dsp:txXfrm>
        <a:off x="6154085" y="2061955"/>
        <a:ext cx="2071163" cy="855881"/>
      </dsp:txXfrm>
    </dsp:sp>
    <dsp:sp modelId="{FA4F31B5-019F-4F7A-ACFE-9FFCE1433683}">
      <dsp:nvSpPr>
        <dsp:cNvPr id="0" name=""/>
        <dsp:cNvSpPr/>
      </dsp:nvSpPr>
      <dsp:spPr>
        <a:xfrm rot="5400000">
          <a:off x="7114777" y="2992725"/>
          <a:ext cx="149779" cy="14977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D0FE89-FE1A-4FB9-B072-ADE33DF85989}">
      <dsp:nvSpPr>
        <dsp:cNvPr id="0" name=""/>
        <dsp:cNvSpPr/>
      </dsp:nvSpPr>
      <dsp:spPr>
        <a:xfrm>
          <a:off x="6154085" y="3217394"/>
          <a:ext cx="2071163" cy="855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smtClean="0"/>
            <a:t>Horizontālie pasākumi finanšu resursu pārdalei par labu aktuālajām prioritātēm</a:t>
          </a:r>
          <a:endParaRPr lang="en-GB" sz="1400" kern="1200" dirty="0"/>
        </a:p>
      </dsp:txBody>
      <dsp:txXfrm>
        <a:off x="6154085" y="3217394"/>
        <a:ext cx="2071163" cy="855881"/>
      </dsp:txXfrm>
    </dsp:sp>
    <dsp:sp modelId="{B73382E0-5B85-4E03-86E8-911967C49A0C}">
      <dsp:nvSpPr>
        <dsp:cNvPr id="0" name=""/>
        <dsp:cNvSpPr/>
      </dsp:nvSpPr>
      <dsp:spPr>
        <a:xfrm rot="5400000">
          <a:off x="7114777" y="4148165"/>
          <a:ext cx="149779" cy="14977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C8D231-8A0C-44F7-8C2D-82A912FA111F}">
      <dsp:nvSpPr>
        <dsp:cNvPr id="0" name=""/>
        <dsp:cNvSpPr/>
      </dsp:nvSpPr>
      <dsp:spPr>
        <a:xfrm>
          <a:off x="6098418" y="4372834"/>
          <a:ext cx="2182496" cy="855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smtClean="0"/>
            <a:t>Nozaru sniegtā info par funkciju optimizāciju, FM papildus priekšlikumi </a:t>
          </a:r>
          <a:endParaRPr lang="en-GB" sz="1400" kern="1200" dirty="0"/>
        </a:p>
      </dsp:txBody>
      <dsp:txXfrm>
        <a:off x="6098418" y="4372834"/>
        <a:ext cx="2182496" cy="855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1DA28-9EA7-4D2E-A095-F5F907B16997}">
      <dsp:nvSpPr>
        <dsp:cNvPr id="0" name=""/>
        <dsp:cNvSpPr/>
      </dsp:nvSpPr>
      <dsp:spPr>
        <a:xfrm>
          <a:off x="0" y="15001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v-LV" sz="1200" kern="1200" dirty="0" smtClean="0"/>
            <a:t>NAP 2020: </a:t>
          </a:r>
          <a:r>
            <a:rPr lang="lv-LV" sz="1200" b="0" i="0" kern="1200" dirty="0" smtClean="0"/>
            <a:t>vidējā ikgadējā IKP izaugsme vismaz 5% apjomā</a:t>
          </a:r>
          <a:endParaRPr lang="lv-LV" sz="1200" kern="1200" dirty="0"/>
        </a:p>
      </dsp:txBody>
      <dsp:txXfrm>
        <a:off x="0" y="150018"/>
        <a:ext cx="2571749" cy="1543050"/>
      </dsp:txXfrm>
    </dsp:sp>
    <dsp:sp modelId="{AE2DBF37-9FDA-4237-AC74-FDCD1AE09CC9}">
      <dsp:nvSpPr>
        <dsp:cNvPr id="0" name=""/>
        <dsp:cNvSpPr/>
      </dsp:nvSpPr>
      <dsp:spPr>
        <a:xfrm>
          <a:off x="2828925" y="15001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v-LV" sz="1200" kern="1200" dirty="0" smtClean="0"/>
            <a:t>Latvijā 2015. gadā Džini koeficients bija 35,4% kas ir viens no visaugstākajiem Eiropas Savienībā</a:t>
          </a:r>
        </a:p>
        <a:p>
          <a:pPr lvl="0" algn="ctr" defTabSz="533400">
            <a:lnSpc>
              <a:spcPct val="90000"/>
            </a:lnSpc>
            <a:spcBef>
              <a:spcPct val="0"/>
            </a:spcBef>
            <a:spcAft>
              <a:spcPct val="35000"/>
            </a:spcAft>
          </a:pPr>
          <a:endParaRPr lang="lv-LV" sz="1200" kern="1200" dirty="0" smtClean="0"/>
        </a:p>
        <a:p>
          <a:pPr lvl="0" algn="ctr" defTabSz="533400">
            <a:lnSpc>
              <a:spcPct val="90000"/>
            </a:lnSpc>
            <a:spcBef>
              <a:spcPct val="0"/>
            </a:spcBef>
            <a:spcAft>
              <a:spcPct val="35000"/>
            </a:spcAft>
          </a:pPr>
          <a:r>
            <a:rPr lang="lv-LV" sz="1200" kern="1200" dirty="0" smtClean="0"/>
            <a:t>Valdības rīcības plāns: samazināt ienākumu nevienlīdzību strādājošiem</a:t>
          </a:r>
          <a:endParaRPr lang="lv-LV" sz="1200" kern="1200" dirty="0"/>
        </a:p>
      </dsp:txBody>
      <dsp:txXfrm>
        <a:off x="2828925" y="150018"/>
        <a:ext cx="2571749" cy="1543050"/>
      </dsp:txXfrm>
    </dsp:sp>
    <dsp:sp modelId="{53427CB5-789E-42DF-AC83-9C1257E2980B}">
      <dsp:nvSpPr>
        <dsp:cNvPr id="0" name=""/>
        <dsp:cNvSpPr/>
      </dsp:nvSpPr>
      <dsp:spPr>
        <a:xfrm>
          <a:off x="5657849" y="15001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v-LV" sz="1200" kern="1200" dirty="0" smtClean="0"/>
            <a:t>Valdības rīcības plāns: .2018.gadā kopējais nodokļu apjoms tuvojas 30% un  2020. gadā iekasēto nodokļu apjoms sasniegs 1/3 no IKP</a:t>
          </a:r>
          <a:endParaRPr lang="lv-LV" sz="1200" kern="1200" dirty="0"/>
        </a:p>
      </dsp:txBody>
      <dsp:txXfrm>
        <a:off x="5657849" y="150018"/>
        <a:ext cx="2571749" cy="1543050"/>
      </dsp:txXfrm>
    </dsp:sp>
    <dsp:sp modelId="{35E4A069-BE3B-4EC5-A8A4-DB7DFEF97CDF}">
      <dsp:nvSpPr>
        <dsp:cNvPr id="0" name=""/>
        <dsp:cNvSpPr/>
      </dsp:nvSpPr>
      <dsp:spPr>
        <a:xfrm>
          <a:off x="1414462" y="1950244"/>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v-LV" sz="1200" kern="1200" dirty="0" smtClean="0"/>
            <a:t>VID stratēģija: palielināt uzticamības rādītāju </a:t>
          </a:r>
          <a:endParaRPr lang="lv-LV" sz="1200" kern="1200" dirty="0"/>
        </a:p>
      </dsp:txBody>
      <dsp:txXfrm>
        <a:off x="1414462" y="1950244"/>
        <a:ext cx="2571749" cy="1543050"/>
      </dsp:txXfrm>
    </dsp:sp>
    <dsp:sp modelId="{145A7F8C-D46B-482E-88D5-715A5CA6EAF5}">
      <dsp:nvSpPr>
        <dsp:cNvPr id="0" name=""/>
        <dsp:cNvSpPr/>
      </dsp:nvSpPr>
      <dsp:spPr>
        <a:xfrm>
          <a:off x="4243387" y="1950244"/>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v-LV" sz="1200" kern="1200" dirty="0" smtClean="0"/>
            <a:t>Valdības rīcības plāns: samazināt nodokļu plaisu; samazināt ēnu ekonomikas apjomu pret IKP: no 23,6% (2015) līdz 21% (2018)</a:t>
          </a:r>
          <a:endParaRPr lang="lv-LV" sz="1200" kern="1200" dirty="0"/>
        </a:p>
      </dsp:txBody>
      <dsp:txXfrm>
        <a:off x="4243387" y="1950244"/>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1125E-4160-4A7F-9E33-FA4764B812B2}">
      <dsp:nvSpPr>
        <dsp:cNvPr id="0" name=""/>
        <dsp:cNvSpPr/>
      </dsp:nvSpPr>
      <dsp:spPr>
        <a:xfrm>
          <a:off x="1004" y="646286"/>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lv-LV" sz="2500" kern="1200" dirty="0" smtClean="0"/>
            <a:t>Jāturpina OIK samazināšanas pasākumi: jāpanāk iepriekšējo atbalsta programmu saskaņošana EK, t.sk. lieliem enerģijas lietotājiem</a:t>
          </a:r>
          <a:endParaRPr lang="lv-LV" sz="2500" kern="1200" dirty="0"/>
        </a:p>
      </dsp:txBody>
      <dsp:txXfrm>
        <a:off x="1004" y="646286"/>
        <a:ext cx="3917900" cy="2350740"/>
      </dsp:txXfrm>
    </dsp:sp>
    <dsp:sp modelId="{DBF87111-654E-4414-A0E0-C79630A68A3D}">
      <dsp:nvSpPr>
        <dsp:cNvPr id="0" name=""/>
        <dsp:cNvSpPr/>
      </dsp:nvSpPr>
      <dsp:spPr>
        <a:xfrm>
          <a:off x="4310695" y="646286"/>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lv-LV" sz="2500" kern="1200" dirty="0" smtClean="0"/>
            <a:t>Atbilstoši starptautisko auditoru ieteikumiem būtu jāvērtē pamatkapitāla samazinājums AS Latvenergo, lai panāktu atbalsta pārtraukšana TEC</a:t>
          </a:r>
          <a:endParaRPr lang="lv-LV" sz="2500" kern="1200" dirty="0"/>
        </a:p>
      </dsp:txBody>
      <dsp:txXfrm>
        <a:off x="4310695" y="646286"/>
        <a:ext cx="3917900" cy="23507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0.07814</cdr:x>
      <cdr:y>0.12419</cdr:y>
    </cdr:from>
    <cdr:to>
      <cdr:x>0.98814</cdr:x>
      <cdr:y>0.12734</cdr:y>
    </cdr:to>
    <cdr:cxnSp macro="">
      <cdr:nvCxnSpPr>
        <cdr:cNvPr id="3" name="Straight Connector 2"/>
        <cdr:cNvCxnSpPr/>
      </cdr:nvCxnSpPr>
      <cdr:spPr>
        <a:xfrm xmlns:a="http://schemas.openxmlformats.org/drawingml/2006/main">
          <a:off x="602614" y="527164"/>
          <a:ext cx="7017700" cy="13372"/>
        </a:xfrm>
        <a:prstGeom xmlns:a="http://schemas.openxmlformats.org/drawingml/2006/main" prst="line">
          <a:avLst/>
        </a:prstGeom>
        <a:ln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0.89092</cdr:x>
      <cdr:y>0.04621</cdr:y>
    </cdr:from>
    <cdr:to>
      <cdr:x>0.98136</cdr:x>
      <cdr:y>0.7765</cdr:y>
    </cdr:to>
    <cdr:sp macro="" textlink="">
      <cdr:nvSpPr>
        <cdr:cNvPr id="2" name="Rectangle 1"/>
        <cdr:cNvSpPr/>
      </cdr:nvSpPr>
      <cdr:spPr>
        <a:xfrm xmlns:a="http://schemas.openxmlformats.org/drawingml/2006/main">
          <a:off x="7615798" y="209368"/>
          <a:ext cx="773140" cy="3309098"/>
        </a:xfrm>
        <a:prstGeom xmlns:a="http://schemas.openxmlformats.org/drawingml/2006/main" prst="rect">
          <a:avLst/>
        </a:prstGeom>
        <a:solidFill xmlns:a="http://schemas.openxmlformats.org/drawingml/2006/main">
          <a:schemeClr val="accent1">
            <a:alpha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v-LV"/>
        </a:p>
      </cdr:txBody>
    </cdr:sp>
  </cdr:relSizeAnchor>
</c:userShapes>
</file>

<file path=ppt/drawings/drawing3.xml><?xml version="1.0" encoding="utf-8"?>
<c:userShapes xmlns:c="http://schemas.openxmlformats.org/drawingml/2006/chart">
  <cdr:relSizeAnchor xmlns:cdr="http://schemas.openxmlformats.org/drawingml/2006/chartDrawing">
    <cdr:from>
      <cdr:x>0.68807</cdr:x>
      <cdr:y>0.23573</cdr:y>
    </cdr:from>
    <cdr:to>
      <cdr:x>1</cdr:x>
      <cdr:y>0.34274</cdr:y>
    </cdr:to>
    <cdr:sp macro="" textlink="">
      <cdr:nvSpPr>
        <cdr:cNvPr id="2" name="TextBox 1"/>
        <cdr:cNvSpPr txBox="1"/>
      </cdr:nvSpPr>
      <cdr:spPr>
        <a:xfrm xmlns:a="http://schemas.openxmlformats.org/drawingml/2006/main">
          <a:off x="7550054" y="1145101"/>
          <a:ext cx="3422746" cy="5198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200" b="1" i="0" dirty="0">
              <a:solidFill>
                <a:srgbClr val="C00000"/>
              </a:solidFill>
              <a:latin typeface="Times New Roman" panose="02020603050405020304" pitchFamily="18" charset="0"/>
              <a:cs typeface="Times New Roman" panose="02020603050405020304" pitchFamily="18" charset="0"/>
            </a:rPr>
            <a:t>ES -28 vidēji</a:t>
          </a:r>
          <a:r>
            <a:rPr lang="lv-LV" sz="1200" b="1" i="0" baseline="0" dirty="0">
              <a:solidFill>
                <a:srgbClr val="C00000"/>
              </a:solidFill>
              <a:latin typeface="Times New Roman" panose="02020603050405020304" pitchFamily="18" charset="0"/>
              <a:cs typeface="Times New Roman" panose="02020603050405020304" pitchFamily="18" charset="0"/>
            </a:rPr>
            <a:t> ES </a:t>
          </a:r>
          <a:r>
            <a:rPr lang="lv-LV" sz="1200" b="1" i="0" dirty="0">
              <a:solidFill>
                <a:srgbClr val="C00000"/>
              </a:solidFill>
              <a:latin typeface="Times New Roman" panose="02020603050405020304" pitchFamily="18" charset="0"/>
              <a:cs typeface="Times New Roman" panose="02020603050405020304" pitchFamily="18" charset="0"/>
            </a:rPr>
            <a:t>- 38,4%</a:t>
          </a:r>
        </a:p>
      </cdr:txBody>
    </cdr:sp>
  </cdr:relSizeAnchor>
</c:userShapes>
</file>

<file path=ppt/drawings/drawing4.xml><?xml version="1.0" encoding="utf-8"?>
<c:userShapes xmlns:c="http://schemas.openxmlformats.org/drawingml/2006/chart">
  <cdr:relSizeAnchor xmlns:cdr="http://schemas.openxmlformats.org/drawingml/2006/chartDrawing">
    <cdr:from>
      <cdr:x>0.16046</cdr:x>
      <cdr:y>0.16998</cdr:y>
    </cdr:from>
    <cdr:to>
      <cdr:x>0.33893</cdr:x>
      <cdr:y>1</cdr:y>
    </cdr:to>
    <cdr:sp macro="" textlink="">
      <cdr:nvSpPr>
        <cdr:cNvPr id="2" name="Rounded Rectangle 1"/>
        <cdr:cNvSpPr/>
      </cdr:nvSpPr>
      <cdr:spPr>
        <a:xfrm xmlns:a="http://schemas.openxmlformats.org/drawingml/2006/main">
          <a:off x="1015491" y="827399"/>
          <a:ext cx="1129438" cy="4040225"/>
        </a:xfrm>
        <a:prstGeom xmlns:a="http://schemas.openxmlformats.org/drawingml/2006/main" prst="roundRect">
          <a:avLst/>
        </a:prstGeom>
        <a:noFill xmlns:a="http://schemas.openxmlformats.org/drawingml/2006/main"/>
        <a:ln xmlns:a="http://schemas.openxmlformats.org/drawingml/2006/main" w="127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v-LV"/>
        </a:p>
      </cdr:txBody>
    </cdr:sp>
  </cdr:relSizeAnchor>
  <cdr:relSizeAnchor xmlns:cdr="http://schemas.openxmlformats.org/drawingml/2006/chartDrawing">
    <cdr:from>
      <cdr:x>0.17303</cdr:x>
      <cdr:y>0.90065</cdr:y>
    </cdr:from>
    <cdr:to>
      <cdr:x>0.3147</cdr:x>
      <cdr:y>1</cdr:y>
    </cdr:to>
    <cdr:sp macro="" textlink="">
      <cdr:nvSpPr>
        <cdr:cNvPr id="3" name="TextBox 2"/>
        <cdr:cNvSpPr txBox="1"/>
      </cdr:nvSpPr>
      <cdr:spPr>
        <a:xfrm xmlns:a="http://schemas.openxmlformats.org/drawingml/2006/main">
          <a:off x="1095037" y="4548450"/>
          <a:ext cx="896576" cy="501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1100" dirty="0" smtClean="0">
              <a:solidFill>
                <a:srgbClr val="C00000"/>
              </a:solidFill>
            </a:rPr>
            <a:t>BALTIC  </a:t>
          </a:r>
          <a:r>
            <a:rPr lang="lv-LV" sz="1100" b="1" dirty="0" smtClean="0">
              <a:solidFill>
                <a:srgbClr val="C00000"/>
              </a:solidFill>
            </a:rPr>
            <a:t>25,2</a:t>
          </a:r>
          <a:r>
            <a:rPr lang="lv-LV" sz="1100" dirty="0" smtClean="0">
              <a:solidFill>
                <a:srgbClr val="C00000"/>
              </a:solidFill>
            </a:rPr>
            <a:t>%</a:t>
          </a:r>
          <a:endParaRPr lang="lv-LV" sz="1100" dirty="0">
            <a:solidFill>
              <a:srgbClr val="C00000"/>
            </a:solidFill>
          </a:endParaRPr>
        </a:p>
      </cdr:txBody>
    </cdr:sp>
  </cdr:relSizeAnchor>
  <cdr:relSizeAnchor xmlns:cdr="http://schemas.openxmlformats.org/drawingml/2006/chartDrawing">
    <cdr:from>
      <cdr:x>0.6861</cdr:x>
      <cdr:y>0.33828</cdr:y>
    </cdr:from>
    <cdr:to>
      <cdr:x>0.85417</cdr:x>
      <cdr:y>0.99001</cdr:y>
    </cdr:to>
    <cdr:sp macro="" textlink="">
      <cdr:nvSpPr>
        <cdr:cNvPr id="4" name="Rounded Rectangle 3"/>
        <cdr:cNvSpPr/>
      </cdr:nvSpPr>
      <cdr:spPr>
        <a:xfrm xmlns:a="http://schemas.openxmlformats.org/drawingml/2006/main">
          <a:off x="4342068" y="1708377"/>
          <a:ext cx="1063651" cy="3291378"/>
        </a:xfrm>
        <a:prstGeom xmlns:a="http://schemas.openxmlformats.org/drawingml/2006/main" prst="roundRect">
          <a:avLst/>
        </a:prstGeom>
        <a:noFill xmlns:a="http://schemas.openxmlformats.org/drawingml/2006/main"/>
        <a:ln xmlns:a="http://schemas.openxmlformats.org/drawingml/2006/main" w="127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v-LV"/>
        </a:p>
      </cdr:txBody>
    </cdr:sp>
  </cdr:relSizeAnchor>
  <cdr:relSizeAnchor xmlns:cdr="http://schemas.openxmlformats.org/drawingml/2006/chartDrawing">
    <cdr:from>
      <cdr:x>0.69753</cdr:x>
      <cdr:y>0.90483</cdr:y>
    </cdr:from>
    <cdr:to>
      <cdr:x>0.83086</cdr:x>
      <cdr:y>1</cdr:y>
    </cdr:to>
    <cdr:sp macro="" textlink="">
      <cdr:nvSpPr>
        <cdr:cNvPr id="5" name="TextBox 1"/>
        <cdr:cNvSpPr txBox="1"/>
      </cdr:nvSpPr>
      <cdr:spPr>
        <a:xfrm xmlns:a="http://schemas.openxmlformats.org/drawingml/2006/main">
          <a:off x="4414417" y="4569560"/>
          <a:ext cx="843795" cy="4806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dirty="0" smtClean="0">
              <a:solidFill>
                <a:srgbClr val="C00000"/>
              </a:solidFill>
            </a:rPr>
            <a:t>SCAN</a:t>
          </a:r>
          <a:r>
            <a:rPr lang="lv-LV" sz="1100" dirty="0" smtClean="0">
              <a:solidFill>
                <a:srgbClr val="C00000"/>
              </a:solidFill>
            </a:rPr>
            <a:t>  </a:t>
          </a:r>
          <a:r>
            <a:rPr lang="lv-LV" sz="1100" b="1" dirty="0" smtClean="0">
              <a:solidFill>
                <a:srgbClr val="C00000"/>
              </a:solidFill>
            </a:rPr>
            <a:t>12,5%</a:t>
          </a:r>
          <a:endParaRPr lang="lv-LV" sz="110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2"/>
            <a:ext cx="2919412" cy="495300"/>
          </a:xfrm>
          <a:prstGeom prst="rect">
            <a:avLst/>
          </a:prstGeom>
        </p:spPr>
        <p:txBody>
          <a:bodyPr vert="horz" lIns="91440" tIns="45720" rIns="91440" bIns="45720" rtlCol="0"/>
          <a:lstStyle>
            <a:lvl1pPr algn="r">
              <a:defRPr sz="1200"/>
            </a:lvl1pPr>
          </a:lstStyle>
          <a:p>
            <a:fld id="{FC0B763F-F7D4-48E8-9DFF-8D72839D0427}" type="datetimeFigureOut">
              <a:rPr lang="lv-LV" smtClean="0"/>
              <a:t>09.02.2017</a:t>
            </a:fld>
            <a:endParaRPr lang="lv-LV"/>
          </a:p>
        </p:txBody>
      </p:sp>
      <p:sp>
        <p:nvSpPr>
          <p:cNvPr id="4" name="Footer Placeholder 3"/>
          <p:cNvSpPr>
            <a:spLocks noGrp="1"/>
          </p:cNvSpPr>
          <p:nvPr>
            <p:ph type="ftr" sz="quarter" idx="2"/>
          </p:nvPr>
        </p:nvSpPr>
        <p:spPr>
          <a:xfrm>
            <a:off x="4" y="9374188"/>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5FBDCBE3-6270-4677-B814-8FA8D5242C06}" type="slidenum">
              <a:rPr lang="lv-LV" smtClean="0"/>
              <a:t>‹#›</a:t>
            </a:fld>
            <a:endParaRPr lang="lv-LV"/>
          </a:p>
        </p:txBody>
      </p:sp>
    </p:spTree>
    <p:extLst>
      <p:ext uri="{BB962C8B-B14F-4D97-AF65-F5344CB8AC3E}">
        <p14:creationId xmlns:p14="http://schemas.microsoft.com/office/powerpoint/2010/main" val="3242952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3"/>
            <a:ext cx="2918831" cy="49347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80" y="3"/>
            <a:ext cx="2918831" cy="493475"/>
          </a:xfrm>
          <a:prstGeom prst="rect">
            <a:avLst/>
          </a:prstGeom>
        </p:spPr>
        <p:txBody>
          <a:bodyPr vert="horz" lIns="91440" tIns="45720" rIns="91440" bIns="45720" rtlCol="0"/>
          <a:lstStyle>
            <a:lvl1pPr algn="r">
              <a:defRPr sz="1200"/>
            </a:lvl1pPr>
          </a:lstStyle>
          <a:p>
            <a:fld id="{30D7EF8A-8F42-45CC-9010-7ECE206F8CD5}" type="datetimeFigureOut">
              <a:rPr lang="lv-LV" smtClean="0"/>
              <a:t>09.02.2017</a:t>
            </a:fld>
            <a:endParaRPr lang="lv-LV"/>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688011"/>
            <a:ext cx="5388610" cy="4441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7" y="9374304"/>
            <a:ext cx="2918831" cy="49347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380" y="9374304"/>
            <a:ext cx="2918831" cy="493475"/>
          </a:xfrm>
          <a:prstGeom prst="rect">
            <a:avLst/>
          </a:prstGeom>
        </p:spPr>
        <p:txBody>
          <a:bodyPr vert="horz" lIns="91440" tIns="45720" rIns="91440" bIns="45720" rtlCol="0" anchor="b"/>
          <a:lstStyle>
            <a:lvl1pPr algn="r">
              <a:defRPr sz="1200"/>
            </a:lvl1pPr>
          </a:lstStyle>
          <a:p>
            <a:fld id="{56151646-2DFC-4BCA-ABE7-8C058D6330D0}" type="slidenum">
              <a:rPr lang="lv-LV" smtClean="0"/>
              <a:t>‹#›</a:t>
            </a:fld>
            <a:endParaRPr lang="lv-LV"/>
          </a:p>
        </p:txBody>
      </p:sp>
    </p:spTree>
    <p:extLst>
      <p:ext uri="{BB962C8B-B14F-4D97-AF65-F5344CB8AC3E}">
        <p14:creationId xmlns:p14="http://schemas.microsoft.com/office/powerpoint/2010/main" val="157982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smtClean="0"/>
              <a:t>Kāpēc Latvijai vajag ievērot 1% deficītu, ja daudzas citas ES valstis  atļaujas daudz lielāku deficītu.</a:t>
            </a:r>
            <a:endParaRPr lang="lv-LV" dirty="0" smtClean="0"/>
          </a:p>
          <a:p>
            <a:r>
              <a:rPr lang="lv-LV" dirty="0" smtClean="0"/>
              <a:t>Katrai valstij pieļaujamais deficīta līmenis ir atšķirīgs un tas atkarīgs no valsts ekonomikas situācijas ( tas ietekmē ciklisko bilances komponenti). Lai arī mums pašiem var šķist, ka Latvijā ekonomikā attīstība nenotiek sevišķi strauji, Latvijas IKP jau vairākus gadus aug straujāk kā citās valstīs (un atbilstoši EK vērtējumam arī virs Latvijas ilgtermiņa izaugsmes līmeņa jeb potenciālā IKP), līdz ar to mums ir jāievēro zemāks budžeta deficīts. Valstis, kā piemēram Itālija, kurā ekonomika daudzus gadus bija recesijā drīkst pieņemt budžetu ar lielāku deficītu.  </a:t>
            </a:r>
          </a:p>
          <a:p>
            <a:endParaRPr lang="lv-LV" dirty="0"/>
          </a:p>
        </p:txBody>
      </p:sp>
      <p:sp>
        <p:nvSpPr>
          <p:cNvPr id="4" name="Slide Number Placeholder 3"/>
          <p:cNvSpPr>
            <a:spLocks noGrp="1"/>
          </p:cNvSpPr>
          <p:nvPr>
            <p:ph type="sldNum" sz="quarter" idx="10"/>
          </p:nvPr>
        </p:nvSpPr>
        <p:spPr/>
        <p:txBody>
          <a:bodyPr/>
          <a:lstStyle/>
          <a:p>
            <a:fld id="{56151646-2DFC-4BCA-ABE7-8C058D6330D0}" type="slidenum">
              <a:rPr lang="lv-LV" smtClean="0"/>
              <a:pPr/>
              <a:t>4</a:t>
            </a:fld>
            <a:endParaRPr lang="lv-LV"/>
          </a:p>
        </p:txBody>
      </p:sp>
    </p:spTree>
    <p:extLst>
      <p:ext uri="{BB962C8B-B14F-4D97-AF65-F5344CB8AC3E}">
        <p14:creationId xmlns:p14="http://schemas.microsoft.com/office/powerpoint/2010/main" val="1363141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Latvijas kreditēšanas tirgus pamazām kļūst aktīvāks, par ko liecina dati par </a:t>
            </a:r>
            <a:r>
              <a:rPr lang="lv-LV" sz="1200" kern="1200" dirty="0" err="1" smtClean="0">
                <a:solidFill>
                  <a:schemeClr val="tx1"/>
                </a:solidFill>
                <a:effectLst/>
                <a:latin typeface="+mn-lt"/>
                <a:ea typeface="+mn-ea"/>
                <a:cs typeface="+mn-cs"/>
              </a:rPr>
              <a:t>jaunizsniegtajiem</a:t>
            </a:r>
            <a:r>
              <a:rPr lang="lv-LV" sz="1200" kern="1200" dirty="0" smtClean="0">
                <a:solidFill>
                  <a:schemeClr val="tx1"/>
                </a:solidFill>
                <a:effectLst/>
                <a:latin typeface="+mn-lt"/>
                <a:ea typeface="+mn-ea"/>
                <a:cs typeface="+mn-cs"/>
              </a:rPr>
              <a:t> kredītiem, kā arī par kopējo kredītportfeli. Latvijas rezidentiem no jauna izsniegto kredītu pieauguma dinamika ir pozitīva kopš 2015. gada 2.ceturkšņa. 2016. gada trīs ceturkšņos kopā </a:t>
            </a:r>
            <a:r>
              <a:rPr lang="lv-LV" sz="1200" kern="1200" dirty="0" err="1" smtClean="0">
                <a:solidFill>
                  <a:schemeClr val="tx1"/>
                </a:solidFill>
                <a:effectLst/>
                <a:latin typeface="+mn-lt"/>
                <a:ea typeface="+mn-ea"/>
                <a:cs typeface="+mn-cs"/>
              </a:rPr>
              <a:t>jaunizsniegto</a:t>
            </a:r>
            <a:r>
              <a:rPr lang="lv-LV" sz="1200" kern="1200" dirty="0" smtClean="0">
                <a:solidFill>
                  <a:schemeClr val="tx1"/>
                </a:solidFill>
                <a:effectLst/>
                <a:latin typeface="+mn-lt"/>
                <a:ea typeface="+mn-ea"/>
                <a:cs typeface="+mn-cs"/>
              </a:rPr>
              <a:t> kredītu apjoms veidoja 1,7 miljardus eiro, kas bija par 67% vairāk salīdzinājumā ar 2015. gada attiecīgo laika periodu. Savukārt kopējais rezidentu kredītportfelis ir pieaugošs tikai kopš 2016. gada 2.ceturkšņa, pērnā gada 3.ceturkšņa beigās veidojot 12,8 miljardus eiro, kas bija par 2,3% vairāk nekā uz 2015.gada 3.ceturkšņa beigām.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151646-2DFC-4BCA-ABE7-8C058D6330D0}" type="slidenum">
              <a:rPr lang="lv-LV" smtClean="0"/>
              <a:t>28</a:t>
            </a:fld>
            <a:endParaRPr lang="lv-LV"/>
          </a:p>
        </p:txBody>
      </p:sp>
    </p:spTree>
    <p:extLst>
      <p:ext uri="{BB962C8B-B14F-4D97-AF65-F5344CB8AC3E}">
        <p14:creationId xmlns:p14="http://schemas.microsoft.com/office/powerpoint/2010/main" val="18366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Latvijas kreditēšanas tirgus pamazām kļūst aktīvāks, par ko liecina dati par </a:t>
            </a:r>
            <a:r>
              <a:rPr lang="lv-LV" sz="1200" kern="1200" dirty="0" err="1" smtClean="0">
                <a:solidFill>
                  <a:schemeClr val="tx1"/>
                </a:solidFill>
                <a:effectLst/>
                <a:latin typeface="+mn-lt"/>
                <a:ea typeface="+mn-ea"/>
                <a:cs typeface="+mn-cs"/>
              </a:rPr>
              <a:t>jaunizsniegtajiem</a:t>
            </a:r>
            <a:r>
              <a:rPr lang="lv-LV" sz="1200" kern="1200" dirty="0" smtClean="0">
                <a:solidFill>
                  <a:schemeClr val="tx1"/>
                </a:solidFill>
                <a:effectLst/>
                <a:latin typeface="+mn-lt"/>
                <a:ea typeface="+mn-ea"/>
                <a:cs typeface="+mn-cs"/>
              </a:rPr>
              <a:t> kredītiem, kā arī par kopējo kredītportfeli. Latvijas rezidentiem no jauna izsniegto kredītu pieauguma dinamika ir pozitīva kopš 2015. gada 2.ceturkšņa. 2016. gada trīs ceturkšņos kopā </a:t>
            </a:r>
            <a:r>
              <a:rPr lang="lv-LV" sz="1200" kern="1200" dirty="0" err="1" smtClean="0">
                <a:solidFill>
                  <a:schemeClr val="tx1"/>
                </a:solidFill>
                <a:effectLst/>
                <a:latin typeface="+mn-lt"/>
                <a:ea typeface="+mn-ea"/>
                <a:cs typeface="+mn-cs"/>
              </a:rPr>
              <a:t>jaunizsniegto</a:t>
            </a:r>
            <a:r>
              <a:rPr lang="lv-LV" sz="1200" kern="1200" dirty="0" smtClean="0">
                <a:solidFill>
                  <a:schemeClr val="tx1"/>
                </a:solidFill>
                <a:effectLst/>
                <a:latin typeface="+mn-lt"/>
                <a:ea typeface="+mn-ea"/>
                <a:cs typeface="+mn-cs"/>
              </a:rPr>
              <a:t> kredītu apjoms veidoja 1,7 miljardus eiro, kas bija par 67% vairāk salīdzinājumā ar 2015. gada attiecīgo laika periodu. Savukārt kopējais rezidentu kredītportfelis ir pieaugošs tikai kopš 2016. gada 2.ceturkšņa, pērnā gada 3.ceturkšņa beigās veidojot 12,8 miljardus eiro, kas bija par 2,3% vairāk nekā uz 2015.gada 3.ceturkšņa beigām.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151646-2DFC-4BCA-ABE7-8C058D6330D0}" type="slidenum">
              <a:rPr lang="lv-LV" smtClean="0"/>
              <a:t>29</a:t>
            </a:fld>
            <a:endParaRPr lang="lv-LV"/>
          </a:p>
        </p:txBody>
      </p:sp>
    </p:spTree>
    <p:extLst>
      <p:ext uri="{BB962C8B-B14F-4D97-AF65-F5344CB8AC3E}">
        <p14:creationId xmlns:p14="http://schemas.microsoft.com/office/powerpoint/2010/main" val="2342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Latvijas kreditēšanas tirgus pamazām kļūst aktīvāks, par ko liecina dati par </a:t>
            </a:r>
            <a:r>
              <a:rPr lang="lv-LV" sz="1200" kern="1200" dirty="0" err="1" smtClean="0">
                <a:solidFill>
                  <a:schemeClr val="tx1"/>
                </a:solidFill>
                <a:effectLst/>
                <a:latin typeface="+mn-lt"/>
                <a:ea typeface="+mn-ea"/>
                <a:cs typeface="+mn-cs"/>
              </a:rPr>
              <a:t>jaunizsniegtajiem</a:t>
            </a:r>
            <a:r>
              <a:rPr lang="lv-LV" sz="1200" kern="1200" dirty="0" smtClean="0">
                <a:solidFill>
                  <a:schemeClr val="tx1"/>
                </a:solidFill>
                <a:effectLst/>
                <a:latin typeface="+mn-lt"/>
                <a:ea typeface="+mn-ea"/>
                <a:cs typeface="+mn-cs"/>
              </a:rPr>
              <a:t> kredītiem, kā arī par kopējo kredītportfeli. Latvijas rezidentiem no jauna izsniegto kredītu pieauguma dinamika ir pozitīva kopš 2015. gada 2.ceturkšņa. 2016. gada trīs ceturkšņos kopā </a:t>
            </a:r>
            <a:r>
              <a:rPr lang="lv-LV" sz="1200" kern="1200" dirty="0" err="1" smtClean="0">
                <a:solidFill>
                  <a:schemeClr val="tx1"/>
                </a:solidFill>
                <a:effectLst/>
                <a:latin typeface="+mn-lt"/>
                <a:ea typeface="+mn-ea"/>
                <a:cs typeface="+mn-cs"/>
              </a:rPr>
              <a:t>jaunizsniegto</a:t>
            </a:r>
            <a:r>
              <a:rPr lang="lv-LV" sz="1200" kern="1200" dirty="0" smtClean="0">
                <a:solidFill>
                  <a:schemeClr val="tx1"/>
                </a:solidFill>
                <a:effectLst/>
                <a:latin typeface="+mn-lt"/>
                <a:ea typeface="+mn-ea"/>
                <a:cs typeface="+mn-cs"/>
              </a:rPr>
              <a:t> kredītu apjoms veidoja 1,7 miljardus eiro, kas bija par 67% vairāk salīdzinājumā ar 2015. gada attiecīgo laika periodu. Savukārt kopējais rezidentu kredītportfelis ir pieaugošs tikai kopš 2016. gada 2.ceturkšņa, pērnā gada 3.ceturkšņa beigās veidojot 12,8 miljardus eiro, kas bija par 2,3% vairāk nekā uz 2015.gada 3.ceturkšņa beigām.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151646-2DFC-4BCA-ABE7-8C058D6330D0}" type="slidenum">
              <a:rPr lang="lv-LV" smtClean="0"/>
              <a:t>30</a:t>
            </a:fld>
            <a:endParaRPr lang="lv-LV"/>
          </a:p>
        </p:txBody>
      </p:sp>
    </p:spTree>
    <p:extLst>
      <p:ext uri="{BB962C8B-B14F-4D97-AF65-F5344CB8AC3E}">
        <p14:creationId xmlns:p14="http://schemas.microsoft.com/office/powerpoint/2010/main" val="173302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51646-2DFC-4BCA-ABE7-8C058D6330D0}" type="slidenum">
              <a:rPr lang="lv-LV" smtClean="0"/>
              <a:t>31</a:t>
            </a:fld>
            <a:endParaRPr lang="lv-LV"/>
          </a:p>
        </p:txBody>
      </p:sp>
    </p:spTree>
    <p:extLst>
      <p:ext uri="{BB962C8B-B14F-4D97-AF65-F5344CB8AC3E}">
        <p14:creationId xmlns:p14="http://schemas.microsoft.com/office/powerpoint/2010/main" val="27319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51646-2DFC-4BCA-ABE7-8C058D6330D0}"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535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51646-2DFC-4BCA-ABE7-8C058D6330D0}"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059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51646-2DFC-4BCA-ABE7-8C058D6330D0}"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403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51646-2DFC-4BCA-ABE7-8C058D6330D0}"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34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51646-2DFC-4BCA-ABE7-8C058D6330D0}"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90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51646-2DFC-4BCA-ABE7-8C058D6330D0}"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68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51646-2DFC-4BCA-ABE7-8C058D6330D0}"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5602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sz="1200" u="sng" kern="1200" dirty="0" smtClean="0">
                <a:solidFill>
                  <a:schemeClr val="tx1"/>
                </a:solidFill>
                <a:effectLst/>
                <a:latin typeface="+mn-lt"/>
                <a:ea typeface="+mn-ea"/>
                <a:cs typeface="+mn-cs"/>
              </a:rPr>
              <a:t>Pasākumu fiskālās ietekmes 2017.gadā (</a:t>
            </a:r>
            <a:r>
              <a:rPr lang="lv-LV" sz="1200" u="sng" kern="1200" dirty="0" err="1" smtClean="0">
                <a:solidFill>
                  <a:schemeClr val="tx1"/>
                </a:solidFill>
                <a:effectLst/>
                <a:latin typeface="+mn-lt"/>
                <a:ea typeface="+mn-ea"/>
                <a:cs typeface="+mn-cs"/>
              </a:rPr>
              <a:t>milj.euro</a:t>
            </a:r>
            <a:r>
              <a:rPr lang="lv-LV" sz="1200" u="sng"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Galvenā būvdarbu veicēja līdzatbildības ieviešana par apakšuzņēmēja darba ņēmēju, kas nodarbināts galvenā būvdarbu veicēja būvobjektā </a:t>
            </a:r>
            <a:r>
              <a:rPr lang="lv-LV" sz="1200" b="1" kern="1200" dirty="0" smtClean="0">
                <a:solidFill>
                  <a:schemeClr val="tx1"/>
                </a:solidFill>
                <a:effectLst/>
                <a:latin typeface="+mn-lt"/>
                <a:ea typeface="+mn-ea"/>
                <a:cs typeface="+mn-cs"/>
              </a:rPr>
              <a:t>+2,1</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Obligātā iemaksu avansa maksājuma ieviešana (par taksometru 130 euro mēnesī) taksometru nozarē </a:t>
            </a:r>
            <a:r>
              <a:rPr lang="lv-LV" sz="1200" b="1" kern="1200" dirty="0" smtClean="0">
                <a:solidFill>
                  <a:schemeClr val="tx1"/>
                </a:solidFill>
                <a:effectLst/>
                <a:latin typeface="+mn-lt"/>
                <a:ea typeface="+mn-ea"/>
                <a:cs typeface="+mn-cs"/>
              </a:rPr>
              <a:t>+4,0</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Subjektu, kam jāziņo par aizdomīgiem darījumiem, loka paplašināšana un uzraudzības nodrošināšana </a:t>
            </a:r>
            <a:r>
              <a:rPr lang="lv-LV" sz="1200" b="1" kern="1200" dirty="0" smtClean="0">
                <a:solidFill>
                  <a:schemeClr val="tx1"/>
                </a:solidFill>
                <a:effectLst/>
                <a:latin typeface="+mn-lt"/>
                <a:ea typeface="+mn-ea"/>
                <a:cs typeface="+mn-cs"/>
              </a:rPr>
              <a:t>+0,2</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Skaidras naudas darījumu ierobežošana </a:t>
            </a:r>
            <a:r>
              <a:rPr lang="lv-LV" sz="1200" b="1" kern="1200" dirty="0" smtClean="0">
                <a:solidFill>
                  <a:schemeClr val="tx1"/>
                </a:solidFill>
                <a:effectLst/>
                <a:latin typeface="+mn-lt"/>
                <a:ea typeface="+mn-ea"/>
                <a:cs typeface="+mn-cs"/>
              </a:rPr>
              <a:t>+0,1</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Ātra, ērta un efektīva risinājuma ieviešana piedziņas vēršanai uz naudas līdzekļiem parādnieku banku kontos, nodrošinot VID un kredītiestāžu elektronisko datu apmaiņu </a:t>
            </a:r>
            <a:r>
              <a:rPr lang="lv-LV" sz="1200" b="1" kern="1200" dirty="0" smtClean="0">
                <a:solidFill>
                  <a:schemeClr val="tx1"/>
                </a:solidFill>
                <a:effectLst/>
                <a:latin typeface="+mn-lt"/>
                <a:ea typeface="+mn-ea"/>
                <a:cs typeface="+mn-cs"/>
              </a:rPr>
              <a:t>+2,1</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E-komercijas uzraudzības un kontroles nodrošināšana un VID tiesību paplašināšana </a:t>
            </a:r>
            <a:r>
              <a:rPr lang="lv-LV" sz="1200" b="1" kern="1200" dirty="0" smtClean="0">
                <a:solidFill>
                  <a:schemeClr val="tx1"/>
                </a:solidFill>
                <a:effectLst/>
                <a:latin typeface="+mn-lt"/>
                <a:ea typeface="+mn-ea"/>
                <a:cs typeface="+mn-cs"/>
              </a:rPr>
              <a:t>+0,5</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Risku vadības sistēmas ieviešana Uzņēmumu reģistrā </a:t>
            </a:r>
            <a:r>
              <a:rPr lang="lv-LV" sz="1200" b="1" kern="1200" dirty="0" smtClean="0">
                <a:solidFill>
                  <a:schemeClr val="tx1"/>
                </a:solidFill>
                <a:effectLst/>
                <a:latin typeface="+mn-lt"/>
                <a:ea typeface="+mn-ea"/>
                <a:cs typeface="+mn-cs"/>
              </a:rPr>
              <a:t>+3,8</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Iespēju mazināšana Latvijas teritorijā noliet, uzglabāt un tirgot ar atvieglojumiem ievesto degvielu </a:t>
            </a:r>
            <a:r>
              <a:rPr lang="lv-LV" sz="1200" b="1" kern="1200" dirty="0" smtClean="0">
                <a:solidFill>
                  <a:schemeClr val="tx1"/>
                </a:solidFill>
                <a:effectLst/>
                <a:latin typeface="+mn-lt"/>
                <a:ea typeface="+mn-ea"/>
                <a:cs typeface="+mn-cs"/>
              </a:rPr>
              <a:t>+0,4</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Negodīgu komersantu iesaistīšanās apsardzes pakalpojumu darījumu shēmās ierobežošana	</a:t>
            </a:r>
            <a:r>
              <a:rPr lang="lv-LV" sz="1200" b="1" kern="1200" dirty="0" smtClean="0">
                <a:solidFill>
                  <a:schemeClr val="tx1"/>
                </a:solidFill>
                <a:effectLst/>
                <a:latin typeface="+mn-lt"/>
                <a:ea typeface="+mn-ea"/>
                <a:cs typeface="+mn-cs"/>
              </a:rPr>
              <a:t>+0,2</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Nelegālā audiovizuālā tirgus izplatīšanas apkarošana un ierobežošana </a:t>
            </a:r>
            <a:r>
              <a:rPr lang="lv-LV" sz="1200" b="1" kern="1200" dirty="0" smtClean="0">
                <a:solidFill>
                  <a:schemeClr val="tx1"/>
                </a:solidFill>
                <a:effectLst/>
                <a:latin typeface="+mn-lt"/>
                <a:ea typeface="+mn-ea"/>
                <a:cs typeface="+mn-cs"/>
              </a:rPr>
              <a:t>+1,0</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Nosacījumu pilnveidošana lietotu transportlīdzekļu reģistrācijai	</a:t>
            </a:r>
            <a:r>
              <a:rPr lang="lv-LV" sz="1200" b="1" kern="1200" dirty="0" smtClean="0">
                <a:solidFill>
                  <a:schemeClr val="tx1"/>
                </a:solidFill>
                <a:effectLst/>
                <a:latin typeface="+mn-lt"/>
                <a:ea typeface="+mn-ea"/>
                <a:cs typeface="+mn-cs"/>
              </a:rPr>
              <a:t>+1,3</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Reversā pievienotās vērtības nodokļa ieviešana dārgmetālu jomā	</a:t>
            </a:r>
            <a:r>
              <a:rPr lang="lv-LV" sz="1200" b="1" kern="1200" dirty="0" smtClean="0">
                <a:solidFill>
                  <a:schemeClr val="tx1"/>
                </a:solidFill>
                <a:effectLst/>
                <a:latin typeface="+mn-lt"/>
                <a:ea typeface="+mn-ea"/>
                <a:cs typeface="+mn-cs"/>
              </a:rPr>
              <a:t>+0,5</a:t>
            </a:r>
            <a:endParaRPr lang="lv-LV"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Nodokļu nemaksāšanas risku ierobežošana transportlīdzekļu apkopes un remonta nozarē, kad kā apdrošināšanas atlīdzības veids tiek izvēlēts remonta pakalpojuma kompensācija	</a:t>
            </a:r>
            <a:r>
              <a:rPr lang="lv-LV" sz="1200" b="1" kern="1200" dirty="0" smtClean="0">
                <a:solidFill>
                  <a:schemeClr val="tx1"/>
                </a:solidFill>
                <a:effectLst/>
                <a:latin typeface="+mn-lt"/>
                <a:ea typeface="+mn-ea"/>
                <a:cs typeface="+mn-cs"/>
              </a:rPr>
              <a:t>+0,4</a:t>
            </a: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56151646-2DFC-4BCA-ABE7-8C058D6330D0}" type="slidenum">
              <a:rPr lang="lv-LV" smtClean="0"/>
              <a:pPr/>
              <a:t>43</a:t>
            </a:fld>
            <a:endParaRPr lang="lv-LV"/>
          </a:p>
        </p:txBody>
      </p:sp>
    </p:spTree>
    <p:extLst>
      <p:ext uri="{BB962C8B-B14F-4D97-AF65-F5344CB8AC3E}">
        <p14:creationId xmlns:p14="http://schemas.microsoft.com/office/powerpoint/2010/main" val="317417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56151646-2DFC-4BCA-ABE7-8C058D6330D0}" type="slidenum">
              <a:rPr lang="lv-LV" smtClean="0"/>
              <a:t>7</a:t>
            </a:fld>
            <a:endParaRPr lang="lv-LV"/>
          </a:p>
        </p:txBody>
      </p:sp>
    </p:spTree>
    <p:extLst>
      <p:ext uri="{BB962C8B-B14F-4D97-AF65-F5344CB8AC3E}">
        <p14:creationId xmlns:p14="http://schemas.microsoft.com/office/powerpoint/2010/main" val="56826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56151646-2DFC-4BCA-ABE7-8C058D6330D0}" type="slidenum">
              <a:rPr lang="lv-LV" smtClean="0"/>
              <a:t>14</a:t>
            </a:fld>
            <a:endParaRPr lang="lv-LV"/>
          </a:p>
        </p:txBody>
      </p:sp>
    </p:spTree>
    <p:extLst>
      <p:ext uri="{BB962C8B-B14F-4D97-AF65-F5344CB8AC3E}">
        <p14:creationId xmlns:p14="http://schemas.microsoft.com/office/powerpoint/2010/main" val="98482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smtClean="0"/>
          </a:p>
        </p:txBody>
      </p:sp>
      <p:sp>
        <p:nvSpPr>
          <p:cNvPr id="4" name="Slide Number Placeholder 3"/>
          <p:cNvSpPr>
            <a:spLocks noGrp="1"/>
          </p:cNvSpPr>
          <p:nvPr>
            <p:ph type="sldNum" sz="quarter" idx="10"/>
          </p:nvPr>
        </p:nvSpPr>
        <p:spPr/>
        <p:txBody>
          <a:bodyPr/>
          <a:lstStyle/>
          <a:p>
            <a:fld id="{56151646-2DFC-4BCA-ABE7-8C058D6330D0}" type="slidenum">
              <a:rPr lang="lv-LV" smtClean="0">
                <a:solidFill>
                  <a:prstClr val="black"/>
                </a:solidFill>
              </a:rPr>
              <a:pPr/>
              <a:t>17</a:t>
            </a:fld>
            <a:endParaRPr lang="lv-LV">
              <a:solidFill>
                <a:prstClr val="black"/>
              </a:solidFill>
            </a:endParaRPr>
          </a:p>
        </p:txBody>
      </p:sp>
    </p:spTree>
    <p:extLst>
      <p:ext uri="{BB962C8B-B14F-4D97-AF65-F5344CB8AC3E}">
        <p14:creationId xmlns:p14="http://schemas.microsoft.com/office/powerpoint/2010/main" val="76357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smtClean="0"/>
          </a:p>
        </p:txBody>
      </p:sp>
      <p:sp>
        <p:nvSpPr>
          <p:cNvPr id="4" name="Slide Number Placeholder 3"/>
          <p:cNvSpPr>
            <a:spLocks noGrp="1"/>
          </p:cNvSpPr>
          <p:nvPr>
            <p:ph type="sldNum" sz="quarter" idx="10"/>
          </p:nvPr>
        </p:nvSpPr>
        <p:spPr/>
        <p:txBody>
          <a:bodyPr/>
          <a:lstStyle/>
          <a:p>
            <a:fld id="{56151646-2DFC-4BCA-ABE7-8C058D6330D0}" type="slidenum">
              <a:rPr lang="lv-LV" smtClean="0">
                <a:solidFill>
                  <a:prstClr val="black"/>
                </a:solidFill>
              </a:rPr>
              <a:pPr/>
              <a:t>18</a:t>
            </a:fld>
            <a:endParaRPr lang="lv-LV">
              <a:solidFill>
                <a:prstClr val="black"/>
              </a:solidFill>
            </a:endParaRPr>
          </a:p>
        </p:txBody>
      </p:sp>
    </p:spTree>
    <p:extLst>
      <p:ext uri="{BB962C8B-B14F-4D97-AF65-F5344CB8AC3E}">
        <p14:creationId xmlns:p14="http://schemas.microsoft.com/office/powerpoint/2010/main" val="54788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51646-2DFC-4BCA-ABE7-8C058D6330D0}" type="slidenum">
              <a:rPr lang="lv-LV" smtClean="0"/>
              <a:t>23</a:t>
            </a:fld>
            <a:endParaRPr lang="lv-LV"/>
          </a:p>
        </p:txBody>
      </p:sp>
    </p:spTree>
    <p:extLst>
      <p:ext uri="{BB962C8B-B14F-4D97-AF65-F5344CB8AC3E}">
        <p14:creationId xmlns:p14="http://schemas.microsoft.com/office/powerpoint/2010/main" val="408532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51646-2DFC-4BCA-ABE7-8C058D6330D0}" type="slidenum">
              <a:rPr lang="lv-LV" smtClean="0"/>
              <a:t>24</a:t>
            </a:fld>
            <a:endParaRPr lang="lv-LV"/>
          </a:p>
        </p:txBody>
      </p:sp>
    </p:spTree>
    <p:extLst>
      <p:ext uri="{BB962C8B-B14F-4D97-AF65-F5344CB8AC3E}">
        <p14:creationId xmlns:p14="http://schemas.microsoft.com/office/powerpoint/2010/main" val="58536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1" kern="1200" dirty="0" smtClean="0">
                <a:solidFill>
                  <a:schemeClr val="tx1"/>
                </a:solidFill>
                <a:effectLst/>
                <a:latin typeface="+mn-lt"/>
                <a:ea typeface="+mn-ea"/>
                <a:cs typeface="+mn-cs"/>
              </a:rPr>
              <a:t>2016.gada pirmajos piecos mēnešos kopumā vērojama negatīva preču eksporta attīstības dinamika</a:t>
            </a:r>
            <a:r>
              <a:rPr lang="lv-LV" sz="1200" kern="1200" dirty="0" smtClean="0">
                <a:solidFill>
                  <a:schemeClr val="tx1"/>
                </a:solidFill>
                <a:effectLst/>
                <a:latin typeface="+mn-lt"/>
                <a:ea typeface="+mn-ea"/>
                <a:cs typeface="+mn-cs"/>
              </a:rPr>
              <a:t>. Eksporta vērtības kritums vairāk par desmit procentiem, kas ir lielākais samazinājums kopš 2009.gada beigām, fiksēts tieši šī gada pirmajā mēnesi. Lai arī februārī preču eksporta vērtība bija iepriekšējā gada līmenī, taču martā un aprīlī eksporta kritums atkal paātrinājās, vidēji samazinoties par 6% salīdzinājumā ar attiecīgo pērnā gada mēnesi. </a:t>
            </a:r>
            <a:r>
              <a:rPr lang="lv-LV" sz="1200" b="1" kern="1200" dirty="0" smtClean="0">
                <a:solidFill>
                  <a:schemeClr val="tx1"/>
                </a:solidFill>
                <a:effectLst/>
                <a:latin typeface="+mn-lt"/>
                <a:ea typeface="+mn-ea"/>
                <a:cs typeface="+mn-cs"/>
              </a:rPr>
              <a:t>Taču maijā bija fiksēts pirmais būtisks kāpums šā gada laikā, eksporta vērtībai palielinoties par 4,4%</a:t>
            </a:r>
            <a:r>
              <a:rPr lang="lv-LV" sz="1200" kern="1200" dirty="0" smtClean="0">
                <a:solidFill>
                  <a:schemeClr val="tx1"/>
                </a:solidFill>
                <a:effectLst/>
                <a:latin typeface="+mn-lt"/>
                <a:ea typeface="+mn-ea"/>
                <a:cs typeface="+mn-cs"/>
              </a:rPr>
              <a:t>, tādējādi nedaudz kompensējot straujo eksporta kritumu iepriekšējos mēnešos.</a:t>
            </a:r>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51646-2DFC-4BCA-ABE7-8C058D6330D0}"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531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11760" y="4086200"/>
            <a:ext cx="5760640" cy="854968"/>
          </a:xfrm>
        </p:spPr>
        <p:txBody>
          <a:bodyPr/>
          <a:lstStyle>
            <a:lvl1pPr>
              <a:defRPr>
                <a:effectLst>
                  <a:innerShdw blurRad="63500" dist="50800" dir="13500000">
                    <a:prstClr val="black">
                      <a:alpha val="50000"/>
                    </a:prstClr>
                  </a:innerShdw>
                </a:effectLst>
              </a:defRPr>
            </a:lvl1pPr>
          </a:lstStyle>
          <a:p>
            <a:r>
              <a:rPr lang="en-US" dirty="0" smtClean="0"/>
              <a:t>PREZENTĀCIJAS NOSAUKUMS,</a:t>
            </a:r>
            <a:br>
              <a:rPr lang="en-US" dirty="0" smtClean="0"/>
            </a:br>
            <a:r>
              <a:rPr lang="en-US" dirty="0" smtClean="0"/>
              <a:t>JA NEPIECIEŠAMS OTRA RINDA</a:t>
            </a:r>
          </a:p>
        </p:txBody>
      </p:sp>
      <p:sp>
        <p:nvSpPr>
          <p:cNvPr id="15" name="Content Placeholder 14"/>
          <p:cNvSpPr>
            <a:spLocks noGrp="1"/>
          </p:cNvSpPr>
          <p:nvPr>
            <p:ph sz="quarter" idx="10" hasCustomPrompt="1"/>
          </p:nvPr>
        </p:nvSpPr>
        <p:spPr>
          <a:xfrm>
            <a:off x="2411759" y="5013176"/>
            <a:ext cx="5760641" cy="360363"/>
          </a:xfrm>
        </p:spPr>
        <p:txBody>
          <a:bodyPr>
            <a:noAutofit/>
          </a:bodyPr>
          <a:lstStyle>
            <a:lvl1pPr marL="0" indent="0" algn="ctr">
              <a:buNone/>
              <a:defRPr sz="1600">
                <a:effectLst>
                  <a:innerShdw blurRad="63500" dist="50800" dir="13500000">
                    <a:prstClr val="black">
                      <a:alpha val="50000"/>
                    </a:prstClr>
                  </a:innerShdw>
                </a:effectLst>
              </a:defRPr>
            </a:lvl1pPr>
          </a:lstStyle>
          <a:p>
            <a:pPr lvl="0"/>
            <a:r>
              <a:rPr lang="en-US" dirty="0" smtClean="0"/>
              <a:t>(IZSTRĀDĀTĀJS, GADS, CITA INFORMĀCIJA).</a:t>
            </a:r>
          </a:p>
        </p:txBody>
      </p:sp>
      <p:pic>
        <p:nvPicPr>
          <p:cNvPr id="5"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404077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48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3CA0AA-EBCE-41CC-B1E5-DBABD152EBBD}" type="datetime1">
              <a:rPr lang="lv-LV" smtClean="0"/>
              <a:t>09.02.2017</a:t>
            </a:fld>
            <a:endParaRPr lang="lv-LV" dirty="0"/>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52464FB-6FA6-4E80-ACB1-F4B9846AA373}" type="slidenum">
              <a:rPr lang="lv-LV" smtClean="0"/>
              <a:t>‹#›</a:t>
            </a:fld>
            <a:endParaRPr lang="lv-LV"/>
          </a:p>
        </p:txBody>
      </p:sp>
      <p:sp>
        <p:nvSpPr>
          <p:cNvPr id="9" name="Content Placeholder 2"/>
          <p:cNvSpPr>
            <a:spLocks noGrp="1"/>
          </p:cNvSpPr>
          <p:nvPr>
            <p:ph idx="1"/>
          </p:nvPr>
        </p:nvSpPr>
        <p:spPr>
          <a:xfrm>
            <a:off x="457200" y="1268760"/>
            <a:ext cx="8229600" cy="4857403"/>
          </a:xfrm>
        </p:spPr>
        <p:txBody>
          <a:bodyPr/>
          <a:lstStyle>
            <a:lvl1pPr>
              <a:defRPr sz="18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
        <p:nvSpPr>
          <p:cNvPr id="10" name="Title 9"/>
          <p:cNvSpPr>
            <a:spLocks noGrp="1"/>
          </p:cNvSpPr>
          <p:nvPr>
            <p:ph type="title"/>
          </p:nvPr>
        </p:nvSpPr>
        <p:spPr>
          <a:xfrm>
            <a:off x="467544" y="620736"/>
            <a:ext cx="5688632" cy="432000"/>
          </a:xfrm>
        </p:spPr>
        <p:txBody>
          <a:bodyPr>
            <a:normAutofit/>
          </a:bodyPr>
          <a:lstStyle>
            <a:lvl1pPr algn="l">
              <a:defRPr sz="2200" b="1">
                <a:effectLst>
                  <a:innerShdw blurRad="63500" dist="50800" dir="13500000">
                    <a:prstClr val="black">
                      <a:alpha val="50000"/>
                    </a:prstClr>
                  </a:innerShdw>
                </a:effectLst>
              </a:defRPr>
            </a:lvl1pPr>
          </a:lstStyle>
          <a:p>
            <a:r>
              <a:rPr lang="en-US" smtClean="0"/>
              <a:t>Click to edit Master title style</a:t>
            </a:r>
            <a:endParaRPr lang="lv-LV" dirty="0"/>
          </a:p>
        </p:txBody>
      </p:sp>
      <p:pic>
        <p:nvPicPr>
          <p:cNvPr id="8"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79170" y="72480"/>
            <a:ext cx="2424467"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8501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4B8FF-D09C-45FF-8563-F5E9C8078519}" type="datetime1">
              <a:rPr lang="lv-LV" smtClean="0"/>
              <a:t>09.02.2017</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464FB-6FA6-4E80-ACB1-F4B9846AA373}" type="slidenum">
              <a:rPr lang="lv-LV" smtClean="0"/>
              <a:t>‹#›</a:t>
            </a:fld>
            <a:endParaRPr lang="lv-LV"/>
          </a:p>
        </p:txBody>
      </p:sp>
    </p:spTree>
    <p:extLst>
      <p:ext uri="{BB962C8B-B14F-4D97-AF65-F5344CB8AC3E}">
        <p14:creationId xmlns:p14="http://schemas.microsoft.com/office/powerpoint/2010/main" val="2580775643"/>
      </p:ext>
    </p:extLst>
  </p:cSld>
  <p:clrMap bg1="lt1" tx1="dk1" bg2="lt2" tx2="dk2" accent1="accent1" accent2="accent2" accent3="accent3" accent4="accent4" accent5="accent5" accent6="accent6" hlink="hlink" folHlink="folHlink"/>
  <p:sldLayoutIdLst>
    <p:sldLayoutId id="2147483674" r:id="rId1"/>
    <p:sldLayoutId id="2147483673" r:id="rId2"/>
  </p:sldLayoutIdLst>
  <p:timing>
    <p:tnLst>
      <p:par>
        <p:cTn id="1" dur="indefinite" restart="never" nodeType="tmRoot"/>
      </p:par>
    </p:tnLst>
  </p:timing>
  <p:hf hdr="0" ftr="0"/>
  <p:txStyles>
    <p:titleStyle>
      <a:lvl1pPr algn="ctr" defTabSz="914400" rtl="0" eaLnBrk="1" latinLnBrk="0" hangingPunct="1">
        <a:spcBef>
          <a:spcPct val="0"/>
        </a:spcBef>
        <a:buNone/>
        <a:defRPr sz="2600" kern="1200">
          <a:solidFill>
            <a:srgbClr val="D3900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lv-LV" b="1" dirty="0" smtClean="0">
                <a:effectLst/>
              </a:rPr>
              <a:t>Finanšu ministrijas aktualitātes (2017)</a:t>
            </a:r>
            <a:endParaRPr lang="lv-LV" dirty="0">
              <a:effectLst/>
            </a:endParaRPr>
          </a:p>
        </p:txBody>
      </p:sp>
      <p:sp>
        <p:nvSpPr>
          <p:cNvPr id="5" name="Content Placeholder 4"/>
          <p:cNvSpPr>
            <a:spLocks noGrp="1"/>
          </p:cNvSpPr>
          <p:nvPr>
            <p:ph sz="quarter" idx="10"/>
          </p:nvPr>
        </p:nvSpPr>
        <p:spPr/>
        <p:txBody>
          <a:bodyPr/>
          <a:lstStyle/>
          <a:p>
            <a:r>
              <a:rPr lang="lv-LV" dirty="0" smtClean="0"/>
              <a:t>02.02.2017.</a:t>
            </a:r>
            <a:endParaRPr lang="lv-LV" dirty="0"/>
          </a:p>
        </p:txBody>
      </p:sp>
    </p:spTree>
    <p:extLst>
      <p:ext uri="{BB962C8B-B14F-4D97-AF65-F5344CB8AC3E}">
        <p14:creationId xmlns:p14="http://schemas.microsoft.com/office/powerpoint/2010/main" val="1571868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CA0AA-EBCE-41CC-B1E5-DBABD152EBBD}" type="datetime1">
              <a:rPr lang="lv-LV" smtClean="0"/>
              <a:t>09.02.2017</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10</a:t>
            </a:fld>
            <a:endParaRPr lang="lv-LV"/>
          </a:p>
        </p:txBody>
      </p:sp>
      <p:sp>
        <p:nvSpPr>
          <p:cNvPr id="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77EA77-F9EB-4D3B-9C53-DA17819BC1D1}" type="datetime1">
              <a:rPr lang="lv-LV" smtClean="0"/>
              <a:pPr/>
              <a:t>09.02.2017</a:t>
            </a:fld>
            <a:endParaRPr lang="lv-LV" dirty="0"/>
          </a:p>
        </p:txBody>
      </p:sp>
      <p:sp>
        <p:nvSpPr>
          <p:cNvPr id="7"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2464FB-6FA6-4E80-ACB1-F4B9846AA373}" type="slidenum">
              <a:rPr lang="lv-LV" smtClean="0"/>
              <a:pPr/>
              <a:t>10</a:t>
            </a:fld>
            <a:endParaRPr lang="lv-LV"/>
          </a:p>
        </p:txBody>
      </p:sp>
      <p:sp>
        <p:nvSpPr>
          <p:cNvPr id="8" name="Title 4"/>
          <p:cNvSpPr txBox="1">
            <a:spLocks/>
          </p:cNvSpPr>
          <p:nvPr/>
        </p:nvSpPr>
        <p:spPr>
          <a:xfrm>
            <a:off x="179512" y="994824"/>
            <a:ext cx="8320310" cy="8457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D39001"/>
                </a:solidFill>
                <a:effectLst>
                  <a:innerShdw blurRad="63500" dist="50800" dir="13500000">
                    <a:prstClr val="black">
                      <a:alpha val="50000"/>
                    </a:prstClr>
                  </a:innerShdw>
                </a:effectLst>
                <a:latin typeface="+mn-lt"/>
                <a:ea typeface="+mj-ea"/>
                <a:cs typeface="+mj-cs"/>
              </a:defRPr>
            </a:lvl1pPr>
          </a:lstStyle>
          <a:p>
            <a:r>
              <a:rPr lang="lv-LV" sz="1600" b="0" smtClean="0">
                <a:solidFill>
                  <a:srgbClr val="002060"/>
                </a:solidFill>
              </a:rPr>
              <a:t/>
            </a:r>
            <a:br>
              <a:rPr lang="lv-LV" sz="1600" b="0" smtClean="0">
                <a:solidFill>
                  <a:srgbClr val="002060"/>
                </a:solidFill>
              </a:rPr>
            </a:br>
            <a:r>
              <a:rPr lang="lv-LV" sz="1600" smtClean="0">
                <a:solidFill>
                  <a:schemeClr val="tx2"/>
                </a:solidFill>
              </a:rPr>
              <a:t>P</a:t>
            </a:r>
            <a:r>
              <a:rPr lang="lv-LV" sz="1600" smtClean="0">
                <a:solidFill>
                  <a:schemeClr val="tx2"/>
                </a:solidFill>
                <a:effectLst/>
              </a:rPr>
              <a:t>lānots </a:t>
            </a:r>
            <a:r>
              <a:rPr lang="lv-LV" sz="1600" smtClean="0">
                <a:solidFill>
                  <a:schemeClr val="tx2"/>
                </a:solidFill>
              </a:rPr>
              <a:t>divus gadus ātrāk nekā VRP uzsākt projektus - </a:t>
            </a:r>
            <a:r>
              <a:rPr lang="lv-LV" sz="1600" smtClean="0">
                <a:solidFill>
                  <a:schemeClr val="tx2"/>
                </a:solidFill>
                <a:effectLst/>
              </a:rPr>
              <a:t>līgumi jau 3 mljrd euro līdz 2017 beigām </a:t>
            </a:r>
            <a:r>
              <a:rPr lang="lv-LV" sz="1600" i="1" smtClean="0">
                <a:solidFill>
                  <a:schemeClr val="tx2"/>
                </a:solidFill>
                <a:effectLst/>
              </a:rPr>
              <a:t>(VRP 2,4 mljrd. euro līdz 30.10.2018.)!</a:t>
            </a:r>
            <a:r>
              <a:rPr lang="lv-LV" sz="1600" b="0" i="1" smtClean="0">
                <a:solidFill>
                  <a:schemeClr val="accent3">
                    <a:lumMod val="75000"/>
                  </a:schemeClr>
                </a:solidFill>
              </a:rPr>
              <a:t/>
            </a:r>
            <a:br>
              <a:rPr lang="lv-LV" sz="1600" b="0" i="1" smtClean="0">
                <a:solidFill>
                  <a:schemeClr val="accent3">
                    <a:lumMod val="75000"/>
                  </a:schemeClr>
                </a:solidFill>
              </a:rPr>
            </a:br>
            <a:endParaRPr lang="lv-LV" sz="1600" b="0" i="1" dirty="0">
              <a:solidFill>
                <a:schemeClr val="accent3">
                  <a:lumMod val="75000"/>
                </a:schemeClr>
              </a:solidFill>
            </a:endParaRPr>
          </a:p>
        </p:txBody>
      </p:sp>
      <p:sp>
        <p:nvSpPr>
          <p:cNvPr id="9" name="TextBox 8"/>
          <p:cNvSpPr txBox="1"/>
          <p:nvPr/>
        </p:nvSpPr>
        <p:spPr>
          <a:xfrm>
            <a:off x="583446" y="6265610"/>
            <a:ext cx="8568952" cy="307777"/>
          </a:xfrm>
          <a:prstGeom prst="rect">
            <a:avLst/>
          </a:prstGeom>
          <a:noFill/>
        </p:spPr>
        <p:txBody>
          <a:bodyPr wrap="square" rtlCol="0">
            <a:spAutoFit/>
          </a:bodyPr>
          <a:lstStyle/>
          <a:p>
            <a:r>
              <a:rPr lang="lv-LV" sz="1400" dirty="0" smtClean="0"/>
              <a:t>* Pieejamais ES fondu finansējums: 4,4 mljrd. </a:t>
            </a:r>
            <a:r>
              <a:rPr lang="lv-LV" sz="1400" i="1" dirty="0" err="1" smtClean="0"/>
              <a:t>euroo</a:t>
            </a:r>
            <a:r>
              <a:rPr lang="lv-LV" sz="1400" i="1" dirty="0" smtClean="0"/>
              <a:t> </a:t>
            </a:r>
            <a:r>
              <a:rPr lang="lv-LV" sz="1400" dirty="0" smtClean="0"/>
              <a:t>un pieejamais «</a:t>
            </a:r>
            <a:r>
              <a:rPr lang="lv-LV" sz="1400" dirty="0" err="1"/>
              <a:t>virssaistību</a:t>
            </a:r>
            <a:r>
              <a:rPr lang="lv-LV" sz="1400" dirty="0" smtClean="0"/>
              <a:t>» apjoms: 53 milj. </a:t>
            </a:r>
            <a:r>
              <a:rPr lang="lv-LV" sz="1400" i="1" dirty="0" err="1" smtClean="0"/>
              <a:t>euroo</a:t>
            </a:r>
            <a:r>
              <a:rPr lang="lv-LV" sz="1400" i="1" dirty="0" smtClean="0"/>
              <a:t>.</a:t>
            </a:r>
          </a:p>
        </p:txBody>
      </p:sp>
      <p:grpSp>
        <p:nvGrpSpPr>
          <p:cNvPr id="10" name="Group 9"/>
          <p:cNvGrpSpPr/>
          <p:nvPr/>
        </p:nvGrpSpPr>
        <p:grpSpPr>
          <a:xfrm>
            <a:off x="683568" y="2274928"/>
            <a:ext cx="8291546" cy="3890376"/>
            <a:chOff x="729078" y="2144791"/>
            <a:chExt cx="8391668" cy="4144570"/>
          </a:xfrm>
        </p:grpSpPr>
        <p:graphicFrame>
          <p:nvGraphicFramePr>
            <p:cNvPr id="11" name="Chart 10"/>
            <p:cNvGraphicFramePr>
              <a:graphicFrameLocks/>
            </p:cNvGraphicFramePr>
            <p:nvPr>
              <p:extLst/>
            </p:nvPr>
          </p:nvGraphicFramePr>
          <p:xfrm>
            <a:off x="729078" y="2214724"/>
            <a:ext cx="7711758" cy="407463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128211" y="2383953"/>
              <a:ext cx="2992535" cy="327887"/>
            </a:xfrm>
            <a:prstGeom prst="rect">
              <a:avLst/>
            </a:prstGeom>
            <a:noFill/>
          </p:spPr>
          <p:txBody>
            <a:bodyPr wrap="square" rtlCol="0">
              <a:spAutoFit/>
            </a:bodyPr>
            <a:lstStyle/>
            <a:p>
              <a:r>
                <a:rPr lang="lv-LV" sz="1400" dirty="0" smtClean="0"/>
                <a:t>Kopā 100%.: </a:t>
              </a:r>
              <a:r>
                <a:rPr lang="lv-LV" sz="1400" b="1" dirty="0" smtClean="0"/>
                <a:t>4,47 </a:t>
              </a:r>
              <a:r>
                <a:rPr lang="lv-LV" sz="1400" b="1" dirty="0" err="1" smtClean="0"/>
                <a:t>mljrd</a:t>
              </a:r>
              <a:r>
                <a:rPr lang="lv-LV" sz="1400" b="1" dirty="0" smtClean="0"/>
                <a:t> </a:t>
              </a:r>
              <a:r>
                <a:rPr lang="lv-LV" sz="1400" i="1" dirty="0" err="1" smtClean="0"/>
                <a:t>euroo</a:t>
              </a:r>
              <a:r>
                <a:rPr lang="lv-LV" sz="1400" i="1" dirty="0" smtClean="0"/>
                <a:t>*</a:t>
              </a:r>
            </a:p>
          </p:txBody>
        </p:sp>
        <p:sp>
          <p:nvSpPr>
            <p:cNvPr id="13" name="TextBox 12"/>
            <p:cNvSpPr txBox="1"/>
            <p:nvPr/>
          </p:nvSpPr>
          <p:spPr>
            <a:xfrm>
              <a:off x="7372071" y="2144791"/>
              <a:ext cx="1699020" cy="307777"/>
            </a:xfrm>
            <a:prstGeom prst="rect">
              <a:avLst/>
            </a:prstGeom>
            <a:noFill/>
          </p:spPr>
          <p:txBody>
            <a:bodyPr wrap="square" rtlCol="0">
              <a:spAutoFit/>
            </a:bodyPr>
            <a:lstStyle/>
            <a:p>
              <a:r>
                <a:rPr lang="lv-LV" sz="1400" dirty="0" smtClean="0">
                  <a:solidFill>
                    <a:srgbClr val="C0504D"/>
                  </a:solidFill>
                </a:rPr>
                <a:t>Līdz 2023.gadam</a:t>
              </a:r>
              <a:endParaRPr lang="lv-LV" sz="1400" i="1" dirty="0" smtClean="0">
                <a:solidFill>
                  <a:srgbClr val="C0504D"/>
                </a:solidFill>
              </a:endParaRPr>
            </a:p>
          </p:txBody>
        </p:sp>
        <p:sp>
          <p:nvSpPr>
            <p:cNvPr id="14" name="TextBox 13"/>
            <p:cNvSpPr txBox="1"/>
            <p:nvPr/>
          </p:nvSpPr>
          <p:spPr>
            <a:xfrm>
              <a:off x="1504155" y="2198013"/>
              <a:ext cx="648072" cy="338554"/>
            </a:xfrm>
            <a:prstGeom prst="rect">
              <a:avLst/>
            </a:prstGeom>
            <a:noFill/>
          </p:spPr>
          <p:txBody>
            <a:bodyPr wrap="square" rtlCol="0">
              <a:spAutoFit/>
            </a:bodyPr>
            <a:lstStyle/>
            <a:p>
              <a:r>
                <a:rPr lang="lv-LV" sz="1600" dirty="0" smtClean="0"/>
                <a:t>98%</a:t>
              </a:r>
              <a:endParaRPr lang="lv-LV" sz="1600" dirty="0"/>
            </a:p>
          </p:txBody>
        </p:sp>
        <p:sp>
          <p:nvSpPr>
            <p:cNvPr id="15" name="TextBox 14"/>
            <p:cNvSpPr txBox="1"/>
            <p:nvPr/>
          </p:nvSpPr>
          <p:spPr>
            <a:xfrm>
              <a:off x="2951838" y="2214724"/>
              <a:ext cx="648072" cy="338554"/>
            </a:xfrm>
            <a:prstGeom prst="rect">
              <a:avLst/>
            </a:prstGeom>
            <a:noFill/>
          </p:spPr>
          <p:txBody>
            <a:bodyPr wrap="square" rtlCol="0">
              <a:spAutoFit/>
            </a:bodyPr>
            <a:lstStyle/>
            <a:p>
              <a:r>
                <a:rPr lang="lv-LV" sz="1600" dirty="0" smtClean="0"/>
                <a:t>96%</a:t>
              </a:r>
              <a:endParaRPr lang="lv-LV" sz="1600" dirty="0"/>
            </a:p>
          </p:txBody>
        </p:sp>
        <p:sp>
          <p:nvSpPr>
            <p:cNvPr id="16" name="TextBox 15"/>
            <p:cNvSpPr txBox="1"/>
            <p:nvPr/>
          </p:nvSpPr>
          <p:spPr>
            <a:xfrm>
              <a:off x="4283968" y="2671911"/>
              <a:ext cx="648072" cy="338554"/>
            </a:xfrm>
            <a:prstGeom prst="rect">
              <a:avLst/>
            </a:prstGeom>
            <a:noFill/>
          </p:spPr>
          <p:txBody>
            <a:bodyPr wrap="square" rtlCol="0">
              <a:spAutoFit/>
            </a:bodyPr>
            <a:lstStyle/>
            <a:p>
              <a:r>
                <a:rPr lang="lv-LV" sz="1600" dirty="0" smtClean="0"/>
                <a:t>83%</a:t>
              </a:r>
              <a:endParaRPr lang="lv-LV" sz="1600" dirty="0"/>
            </a:p>
          </p:txBody>
        </p:sp>
        <p:sp>
          <p:nvSpPr>
            <p:cNvPr id="17" name="TextBox 16"/>
            <p:cNvSpPr txBox="1"/>
            <p:nvPr/>
          </p:nvSpPr>
          <p:spPr>
            <a:xfrm>
              <a:off x="6808560" y="4275421"/>
              <a:ext cx="648072" cy="338554"/>
            </a:xfrm>
            <a:prstGeom prst="rect">
              <a:avLst/>
            </a:prstGeom>
            <a:noFill/>
          </p:spPr>
          <p:txBody>
            <a:bodyPr wrap="square" rtlCol="0">
              <a:spAutoFit/>
            </a:bodyPr>
            <a:lstStyle/>
            <a:p>
              <a:r>
                <a:rPr lang="lv-LV" sz="1600" dirty="0" smtClean="0"/>
                <a:t>15%</a:t>
              </a:r>
              <a:endParaRPr lang="lv-LV" sz="1600" dirty="0"/>
            </a:p>
          </p:txBody>
        </p:sp>
        <p:sp>
          <p:nvSpPr>
            <p:cNvPr id="18" name="TextBox 17"/>
            <p:cNvSpPr txBox="1"/>
            <p:nvPr/>
          </p:nvSpPr>
          <p:spPr>
            <a:xfrm>
              <a:off x="5724128" y="3021964"/>
              <a:ext cx="648072" cy="338554"/>
            </a:xfrm>
            <a:prstGeom prst="rect">
              <a:avLst/>
            </a:prstGeom>
            <a:noFill/>
          </p:spPr>
          <p:txBody>
            <a:bodyPr wrap="square" rtlCol="0">
              <a:spAutoFit/>
            </a:bodyPr>
            <a:lstStyle/>
            <a:p>
              <a:r>
                <a:rPr lang="lv-LV" sz="1600" b="1" dirty="0" smtClean="0"/>
                <a:t>70%</a:t>
              </a:r>
              <a:endParaRPr lang="lv-LV" sz="1600" b="1" dirty="0"/>
            </a:p>
          </p:txBody>
        </p:sp>
        <p:sp>
          <p:nvSpPr>
            <p:cNvPr id="19" name="TextBox 9"/>
            <p:cNvSpPr txBox="1"/>
            <p:nvPr/>
          </p:nvSpPr>
          <p:spPr>
            <a:xfrm>
              <a:off x="6876256" y="4494363"/>
              <a:ext cx="122413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sz="1800" dirty="0" smtClean="0">
                  <a:solidFill>
                    <a:srgbClr val="0070C0"/>
                  </a:solidFill>
                  <a:latin typeface="Times New Roman" panose="02020603050405020304" pitchFamily="18" charset="0"/>
                  <a:cs typeface="Times New Roman" panose="02020603050405020304" pitchFamily="18" charset="0"/>
                </a:rPr>
                <a:t>∑677,9</a:t>
              </a:r>
              <a:endParaRPr lang="lv-LV" sz="1800" dirty="0">
                <a:solidFill>
                  <a:srgbClr val="0070C0"/>
                </a:solidFill>
              </a:endParaRPr>
            </a:p>
          </p:txBody>
        </p:sp>
      </p:grpSp>
      <p:sp>
        <p:nvSpPr>
          <p:cNvPr id="20" name="Rounded Rectangular Callout 19"/>
          <p:cNvSpPr/>
          <p:nvPr/>
        </p:nvSpPr>
        <p:spPr>
          <a:xfrm>
            <a:off x="1565775" y="1701434"/>
            <a:ext cx="3252302" cy="679731"/>
          </a:xfrm>
          <a:prstGeom prst="wedgeRoundRectCallout">
            <a:avLst>
              <a:gd name="adj1" fmla="val 29090"/>
              <a:gd name="adj2" fmla="val 169167"/>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600" b="1" dirty="0" smtClean="0">
                <a:solidFill>
                  <a:schemeClr val="tx1"/>
                </a:solidFill>
              </a:rPr>
              <a:t>CFLA</a:t>
            </a:r>
            <a:r>
              <a:rPr lang="lv-LV" sz="1600" dirty="0" smtClean="0">
                <a:solidFill>
                  <a:schemeClr val="tx1"/>
                </a:solidFill>
              </a:rPr>
              <a:t> projektus </a:t>
            </a:r>
            <a:r>
              <a:rPr lang="lv-LV" sz="1600" b="1" dirty="0" smtClean="0">
                <a:solidFill>
                  <a:schemeClr val="tx1"/>
                </a:solidFill>
              </a:rPr>
              <a:t>izvērtē par 30% ātrāk </a:t>
            </a:r>
            <a:r>
              <a:rPr lang="lv-LV" sz="1600" dirty="0" smtClean="0">
                <a:solidFill>
                  <a:schemeClr val="tx1"/>
                </a:solidFill>
              </a:rPr>
              <a:t>par normatīvos noteikts</a:t>
            </a:r>
            <a:endParaRPr lang="lv-LV" sz="1600" dirty="0">
              <a:solidFill>
                <a:schemeClr val="tx1"/>
              </a:solidFill>
            </a:endParaRPr>
          </a:p>
        </p:txBody>
      </p:sp>
      <p:sp>
        <p:nvSpPr>
          <p:cNvPr id="21" name="Rounded Rectangular Callout 20"/>
          <p:cNvSpPr/>
          <p:nvPr/>
        </p:nvSpPr>
        <p:spPr>
          <a:xfrm>
            <a:off x="4884988" y="1772817"/>
            <a:ext cx="2291796" cy="757564"/>
          </a:xfrm>
          <a:prstGeom prst="wedgeRoundRectCallout">
            <a:avLst>
              <a:gd name="adj1" fmla="val -20541"/>
              <a:gd name="adj2" fmla="val 177616"/>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600" b="1" dirty="0" smtClean="0">
                <a:solidFill>
                  <a:schemeClr val="tx1"/>
                </a:solidFill>
              </a:rPr>
              <a:t>CFLA</a:t>
            </a:r>
            <a:r>
              <a:rPr lang="lv-LV" sz="1600" dirty="0" smtClean="0">
                <a:solidFill>
                  <a:schemeClr val="tx1"/>
                </a:solidFill>
              </a:rPr>
              <a:t> līgumus slēdz </a:t>
            </a:r>
            <a:r>
              <a:rPr lang="lv-LV" sz="1600" b="1" dirty="0" smtClean="0">
                <a:solidFill>
                  <a:schemeClr val="tx1"/>
                </a:solidFill>
              </a:rPr>
              <a:t>uz pusi ātrāk </a:t>
            </a:r>
            <a:r>
              <a:rPr lang="lv-LV" sz="1600" dirty="0">
                <a:solidFill>
                  <a:schemeClr val="tx1"/>
                </a:solidFill>
              </a:rPr>
              <a:t>par normatīvos </a:t>
            </a:r>
            <a:r>
              <a:rPr lang="lv-LV" sz="1600" dirty="0" smtClean="0">
                <a:solidFill>
                  <a:schemeClr val="tx1"/>
                </a:solidFill>
              </a:rPr>
              <a:t>noteikts</a:t>
            </a:r>
            <a:endParaRPr lang="lv-LV" sz="1600" b="1" dirty="0">
              <a:solidFill>
                <a:schemeClr val="tx1"/>
              </a:solidFill>
            </a:endParaRPr>
          </a:p>
        </p:txBody>
      </p:sp>
      <p:sp>
        <p:nvSpPr>
          <p:cNvPr id="22" name="Rounded Rectangular Callout 21"/>
          <p:cNvSpPr/>
          <p:nvPr/>
        </p:nvSpPr>
        <p:spPr>
          <a:xfrm>
            <a:off x="7445727" y="3059321"/>
            <a:ext cx="1586231" cy="1701658"/>
          </a:xfrm>
          <a:prstGeom prst="wedgeRoundRectCallout">
            <a:avLst>
              <a:gd name="adj1" fmla="val 3735"/>
              <a:gd name="adj2" fmla="val 77477"/>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CFLA maksā </a:t>
            </a:r>
            <a:r>
              <a:rPr lang="lv-LV" sz="1400" dirty="0" smtClean="0">
                <a:solidFill>
                  <a:schemeClr val="tx1"/>
                </a:solidFill>
              </a:rPr>
              <a:t>vidēji 35 dd laikā</a:t>
            </a:r>
          </a:p>
          <a:p>
            <a:pPr algn="ctr"/>
            <a:r>
              <a:rPr lang="lv-LV" sz="1400" dirty="0" smtClean="0">
                <a:solidFill>
                  <a:schemeClr val="tx1"/>
                </a:solidFill>
              </a:rPr>
              <a:t>- </a:t>
            </a:r>
            <a:r>
              <a:rPr lang="lv-LV" sz="1400" b="1" dirty="0" smtClean="0">
                <a:solidFill>
                  <a:schemeClr val="tx1"/>
                </a:solidFill>
              </a:rPr>
              <a:t>ātrāk nekā </a:t>
            </a:r>
            <a:r>
              <a:rPr lang="lv-LV" sz="1400" dirty="0">
                <a:solidFill>
                  <a:schemeClr val="tx1"/>
                </a:solidFill>
              </a:rPr>
              <a:t>2007-2013 periodā  visās </a:t>
            </a:r>
            <a:r>
              <a:rPr lang="lv-LV" sz="1400" dirty="0" smtClean="0">
                <a:solidFill>
                  <a:schemeClr val="tx1"/>
                </a:solidFill>
              </a:rPr>
              <a:t>aģentūrās kopā</a:t>
            </a:r>
            <a:endParaRPr lang="lv-LV" sz="1400" dirty="0">
              <a:solidFill>
                <a:schemeClr val="tx1"/>
              </a:solidFill>
            </a:endParaRPr>
          </a:p>
          <a:p>
            <a:pPr algn="ctr"/>
            <a:r>
              <a:rPr lang="lv-LV" sz="1400" dirty="0" smtClean="0">
                <a:solidFill>
                  <a:schemeClr val="tx1"/>
                </a:solidFill>
              </a:rPr>
              <a:t>virs 50 dd vidēji</a:t>
            </a:r>
            <a:endParaRPr lang="lv-LV" sz="1400" dirty="0">
              <a:solidFill>
                <a:schemeClr val="tx1"/>
              </a:solidFill>
            </a:endParaRPr>
          </a:p>
        </p:txBody>
      </p:sp>
      <p:sp>
        <p:nvSpPr>
          <p:cNvPr id="23" name="Rounded Rectangular Callout 22"/>
          <p:cNvSpPr/>
          <p:nvPr/>
        </p:nvSpPr>
        <p:spPr>
          <a:xfrm>
            <a:off x="518461" y="1841405"/>
            <a:ext cx="943688" cy="399787"/>
          </a:xfrm>
          <a:prstGeom prst="wedgeRoundRectCallout">
            <a:avLst>
              <a:gd name="adj1" fmla="val 50108"/>
              <a:gd name="adj2" fmla="val -16151"/>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600" dirty="0" smtClean="0">
                <a:solidFill>
                  <a:schemeClr val="tx1"/>
                </a:solidFill>
              </a:rPr>
              <a:t>CFLA</a:t>
            </a:r>
            <a:endParaRPr lang="lv-LV" sz="1600" dirty="0">
              <a:solidFill>
                <a:schemeClr val="tx1"/>
              </a:solidFill>
            </a:endParaRPr>
          </a:p>
        </p:txBody>
      </p:sp>
      <p:sp>
        <p:nvSpPr>
          <p:cNvPr id="24" name="Title 4"/>
          <p:cNvSpPr txBox="1">
            <a:spLocks/>
          </p:cNvSpPr>
          <p:nvPr/>
        </p:nvSpPr>
        <p:spPr>
          <a:xfrm>
            <a:off x="35889" y="503008"/>
            <a:ext cx="8320310" cy="5787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D39001"/>
                </a:solidFill>
                <a:effectLst>
                  <a:innerShdw blurRad="63500" dist="50800" dir="13500000">
                    <a:prstClr val="black">
                      <a:alpha val="50000"/>
                    </a:prstClr>
                  </a:innerShdw>
                </a:effectLst>
                <a:latin typeface="+mn-lt"/>
                <a:ea typeface="+mj-ea"/>
                <a:cs typeface="+mj-cs"/>
              </a:defRPr>
            </a:lvl1pPr>
          </a:lstStyle>
          <a:p>
            <a:r>
              <a:rPr lang="lv-LV" sz="1600" b="0" dirty="0" smtClean="0">
                <a:solidFill>
                  <a:srgbClr val="002060"/>
                </a:solidFill>
              </a:rPr>
              <a:t/>
            </a:r>
            <a:br>
              <a:rPr lang="lv-LV" sz="1600" b="0" dirty="0" smtClean="0">
                <a:solidFill>
                  <a:srgbClr val="002060"/>
                </a:solidFill>
              </a:rPr>
            </a:br>
            <a:r>
              <a:rPr lang="lv-LV" sz="2000" dirty="0"/>
              <a:t>Vienu gadu ātrāk nekā </a:t>
            </a:r>
            <a:r>
              <a:rPr lang="lv-LV" sz="2000" dirty="0" smtClean="0"/>
              <a:t>VRP plānots </a:t>
            </a:r>
            <a:r>
              <a:rPr lang="lv-LV" sz="2000" dirty="0"/>
              <a:t>- 4 mljrd euro apstiprināti </a:t>
            </a:r>
            <a:endParaRPr lang="lv-LV" sz="2000" dirty="0" smtClean="0"/>
          </a:p>
          <a:p>
            <a:r>
              <a:rPr lang="lv-LV" sz="2000" dirty="0" smtClean="0"/>
              <a:t>investīciju nosacījumi, tsk.elektifikācija.</a:t>
            </a:r>
            <a:r>
              <a:rPr lang="lv-LV" sz="1600" b="0" dirty="0" smtClean="0">
                <a:solidFill>
                  <a:srgbClr val="002060"/>
                </a:solidFill>
                <a:effectLst/>
              </a:rPr>
              <a:t/>
            </a:r>
            <a:br>
              <a:rPr lang="lv-LV" sz="1600" b="0" dirty="0" smtClean="0">
                <a:solidFill>
                  <a:srgbClr val="002060"/>
                </a:solidFill>
                <a:effectLst/>
              </a:rPr>
            </a:br>
            <a:endParaRPr lang="lv-LV" sz="1600" b="0" i="1" dirty="0">
              <a:solidFill>
                <a:schemeClr val="accent3">
                  <a:lumMod val="75000"/>
                </a:schemeClr>
              </a:solidFill>
            </a:endParaRPr>
          </a:p>
        </p:txBody>
      </p:sp>
    </p:spTree>
    <p:extLst>
      <p:ext uri="{BB962C8B-B14F-4D97-AF65-F5344CB8AC3E}">
        <p14:creationId xmlns:p14="http://schemas.microsoft.com/office/powerpoint/2010/main" val="243888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11</a:t>
            </a:fld>
            <a:endParaRPr lang="lv-LV"/>
          </a:p>
        </p:txBody>
      </p:sp>
      <p:sp>
        <p:nvSpPr>
          <p:cNvPr id="4" name="Content Placeholder 3"/>
          <p:cNvSpPr>
            <a:spLocks noGrp="1"/>
          </p:cNvSpPr>
          <p:nvPr>
            <p:ph idx="1"/>
          </p:nvPr>
        </p:nvSpPr>
        <p:spPr>
          <a:xfrm>
            <a:off x="755576" y="3720012"/>
            <a:ext cx="8229600" cy="3493259"/>
          </a:xfrm>
        </p:spPr>
        <p:txBody>
          <a:bodyPr>
            <a:noAutofit/>
          </a:bodyPr>
          <a:lstStyle/>
          <a:p>
            <a:pPr indent="0" algn="just">
              <a:buNone/>
            </a:pPr>
            <a:endParaRPr lang="lv-LV" sz="1200" dirty="0" smtClean="0">
              <a:solidFill>
                <a:schemeClr val="tx1"/>
              </a:solidFill>
              <a:cs typeface="Times New Roman" panose="02020603050405020304" pitchFamily="18" charset="0"/>
            </a:endParaRPr>
          </a:p>
          <a:p>
            <a:endParaRPr lang="lv-LV" sz="1600" dirty="0">
              <a:solidFill>
                <a:schemeClr val="tx1"/>
              </a:solidFill>
            </a:endParaRPr>
          </a:p>
        </p:txBody>
      </p:sp>
      <p:sp>
        <p:nvSpPr>
          <p:cNvPr id="5" name="Title 4"/>
          <p:cNvSpPr>
            <a:spLocks noGrp="1"/>
          </p:cNvSpPr>
          <p:nvPr>
            <p:ph type="title"/>
          </p:nvPr>
        </p:nvSpPr>
        <p:spPr>
          <a:xfrm>
            <a:off x="251520" y="534541"/>
            <a:ext cx="6408712" cy="432000"/>
          </a:xfrm>
        </p:spPr>
        <p:txBody>
          <a:bodyPr>
            <a:normAutofit fontScale="90000"/>
          </a:bodyPr>
          <a:lstStyle/>
          <a:p>
            <a:r>
              <a:rPr lang="lv-LV" dirty="0" smtClean="0"/>
              <a:t>Aktuālie risināmie ES fondu jautājumi 2017.gadā</a:t>
            </a:r>
            <a:endParaRPr lang="lv-LV" dirty="0"/>
          </a:p>
        </p:txBody>
      </p:sp>
      <p:sp>
        <p:nvSpPr>
          <p:cNvPr id="6" name="Rectangle 5"/>
          <p:cNvSpPr/>
          <p:nvPr/>
        </p:nvSpPr>
        <p:spPr>
          <a:xfrm>
            <a:off x="218105" y="969763"/>
            <a:ext cx="8673648" cy="1920638"/>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lvl="0" algn="just">
              <a:spcBef>
                <a:spcPct val="20000"/>
              </a:spcBef>
            </a:pPr>
            <a:r>
              <a:rPr lang="lv-LV" sz="1400" b="1" dirty="0">
                <a:solidFill>
                  <a:schemeClr val="tx1">
                    <a:lumMod val="65000"/>
                    <a:lumOff val="35000"/>
                  </a:schemeClr>
                </a:solidFill>
                <a:latin typeface="+mj-lt"/>
                <a:cs typeface="Times New Roman" panose="02020603050405020304" pitchFamily="18" charset="0"/>
              </a:rPr>
              <a:t>2007-2013</a:t>
            </a:r>
            <a:r>
              <a:rPr lang="lv-LV" sz="1600" dirty="0" smtClean="0">
                <a:solidFill>
                  <a:schemeClr val="tx1">
                    <a:lumMod val="65000"/>
                    <a:lumOff val="35000"/>
                  </a:schemeClr>
                </a:solidFill>
                <a:cs typeface="Times New Roman" panose="02020603050405020304" pitchFamily="18" charset="0"/>
              </a:rPr>
              <a:t> </a:t>
            </a:r>
          </a:p>
          <a:p>
            <a:pPr lvl="0" algn="just">
              <a:spcBef>
                <a:spcPct val="20000"/>
              </a:spcBef>
            </a:pPr>
            <a:r>
              <a:rPr lang="lv-LV" sz="1400" dirty="0">
                <a:solidFill>
                  <a:prstClr val="black">
                    <a:lumMod val="50000"/>
                    <a:lumOff val="50000"/>
                  </a:prstClr>
                </a:solidFill>
              </a:rPr>
              <a:t>Trīs «lielo» projektu pabeigšana – kopā 118 </a:t>
            </a:r>
            <a:r>
              <a:rPr lang="lv-LV" sz="1400" dirty="0" err="1">
                <a:solidFill>
                  <a:prstClr val="black">
                    <a:lumMod val="50000"/>
                    <a:lumOff val="50000"/>
                  </a:prstClr>
                </a:solidFill>
              </a:rPr>
              <a:t>milj</a:t>
            </a:r>
            <a:r>
              <a:rPr lang="lv-LV" sz="1400" dirty="0">
                <a:solidFill>
                  <a:prstClr val="black">
                    <a:lumMod val="50000"/>
                    <a:lumOff val="50000"/>
                  </a:prstClr>
                </a:solidFill>
              </a:rPr>
              <a:t> </a:t>
            </a:r>
            <a:r>
              <a:rPr lang="lv-LV" sz="1400" dirty="0" err="1">
                <a:solidFill>
                  <a:prstClr val="black">
                    <a:lumMod val="50000"/>
                    <a:lumOff val="50000"/>
                  </a:prstClr>
                </a:solidFill>
              </a:rPr>
              <a:t>euro</a:t>
            </a:r>
            <a:r>
              <a:rPr lang="lv-LV" sz="1400" dirty="0">
                <a:solidFill>
                  <a:prstClr val="black">
                    <a:lumMod val="50000"/>
                    <a:lumOff val="50000"/>
                  </a:prstClr>
                </a:solidFill>
              </a:rPr>
              <a:t>:</a:t>
            </a:r>
          </a:p>
          <a:p>
            <a:pPr marL="171450" lvl="0" indent="-171450" algn="just">
              <a:spcBef>
                <a:spcPct val="20000"/>
              </a:spcBef>
              <a:buFont typeface="Arial" panose="020B0604020202020204" pitchFamily="34" charset="0"/>
              <a:buChar char="•"/>
            </a:pPr>
            <a:r>
              <a:rPr lang="lv-LV" sz="1400" dirty="0">
                <a:solidFill>
                  <a:prstClr val="black">
                    <a:lumMod val="50000"/>
                    <a:lumOff val="50000"/>
                  </a:prstClr>
                </a:solidFill>
              </a:rPr>
              <a:t>Krievu sala (75 </a:t>
            </a:r>
            <a:r>
              <a:rPr lang="lv-LV" sz="1400" dirty="0" err="1">
                <a:solidFill>
                  <a:prstClr val="black">
                    <a:lumMod val="50000"/>
                    <a:lumOff val="50000"/>
                  </a:prstClr>
                </a:solidFill>
              </a:rPr>
              <a:t>milj</a:t>
            </a:r>
            <a:r>
              <a:rPr lang="lv-LV" sz="1400" dirty="0">
                <a:solidFill>
                  <a:prstClr val="black">
                    <a:lumMod val="50000"/>
                    <a:lumOff val="50000"/>
                  </a:prstClr>
                </a:solidFill>
              </a:rPr>
              <a:t> </a:t>
            </a:r>
            <a:r>
              <a:rPr lang="lv-LV" sz="1400" dirty="0" err="1">
                <a:solidFill>
                  <a:prstClr val="black">
                    <a:lumMod val="50000"/>
                    <a:lumOff val="50000"/>
                  </a:prstClr>
                </a:solidFill>
              </a:rPr>
              <a:t>euro</a:t>
            </a:r>
            <a:r>
              <a:rPr lang="lv-LV" sz="1400" dirty="0">
                <a:solidFill>
                  <a:prstClr val="black">
                    <a:lumMod val="50000"/>
                    <a:lumOff val="50000"/>
                  </a:prstClr>
                </a:solidFill>
              </a:rPr>
              <a:t> ES fondi) – Rīgas brīvostas pārvalde plāno pabeigt līdz 2019.g. </a:t>
            </a:r>
          </a:p>
          <a:p>
            <a:pPr marL="171450" lvl="0" indent="-171450" algn="just">
              <a:spcBef>
                <a:spcPct val="20000"/>
              </a:spcBef>
              <a:buFont typeface="Arial" panose="020B0604020202020204" pitchFamily="34" charset="0"/>
              <a:buChar char="•"/>
            </a:pPr>
            <a:r>
              <a:rPr lang="lv-LV" sz="1400" dirty="0">
                <a:solidFill>
                  <a:prstClr val="black">
                    <a:lumMod val="50000"/>
                    <a:lumOff val="50000"/>
                  </a:prstClr>
                </a:solidFill>
              </a:rPr>
              <a:t>Stradiņu slimnīcas projekta pirmā kārta (24 </a:t>
            </a:r>
            <a:r>
              <a:rPr lang="lv-LV" sz="1400" dirty="0" err="1">
                <a:solidFill>
                  <a:prstClr val="black">
                    <a:lumMod val="50000"/>
                    <a:lumOff val="50000"/>
                  </a:prstClr>
                </a:solidFill>
              </a:rPr>
              <a:t>milj</a:t>
            </a:r>
            <a:r>
              <a:rPr lang="lv-LV" sz="1400" dirty="0">
                <a:solidFill>
                  <a:prstClr val="black">
                    <a:lumMod val="50000"/>
                    <a:lumOff val="50000"/>
                  </a:prstClr>
                </a:solidFill>
              </a:rPr>
              <a:t> </a:t>
            </a:r>
            <a:r>
              <a:rPr lang="lv-LV" sz="1400" dirty="0" err="1">
                <a:solidFill>
                  <a:prstClr val="black">
                    <a:lumMod val="50000"/>
                    <a:lumOff val="50000"/>
                  </a:prstClr>
                </a:solidFill>
              </a:rPr>
              <a:t>euro</a:t>
            </a:r>
            <a:r>
              <a:rPr lang="lv-LV" sz="1400" dirty="0">
                <a:solidFill>
                  <a:prstClr val="black">
                    <a:lumMod val="50000"/>
                    <a:lumOff val="50000"/>
                  </a:prstClr>
                </a:solidFill>
              </a:rPr>
              <a:t> ES fondi) – plānota daļēja funkcionēšana 2017.g. vidū un pilnībā pabeigt līdz 2018.g. laikā. </a:t>
            </a:r>
          </a:p>
          <a:p>
            <a:pPr marL="171450" lvl="0" indent="-171450" algn="just">
              <a:spcBef>
                <a:spcPct val="20000"/>
              </a:spcBef>
              <a:buFont typeface="Arial" panose="020B0604020202020204" pitchFamily="34" charset="0"/>
              <a:buChar char="•"/>
            </a:pPr>
            <a:r>
              <a:rPr lang="lv-LV" sz="1400" dirty="0">
                <a:solidFill>
                  <a:prstClr val="black">
                    <a:lumMod val="50000"/>
                    <a:lumOff val="50000"/>
                  </a:prstClr>
                </a:solidFill>
              </a:rPr>
              <a:t>Inčukalna gudrona dīķi (19 </a:t>
            </a:r>
            <a:r>
              <a:rPr lang="lv-LV" sz="1400" dirty="0" err="1">
                <a:solidFill>
                  <a:prstClr val="black">
                    <a:lumMod val="50000"/>
                    <a:lumOff val="50000"/>
                  </a:prstClr>
                </a:solidFill>
              </a:rPr>
              <a:t>milj</a:t>
            </a:r>
            <a:r>
              <a:rPr lang="lv-LV" sz="1400" dirty="0">
                <a:solidFill>
                  <a:prstClr val="black">
                    <a:lumMod val="50000"/>
                    <a:lumOff val="50000"/>
                  </a:prstClr>
                </a:solidFill>
              </a:rPr>
              <a:t> </a:t>
            </a:r>
            <a:r>
              <a:rPr lang="lv-LV" sz="1400" dirty="0" err="1">
                <a:solidFill>
                  <a:prstClr val="black">
                    <a:lumMod val="50000"/>
                    <a:lumOff val="50000"/>
                  </a:prstClr>
                </a:solidFill>
              </a:rPr>
              <a:t>euro</a:t>
            </a:r>
            <a:r>
              <a:rPr lang="lv-LV" sz="1400" dirty="0">
                <a:solidFill>
                  <a:prstClr val="black">
                    <a:lumMod val="50000"/>
                    <a:lumOff val="50000"/>
                  </a:prstClr>
                </a:solidFill>
              </a:rPr>
              <a:t> ES fondi) – pabeigšana 2014-2020 periodā.</a:t>
            </a:r>
          </a:p>
          <a:p>
            <a:pPr algn="just">
              <a:lnSpc>
                <a:spcPct val="110000"/>
              </a:lnSpc>
              <a:spcAft>
                <a:spcPts val="600"/>
              </a:spcAft>
            </a:pPr>
            <a:endParaRPr lang="lv-LV" sz="1200" b="1" dirty="0">
              <a:solidFill>
                <a:schemeClr val="tx1">
                  <a:lumMod val="50000"/>
                  <a:lumOff val="50000"/>
                </a:schemeClr>
              </a:solidFill>
              <a:latin typeface="Calibri" panose="020F0502020204030204" pitchFamily="34" charset="0"/>
              <a:ea typeface="Verdana" panose="020B0604030504040204" pitchFamily="34" charset="0"/>
              <a:cs typeface="Verdana" panose="020B0604030504040204" pitchFamily="34" charset="0"/>
            </a:endParaRPr>
          </a:p>
        </p:txBody>
      </p:sp>
      <p:sp>
        <p:nvSpPr>
          <p:cNvPr id="7" name="Rectangle 6"/>
          <p:cNvSpPr/>
          <p:nvPr/>
        </p:nvSpPr>
        <p:spPr>
          <a:xfrm>
            <a:off x="218105" y="3032001"/>
            <a:ext cx="8673648" cy="3506911"/>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lvl="0" algn="just">
              <a:spcBef>
                <a:spcPct val="20000"/>
              </a:spcBef>
            </a:pPr>
            <a:r>
              <a:rPr lang="lv-LV" sz="1400" b="1" dirty="0">
                <a:solidFill>
                  <a:schemeClr val="tx1">
                    <a:lumMod val="65000"/>
                    <a:lumOff val="35000"/>
                  </a:schemeClr>
                </a:solidFill>
                <a:latin typeface="+mj-lt"/>
                <a:cs typeface="Times New Roman" panose="02020603050405020304" pitchFamily="18" charset="0"/>
              </a:rPr>
              <a:t>2014-2020</a:t>
            </a:r>
          </a:p>
          <a:p>
            <a:pPr lvl="0" algn="just">
              <a:spcBef>
                <a:spcPct val="20000"/>
              </a:spcBef>
            </a:pPr>
            <a:r>
              <a:rPr lang="lv-LV" sz="1200" b="1" dirty="0">
                <a:solidFill>
                  <a:prstClr val="black">
                    <a:lumMod val="50000"/>
                    <a:lumOff val="50000"/>
                  </a:prstClr>
                </a:solidFill>
                <a:latin typeface="Franklin Gothic Medium"/>
              </a:rPr>
              <a:t>«</a:t>
            </a:r>
            <a:r>
              <a:rPr lang="lv-LV" sz="1400" dirty="0">
                <a:solidFill>
                  <a:prstClr val="black">
                    <a:lumMod val="65000"/>
                    <a:lumOff val="35000"/>
                  </a:prstClr>
                </a:solidFill>
              </a:rPr>
              <a:t>Lielo» projektu virzība (kavēti 2 gadi, plāns panākt apstiprināšanu EK 2017.g.beigās) – kopā 493 </a:t>
            </a:r>
            <a:r>
              <a:rPr lang="lv-LV" sz="1400" dirty="0" err="1">
                <a:solidFill>
                  <a:prstClr val="black">
                    <a:lumMod val="65000"/>
                    <a:lumOff val="35000"/>
                  </a:prstClr>
                </a:solidFill>
              </a:rPr>
              <a:t>milj</a:t>
            </a:r>
            <a:r>
              <a:rPr lang="lv-LV" sz="1400" dirty="0">
                <a:solidFill>
                  <a:prstClr val="black">
                    <a:lumMod val="65000"/>
                    <a:lumOff val="35000"/>
                  </a:prstClr>
                </a:solidFill>
              </a:rPr>
              <a:t> </a:t>
            </a:r>
            <a:r>
              <a:rPr lang="lv-LV" sz="1400" dirty="0" err="1">
                <a:solidFill>
                  <a:prstClr val="black">
                    <a:lumMod val="65000"/>
                    <a:lumOff val="35000"/>
                  </a:prstClr>
                </a:solidFill>
              </a:rPr>
              <a:t>euro</a:t>
            </a:r>
            <a:r>
              <a:rPr lang="lv-LV" sz="1400" dirty="0">
                <a:solidFill>
                  <a:prstClr val="black">
                    <a:lumMod val="65000"/>
                    <a:lumOff val="35000"/>
                  </a:prstClr>
                </a:solidFill>
              </a:rPr>
              <a:t> (11% no kopā 4,4 </a:t>
            </a:r>
            <a:r>
              <a:rPr lang="lv-LV" sz="1400" dirty="0" err="1">
                <a:solidFill>
                  <a:prstClr val="black">
                    <a:lumMod val="65000"/>
                    <a:lumOff val="35000"/>
                  </a:prstClr>
                </a:solidFill>
              </a:rPr>
              <a:t>mljrd</a:t>
            </a:r>
            <a:r>
              <a:rPr lang="lv-LV" sz="1400" dirty="0">
                <a:solidFill>
                  <a:prstClr val="black">
                    <a:lumMod val="65000"/>
                    <a:lumOff val="35000"/>
                  </a:prstClr>
                </a:solidFill>
              </a:rPr>
              <a:t> </a:t>
            </a:r>
            <a:r>
              <a:rPr lang="lv-LV" sz="1400" dirty="0" err="1">
                <a:solidFill>
                  <a:prstClr val="black">
                    <a:lumMod val="65000"/>
                    <a:lumOff val="35000"/>
                  </a:prstClr>
                </a:solidFill>
              </a:rPr>
              <a:t>euro</a:t>
            </a:r>
            <a:r>
              <a:rPr lang="lv-LV" sz="1400" dirty="0">
                <a:solidFill>
                  <a:prstClr val="black">
                    <a:lumMod val="65000"/>
                    <a:lumOff val="35000"/>
                  </a:prstClr>
                </a:solidFill>
              </a:rPr>
              <a:t> «ES fondu aploksnes»):</a:t>
            </a:r>
          </a:p>
          <a:p>
            <a:pPr marL="171450" lvl="0" indent="-171450" algn="just">
              <a:spcBef>
                <a:spcPct val="20000"/>
              </a:spcBef>
              <a:buFont typeface="Arial" panose="020B0604020202020204" pitchFamily="34" charset="0"/>
              <a:buChar char="•"/>
            </a:pPr>
            <a:r>
              <a:rPr lang="lv-LV" sz="1400" dirty="0">
                <a:solidFill>
                  <a:prstClr val="black">
                    <a:lumMod val="65000"/>
                    <a:lumOff val="35000"/>
                  </a:prstClr>
                </a:solidFill>
              </a:rPr>
              <a:t>Latvijas dzelzceļa tīkla elektrifikācija – 346,6 </a:t>
            </a:r>
            <a:r>
              <a:rPr lang="lv-LV" sz="1400" dirty="0" err="1">
                <a:solidFill>
                  <a:prstClr val="black">
                    <a:lumMod val="65000"/>
                    <a:lumOff val="35000"/>
                  </a:prstClr>
                </a:solidFill>
              </a:rPr>
              <a:t>milj</a:t>
            </a:r>
            <a:r>
              <a:rPr lang="lv-LV" sz="1400" dirty="0">
                <a:solidFill>
                  <a:prstClr val="black">
                    <a:lumMod val="65000"/>
                    <a:lumOff val="35000"/>
                  </a:prstClr>
                </a:solidFill>
              </a:rPr>
              <a:t> </a:t>
            </a:r>
            <a:r>
              <a:rPr lang="lv-LV" sz="1400" dirty="0" err="1">
                <a:solidFill>
                  <a:prstClr val="black">
                    <a:lumMod val="65000"/>
                    <a:lumOff val="35000"/>
                  </a:prstClr>
                </a:solidFill>
              </a:rPr>
              <a:t>euro</a:t>
            </a:r>
            <a:r>
              <a:rPr lang="lv-LV" sz="1400" dirty="0">
                <a:solidFill>
                  <a:prstClr val="black">
                    <a:lumMod val="65000"/>
                    <a:lumOff val="35000"/>
                  </a:prstClr>
                </a:solidFill>
              </a:rPr>
              <a:t>  ES fondi.</a:t>
            </a:r>
            <a:endParaRPr lang="en-US" sz="1400" dirty="0">
              <a:solidFill>
                <a:prstClr val="black">
                  <a:lumMod val="65000"/>
                  <a:lumOff val="35000"/>
                </a:prstClr>
              </a:solidFill>
            </a:endParaRPr>
          </a:p>
          <a:p>
            <a:pPr marL="171450" lvl="1" indent="-171450" algn="just">
              <a:spcBef>
                <a:spcPct val="0"/>
              </a:spcBef>
              <a:spcAft>
                <a:spcPts val="600"/>
              </a:spcAft>
              <a:buFont typeface="Arial" panose="020B0604020202020204" pitchFamily="34" charset="0"/>
              <a:buChar char="•"/>
            </a:pPr>
            <a:r>
              <a:rPr lang="lv-LV" sz="1400" dirty="0">
                <a:solidFill>
                  <a:prstClr val="black">
                    <a:lumMod val="65000"/>
                    <a:lumOff val="35000"/>
                  </a:prstClr>
                </a:solidFill>
              </a:rPr>
              <a:t>Rīgas </a:t>
            </a:r>
            <a:r>
              <a:rPr lang="lv-LV" sz="1200" dirty="0">
                <a:solidFill>
                  <a:prstClr val="black">
                    <a:lumMod val="65000"/>
                    <a:lumOff val="35000"/>
                  </a:prstClr>
                </a:solidFill>
              </a:rPr>
              <a:t>tramvaja</a:t>
            </a:r>
            <a:r>
              <a:rPr lang="lv-LV" sz="1400" dirty="0">
                <a:solidFill>
                  <a:prstClr val="black">
                    <a:lumMod val="65000"/>
                    <a:lumOff val="35000"/>
                  </a:prstClr>
                </a:solidFill>
              </a:rPr>
              <a:t> infrastruktūras projekts («Skanstes tramvajs») - 70 </a:t>
            </a:r>
            <a:r>
              <a:rPr lang="lv-LV" sz="1400" dirty="0" err="1">
                <a:solidFill>
                  <a:prstClr val="black">
                    <a:lumMod val="65000"/>
                    <a:lumOff val="35000"/>
                  </a:prstClr>
                </a:solidFill>
              </a:rPr>
              <a:t>milj</a:t>
            </a:r>
            <a:r>
              <a:rPr lang="lv-LV" sz="1400" dirty="0">
                <a:solidFill>
                  <a:prstClr val="black">
                    <a:lumMod val="65000"/>
                    <a:lumOff val="35000"/>
                  </a:prstClr>
                </a:solidFill>
              </a:rPr>
              <a:t> </a:t>
            </a:r>
            <a:r>
              <a:rPr lang="lv-LV" sz="1400" dirty="0" err="1">
                <a:solidFill>
                  <a:prstClr val="black">
                    <a:lumMod val="65000"/>
                    <a:lumOff val="35000"/>
                  </a:prstClr>
                </a:solidFill>
              </a:rPr>
              <a:t>euro</a:t>
            </a:r>
            <a:r>
              <a:rPr lang="lv-LV" sz="1400" dirty="0">
                <a:solidFill>
                  <a:prstClr val="black">
                    <a:lumMod val="65000"/>
                    <a:lumOff val="35000"/>
                  </a:prstClr>
                </a:solidFill>
              </a:rPr>
              <a:t> ES fondi.</a:t>
            </a:r>
            <a:endParaRPr lang="en-US" sz="1400" dirty="0">
              <a:solidFill>
                <a:prstClr val="black">
                  <a:lumMod val="65000"/>
                  <a:lumOff val="35000"/>
                </a:prstClr>
              </a:solidFill>
            </a:endParaRPr>
          </a:p>
          <a:p>
            <a:pPr marL="171450" lvl="1" indent="-171450" algn="just">
              <a:spcBef>
                <a:spcPct val="0"/>
              </a:spcBef>
              <a:spcAft>
                <a:spcPts val="600"/>
              </a:spcAft>
              <a:buFont typeface="Arial" panose="020B0604020202020204" pitchFamily="34" charset="0"/>
              <a:buChar char="•"/>
            </a:pPr>
            <a:r>
              <a:rPr lang="lv-LV" sz="1400" dirty="0">
                <a:solidFill>
                  <a:prstClr val="black">
                    <a:lumMod val="65000"/>
                    <a:lumOff val="35000"/>
                  </a:prstClr>
                </a:solidFill>
              </a:rPr>
              <a:t>Stradiņu slimnīcas projekta otrā kārta – 64,3 </a:t>
            </a:r>
            <a:r>
              <a:rPr lang="lv-LV" sz="1400" dirty="0" err="1">
                <a:solidFill>
                  <a:prstClr val="black">
                    <a:lumMod val="65000"/>
                    <a:lumOff val="35000"/>
                  </a:prstClr>
                </a:solidFill>
              </a:rPr>
              <a:t>milj</a:t>
            </a:r>
            <a:r>
              <a:rPr lang="lv-LV" sz="1400" dirty="0">
                <a:solidFill>
                  <a:prstClr val="black">
                    <a:lumMod val="65000"/>
                    <a:lumOff val="35000"/>
                  </a:prstClr>
                </a:solidFill>
              </a:rPr>
              <a:t> </a:t>
            </a:r>
            <a:r>
              <a:rPr lang="lv-LV" sz="1400" dirty="0" err="1">
                <a:solidFill>
                  <a:prstClr val="black">
                    <a:lumMod val="65000"/>
                    <a:lumOff val="35000"/>
                  </a:prstClr>
                </a:solidFill>
              </a:rPr>
              <a:t>euro</a:t>
            </a:r>
            <a:r>
              <a:rPr lang="lv-LV" sz="1400" dirty="0">
                <a:solidFill>
                  <a:prstClr val="black">
                    <a:lumMod val="65000"/>
                    <a:lumOff val="35000"/>
                  </a:prstClr>
                </a:solidFill>
              </a:rPr>
              <a:t> ES fondi</a:t>
            </a:r>
          </a:p>
          <a:p>
            <a:pPr marL="171450" lvl="1" indent="-171450" algn="just">
              <a:spcBef>
                <a:spcPct val="0"/>
              </a:spcBef>
              <a:spcAft>
                <a:spcPts val="600"/>
              </a:spcAft>
              <a:buFont typeface="Arial" panose="020B0604020202020204" pitchFamily="34" charset="0"/>
              <a:buChar char="•"/>
            </a:pPr>
            <a:r>
              <a:rPr lang="lv-LV" sz="1400" dirty="0">
                <a:solidFill>
                  <a:prstClr val="black">
                    <a:lumMod val="65000"/>
                    <a:lumOff val="35000"/>
                  </a:prstClr>
                </a:solidFill>
              </a:rPr>
              <a:t>Inčukalna gudrona dīķi sanācijas otrais posms – 11,6 </a:t>
            </a:r>
            <a:r>
              <a:rPr lang="lv-LV" sz="1400" dirty="0" err="1">
                <a:solidFill>
                  <a:prstClr val="black">
                    <a:lumMod val="65000"/>
                    <a:lumOff val="35000"/>
                  </a:prstClr>
                </a:solidFill>
              </a:rPr>
              <a:t>milj</a:t>
            </a:r>
            <a:r>
              <a:rPr lang="lv-LV" sz="1400" dirty="0">
                <a:solidFill>
                  <a:prstClr val="black">
                    <a:lumMod val="65000"/>
                    <a:lumOff val="35000"/>
                  </a:prstClr>
                </a:solidFill>
              </a:rPr>
              <a:t> </a:t>
            </a:r>
            <a:r>
              <a:rPr lang="lv-LV" sz="1400" dirty="0" err="1">
                <a:solidFill>
                  <a:prstClr val="black">
                    <a:lumMod val="65000"/>
                    <a:lumOff val="35000"/>
                  </a:prstClr>
                </a:solidFill>
              </a:rPr>
              <a:t>euro</a:t>
            </a:r>
            <a:r>
              <a:rPr lang="lv-LV" sz="1400" dirty="0">
                <a:solidFill>
                  <a:prstClr val="black">
                    <a:lumMod val="65000"/>
                    <a:lumOff val="35000"/>
                  </a:prstClr>
                </a:solidFill>
              </a:rPr>
              <a:t> ES fondi</a:t>
            </a:r>
          </a:p>
          <a:p>
            <a:pPr lvl="0" algn="just">
              <a:spcBef>
                <a:spcPct val="20000"/>
              </a:spcBef>
            </a:pPr>
            <a:r>
              <a:rPr lang="lv-LV" sz="1400" b="1" dirty="0">
                <a:solidFill>
                  <a:prstClr val="black">
                    <a:lumMod val="65000"/>
                    <a:lumOff val="35000"/>
                  </a:prstClr>
                </a:solidFill>
              </a:rPr>
              <a:t>Sekmēt paātrinātu projektu ieviešanu un finanšu plūsmu </a:t>
            </a:r>
            <a:r>
              <a:rPr lang="lv-LV" sz="1400" dirty="0">
                <a:solidFill>
                  <a:prstClr val="black">
                    <a:lumMod val="65000"/>
                    <a:lumOff val="35000"/>
                  </a:prstClr>
                </a:solidFill>
              </a:rPr>
              <a:t>– ikmēneša plāni, izpildes uzraudzība, CFLA atbalsts ieviesējiem &amp; FM ikmēneša ziņojumi valdībai.</a:t>
            </a:r>
          </a:p>
          <a:p>
            <a:pPr lvl="0" algn="just">
              <a:spcBef>
                <a:spcPct val="20000"/>
              </a:spcBef>
            </a:pPr>
            <a:r>
              <a:rPr lang="lv-LV" sz="1400" b="1" dirty="0">
                <a:solidFill>
                  <a:prstClr val="black">
                    <a:lumMod val="65000"/>
                    <a:lumOff val="35000"/>
                  </a:prstClr>
                </a:solidFill>
              </a:rPr>
              <a:t>Darbības programmas (DP) grozījumi </a:t>
            </a:r>
            <a:r>
              <a:rPr lang="lv-LV" sz="1400" dirty="0">
                <a:solidFill>
                  <a:prstClr val="black">
                    <a:lumMod val="65000"/>
                    <a:lumOff val="35000"/>
                  </a:prstClr>
                </a:solidFill>
              </a:rPr>
              <a:t>– sarunas ar EK, lai panāktu maksimāli labāko risinājumu Latvijas interesēs, t.sk., lai nezaudētu 6% finanšu rezervi, samazinot 2018.gada snieguma ietvara mērķi sociālās jomas un izglītības prioritārajos virzienos.</a:t>
            </a:r>
          </a:p>
          <a:p>
            <a:pPr marL="263525" lvl="1" algn="just">
              <a:spcBef>
                <a:spcPct val="0"/>
              </a:spcBef>
              <a:spcAft>
                <a:spcPts val="600"/>
              </a:spcAft>
            </a:pPr>
            <a:endParaRPr lang="lv-LV" sz="1200" dirty="0">
              <a:solidFill>
                <a:schemeClr val="dk1"/>
              </a:solidFill>
            </a:endParaRPr>
          </a:p>
          <a:p>
            <a:pPr algn="just">
              <a:lnSpc>
                <a:spcPct val="110000"/>
              </a:lnSpc>
              <a:spcBef>
                <a:spcPct val="20000"/>
              </a:spcBef>
              <a:spcAft>
                <a:spcPts val="600"/>
              </a:spcAft>
            </a:pPr>
            <a:endParaRPr lang="lv-LV" sz="1400" dirty="0">
              <a:latin typeface="Times New Roman" panose="02020603050405020304" pitchFamily="18" charset="0"/>
              <a:cs typeface="Times New Roman" panose="02020603050405020304" pitchFamily="18" charset="0"/>
            </a:endParaRPr>
          </a:p>
        </p:txBody>
      </p:sp>
      <p:sp>
        <p:nvSpPr>
          <p:cNvPr id="8" name="Date Placeholder 7"/>
          <p:cNvSpPr>
            <a:spLocks noGrp="1"/>
          </p:cNvSpPr>
          <p:nvPr>
            <p:ph type="dt" sz="half" idx="10"/>
          </p:nvPr>
        </p:nvSpPr>
        <p:spPr/>
        <p:txBody>
          <a:bodyPr/>
          <a:lstStyle/>
          <a:p>
            <a:fld id="{41B9D0D6-891B-4048-BEA0-5C617677F44D}" type="datetime1">
              <a:rPr lang="lv-LV" smtClean="0"/>
              <a:t>09.02.2017</a:t>
            </a:fld>
            <a:endParaRPr lang="lv-LV" dirty="0"/>
          </a:p>
        </p:txBody>
      </p:sp>
    </p:spTree>
    <p:extLst>
      <p:ext uri="{BB962C8B-B14F-4D97-AF65-F5344CB8AC3E}">
        <p14:creationId xmlns:p14="http://schemas.microsoft.com/office/powerpoint/2010/main" val="323866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pPr/>
              <a:t>12</a:t>
            </a:fld>
            <a:endParaRPr lang="lv-LV" dirty="0"/>
          </a:p>
        </p:txBody>
      </p:sp>
      <p:sp>
        <p:nvSpPr>
          <p:cNvPr id="4" name="Content Placeholder 3"/>
          <p:cNvSpPr>
            <a:spLocks noGrp="1"/>
          </p:cNvSpPr>
          <p:nvPr>
            <p:ph idx="1"/>
          </p:nvPr>
        </p:nvSpPr>
        <p:spPr>
          <a:xfrm>
            <a:off x="323528" y="1052736"/>
            <a:ext cx="7957392" cy="4059832"/>
          </a:xfrm>
          <a:noFill/>
        </p:spPr>
        <p:txBody>
          <a:bodyPr>
            <a:normAutofit/>
          </a:bodyPr>
          <a:lstStyle/>
          <a:p>
            <a:pPr marL="0" indent="0">
              <a:spcBef>
                <a:spcPts val="0"/>
              </a:spcBef>
              <a:buNone/>
            </a:pPr>
            <a:endParaRPr lang="lv-LV" sz="1400" b="1" i="1"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lv-LV" sz="14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lv-LV" sz="1400" b="1" i="1"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lv-LV" sz="14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lv-LV" sz="1400" b="1" i="1"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lv-LV" sz="14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lv-LV" sz="1400" b="1" i="1"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lv-LV" sz="14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lv-LV" sz="1400" b="1" i="1" dirty="0">
              <a:solidFill>
                <a:schemeClr val="tx1"/>
              </a:solidFill>
              <a:latin typeface="Times New Roman" panose="02020603050405020304" pitchFamily="18" charset="0"/>
              <a:cs typeface="Times New Roman" panose="02020603050405020304" pitchFamily="18" charset="0"/>
            </a:endParaRPr>
          </a:p>
          <a:p>
            <a:endParaRPr lang="lv-LV" sz="1500" dirty="0" smtClean="0">
              <a:latin typeface="Times New Roman" panose="02020603050405020304" pitchFamily="18" charset="0"/>
              <a:cs typeface="Times New Roman" panose="02020603050405020304" pitchFamily="18" charset="0"/>
            </a:endParaRPr>
          </a:p>
          <a:p>
            <a:pPr>
              <a:buFontTx/>
              <a:buChar char="-"/>
            </a:pPr>
            <a:endParaRPr lang="lv-LV" dirty="0" smtClean="0"/>
          </a:p>
          <a:p>
            <a:endParaRPr lang="lv-LV" dirty="0"/>
          </a:p>
        </p:txBody>
      </p:sp>
      <p:sp>
        <p:nvSpPr>
          <p:cNvPr id="5" name="Title 4"/>
          <p:cNvSpPr>
            <a:spLocks noGrp="1"/>
          </p:cNvSpPr>
          <p:nvPr>
            <p:ph type="title"/>
          </p:nvPr>
        </p:nvSpPr>
        <p:spPr>
          <a:xfrm>
            <a:off x="457200" y="404664"/>
            <a:ext cx="6408712" cy="576064"/>
          </a:xfrm>
        </p:spPr>
        <p:txBody>
          <a:bodyPr>
            <a:noAutofit/>
          </a:bodyPr>
          <a:lstStyle/>
          <a:p>
            <a:r>
              <a:rPr lang="lv-LV" sz="2000" dirty="0"/>
              <a:t>NOR/EEZ finanšu instrumenti</a:t>
            </a:r>
          </a:p>
        </p:txBody>
      </p:sp>
      <p:sp>
        <p:nvSpPr>
          <p:cNvPr id="7" name="Rectangle 6"/>
          <p:cNvSpPr/>
          <p:nvPr/>
        </p:nvSpPr>
        <p:spPr>
          <a:xfrm>
            <a:off x="480839" y="1265529"/>
            <a:ext cx="4030905" cy="1731423"/>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lvl="0">
              <a:spcBef>
                <a:spcPct val="20000"/>
              </a:spcBef>
            </a:pPr>
            <a:r>
              <a:rPr lang="lv-LV" sz="1400" b="1" dirty="0">
                <a:solidFill>
                  <a:schemeClr val="tx1">
                    <a:lumMod val="65000"/>
                    <a:lumOff val="35000"/>
                  </a:schemeClr>
                </a:solidFill>
              </a:rPr>
              <a:t>Finansējums </a:t>
            </a: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Kopējā aploksne Latvijai – 102,1 milj. </a:t>
            </a:r>
            <a:r>
              <a:rPr lang="lv-LV" sz="1400" dirty="0" err="1">
                <a:solidFill>
                  <a:prstClr val="black">
                    <a:lumMod val="65000"/>
                    <a:lumOff val="35000"/>
                  </a:prstClr>
                </a:solidFill>
              </a:rPr>
              <a:t>euro</a:t>
            </a:r>
            <a:r>
              <a:rPr lang="lv-LV" sz="1400" dirty="0">
                <a:solidFill>
                  <a:prstClr val="black">
                    <a:lumMod val="65000"/>
                    <a:lumOff val="35000"/>
                  </a:prstClr>
                </a:solidFill>
              </a:rPr>
              <a:t>:</a:t>
            </a: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Neiezīmētais finansējums – 80,2 milj. </a:t>
            </a:r>
            <a:r>
              <a:rPr lang="lv-LV" sz="1400" dirty="0" err="1">
                <a:solidFill>
                  <a:prstClr val="black">
                    <a:lumMod val="65000"/>
                    <a:lumOff val="35000"/>
                  </a:prstClr>
                </a:solidFill>
              </a:rPr>
              <a:t>euro</a:t>
            </a:r>
            <a:r>
              <a:rPr lang="lv-LV" sz="1400" dirty="0">
                <a:solidFill>
                  <a:prstClr val="black">
                    <a:lumMod val="65000"/>
                    <a:lumOff val="35000"/>
                  </a:prstClr>
                </a:solidFill>
              </a:rPr>
              <a:t>,</a:t>
            </a: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Rezerves finansējums – 5,1 milj. </a:t>
            </a:r>
            <a:r>
              <a:rPr lang="lv-LV" sz="1400" dirty="0" err="1">
                <a:solidFill>
                  <a:prstClr val="black">
                    <a:lumMod val="65000"/>
                    <a:lumOff val="35000"/>
                  </a:prstClr>
                </a:solidFill>
              </a:rPr>
              <a:t>euro</a:t>
            </a:r>
            <a:r>
              <a:rPr lang="lv-LV" sz="1400" dirty="0">
                <a:solidFill>
                  <a:prstClr val="black">
                    <a:lumMod val="65000"/>
                    <a:lumOff val="35000"/>
                  </a:prstClr>
                </a:solidFill>
              </a:rPr>
              <a:t>,</a:t>
            </a: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Iezīmētais finansējums – 16,8 milj. </a:t>
            </a:r>
            <a:r>
              <a:rPr lang="lv-LV" sz="1400" dirty="0" err="1">
                <a:solidFill>
                  <a:prstClr val="black">
                    <a:lumMod val="65000"/>
                    <a:lumOff val="35000"/>
                  </a:prstClr>
                </a:solidFill>
              </a:rPr>
              <a:t>euro</a:t>
            </a:r>
            <a:r>
              <a:rPr lang="lv-LV" sz="1400" dirty="0">
                <a:solidFill>
                  <a:prstClr val="black">
                    <a:lumMod val="65000"/>
                    <a:lumOff val="35000"/>
                  </a:prstClr>
                </a:solidFill>
              </a:rPr>
              <a:t>;</a:t>
            </a:r>
          </a:p>
        </p:txBody>
      </p:sp>
      <p:sp>
        <p:nvSpPr>
          <p:cNvPr id="8" name="Rectangle 7"/>
          <p:cNvSpPr/>
          <p:nvPr/>
        </p:nvSpPr>
        <p:spPr>
          <a:xfrm>
            <a:off x="4788296" y="1200642"/>
            <a:ext cx="4032448" cy="1796310"/>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fontAlgn="ctr">
              <a:spcBef>
                <a:spcPts val="600"/>
              </a:spcBef>
            </a:pPr>
            <a:r>
              <a:rPr lang="lv-LV" sz="1400" b="1" dirty="0">
                <a:solidFill>
                  <a:schemeClr val="tx1">
                    <a:lumMod val="65000"/>
                    <a:lumOff val="35000"/>
                  </a:schemeClr>
                </a:solidFill>
              </a:rPr>
              <a:t>Galvenie atvērtie jautājumi divpusējās sarunās par stratēģisko ietvaru</a:t>
            </a:r>
            <a:r>
              <a:rPr lang="lv-LV" sz="1400" b="1" dirty="0" smtClean="0">
                <a:solidFill>
                  <a:schemeClr val="tx1">
                    <a:lumMod val="65000"/>
                    <a:lumOff val="35000"/>
                  </a:schemeClr>
                </a:solidFill>
              </a:rPr>
              <a:t>:</a:t>
            </a:r>
            <a:endParaRPr lang="lv-LV" sz="1400" b="1" dirty="0">
              <a:solidFill>
                <a:schemeClr val="tx1">
                  <a:lumMod val="65000"/>
                  <a:lumOff val="35000"/>
                </a:schemeClr>
              </a:solidFill>
            </a:endParaRP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Latvijai prioritārās investīciju jomas (ievērojot </a:t>
            </a:r>
            <a:r>
              <a:rPr lang="lv-LV" sz="1400" dirty="0" err="1">
                <a:solidFill>
                  <a:prstClr val="black">
                    <a:lumMod val="65000"/>
                    <a:lumOff val="35000"/>
                  </a:prstClr>
                </a:solidFill>
              </a:rPr>
              <a:t>donorvalstu</a:t>
            </a:r>
            <a:r>
              <a:rPr lang="lv-LV" sz="1400" dirty="0">
                <a:solidFill>
                  <a:prstClr val="black">
                    <a:lumMod val="65000"/>
                    <a:lumOff val="35000"/>
                  </a:prstClr>
                </a:solidFill>
              </a:rPr>
              <a:t> prioritātes).</a:t>
            </a: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Finansējuma sadalījums pa programmām, t.sk. par rezerves finansējuma pieejamību.</a:t>
            </a: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Iepriekš definētie projekti.</a:t>
            </a:r>
          </a:p>
        </p:txBody>
      </p:sp>
      <p:sp>
        <p:nvSpPr>
          <p:cNvPr id="9" name="Rectangle 8"/>
          <p:cNvSpPr/>
          <p:nvPr/>
        </p:nvSpPr>
        <p:spPr>
          <a:xfrm>
            <a:off x="565721" y="3144858"/>
            <a:ext cx="8255023" cy="3032262"/>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lgn="just"/>
            <a:r>
              <a:rPr lang="lv-LV" sz="1400" b="1" dirty="0">
                <a:solidFill>
                  <a:schemeClr val="tx1">
                    <a:lumMod val="65000"/>
                    <a:lumOff val="35000"/>
                  </a:schemeClr>
                </a:solidFill>
              </a:rPr>
              <a:t>Laika grafiks:</a:t>
            </a:r>
          </a:p>
          <a:p>
            <a:pPr marL="171450" lvl="0" indent="-171450">
              <a:buFont typeface="Arial" panose="020B0604020202020204" pitchFamily="34" charset="0"/>
              <a:buChar char="•"/>
            </a:pPr>
            <a:r>
              <a:rPr lang="lv-LV" sz="1200" dirty="0">
                <a:solidFill>
                  <a:schemeClr val="dk1"/>
                </a:solidFill>
              </a:rPr>
              <a:t> </a:t>
            </a:r>
            <a:r>
              <a:rPr lang="lv-LV" sz="1400" dirty="0">
                <a:solidFill>
                  <a:prstClr val="black"/>
                </a:solidFill>
              </a:rPr>
              <a:t>Oficiālas sarunas ar donoriem notika 2017.gada 24.janvārī.</a:t>
            </a:r>
          </a:p>
          <a:p>
            <a:pPr marL="171450" lvl="0" indent="-171450">
              <a:buFont typeface="Arial" panose="020B0604020202020204" pitchFamily="34" charset="0"/>
              <a:buChar char="•"/>
            </a:pPr>
            <a:r>
              <a:rPr lang="lv-LV" sz="1400" b="1" dirty="0">
                <a:solidFill>
                  <a:prstClr val="black"/>
                </a:solidFill>
              </a:rPr>
              <a:t>Pēc donoru uzstādījuma </a:t>
            </a:r>
            <a:r>
              <a:rPr lang="lv-LV" sz="1400" dirty="0">
                <a:solidFill>
                  <a:prstClr val="black"/>
                </a:solidFill>
              </a:rPr>
              <a:t>2017.gada I ceturksnī  paredzētas Latvijas un donoru ekspertu sarunas par atsevišķām jomām, kur donoriem atšķirīgs viedoklis no LV pozīcijas (Inovācijas uzņēmējdarbības jomā, </a:t>
            </a:r>
            <a:r>
              <a:rPr lang="lv-LV" sz="1400" dirty="0" err="1">
                <a:solidFill>
                  <a:prstClr val="black"/>
                </a:solidFill>
              </a:rPr>
              <a:t>Iekšlietu</a:t>
            </a:r>
            <a:r>
              <a:rPr lang="lv-LV" sz="1400" dirty="0">
                <a:solidFill>
                  <a:prstClr val="black"/>
                </a:solidFill>
              </a:rPr>
              <a:t> sistēmas kapacitātes stiprināšana)</a:t>
            </a:r>
          </a:p>
          <a:p>
            <a:pPr marL="285750" lvl="0" indent="-285750" fontAlgn="ctr">
              <a:spcBef>
                <a:spcPts val="600"/>
              </a:spcBef>
              <a:buFont typeface="Arial" panose="020B0604020202020204" pitchFamily="34" charset="0"/>
              <a:buChar char="•"/>
            </a:pPr>
            <a:r>
              <a:rPr lang="lv-LV" sz="1400" b="1" dirty="0">
                <a:solidFill>
                  <a:prstClr val="black">
                    <a:lumMod val="65000"/>
                    <a:lumOff val="35000"/>
                  </a:prstClr>
                </a:solidFill>
              </a:rPr>
              <a:t>Vienošanos</a:t>
            </a:r>
            <a:r>
              <a:rPr lang="lv-LV" sz="1400" dirty="0">
                <a:solidFill>
                  <a:prstClr val="black">
                    <a:lumMod val="65000"/>
                    <a:lumOff val="35000"/>
                  </a:prstClr>
                </a:solidFill>
              </a:rPr>
              <a:t> ar donoriem par investīciju stratēģisko ietvaru Latvijai prognozēts panākt </a:t>
            </a:r>
            <a:r>
              <a:rPr lang="lv-LV" sz="1400" b="1" dirty="0">
                <a:solidFill>
                  <a:prstClr val="black">
                    <a:lumMod val="65000"/>
                    <a:lumOff val="35000"/>
                  </a:prstClr>
                </a:solidFill>
              </a:rPr>
              <a:t>2017.gada pirmajā pusgadā.</a:t>
            </a: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Pēc vienošanās ar donoriem </a:t>
            </a:r>
            <a:r>
              <a:rPr lang="lv-LV" sz="1400" b="1" dirty="0">
                <a:solidFill>
                  <a:prstClr val="black">
                    <a:lumMod val="65000"/>
                    <a:lumOff val="35000"/>
                  </a:prstClr>
                </a:solidFill>
              </a:rPr>
              <a:t>ministriju darbs pie programmu </a:t>
            </a:r>
            <a:r>
              <a:rPr lang="lv-LV" sz="1400" dirty="0">
                <a:solidFill>
                  <a:prstClr val="black">
                    <a:lumMod val="65000"/>
                    <a:lumOff val="35000"/>
                  </a:prstClr>
                </a:solidFill>
              </a:rPr>
              <a:t>saturiskās sagatavošanas un vienošanās tiek plānots </a:t>
            </a:r>
            <a:r>
              <a:rPr lang="lv-LV" sz="1400" b="1" dirty="0">
                <a:solidFill>
                  <a:prstClr val="black">
                    <a:lumMod val="65000"/>
                    <a:lumOff val="35000"/>
                  </a:prstClr>
                </a:solidFill>
              </a:rPr>
              <a:t>2017.gada otrā pusē</a:t>
            </a:r>
            <a:r>
              <a:rPr lang="lv-LV" sz="1400" dirty="0">
                <a:solidFill>
                  <a:prstClr val="black">
                    <a:lumMod val="65000"/>
                    <a:lumOff val="35000"/>
                  </a:prstClr>
                </a:solidFill>
              </a:rPr>
              <a:t>.</a:t>
            </a: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Horizontālos nacionālos normatīvos aktus plānots izstrādāt un apstiprināt 2017.gadā.</a:t>
            </a:r>
          </a:p>
          <a:p>
            <a:pPr marL="285750" lvl="0" indent="-285750" fontAlgn="ctr">
              <a:spcBef>
                <a:spcPts val="600"/>
              </a:spcBef>
              <a:buFont typeface="Arial" panose="020B0604020202020204" pitchFamily="34" charset="0"/>
              <a:buChar char="•"/>
            </a:pPr>
            <a:r>
              <a:rPr lang="lv-LV" sz="1400" dirty="0">
                <a:solidFill>
                  <a:prstClr val="black">
                    <a:lumMod val="65000"/>
                    <a:lumOff val="35000"/>
                  </a:prstClr>
                </a:solidFill>
              </a:rPr>
              <a:t>Programmu / projektu ieviešanas uzsākšana – indikatīvi, sākot ar 2018.gadu.</a:t>
            </a:r>
          </a:p>
        </p:txBody>
      </p:sp>
      <p:sp>
        <p:nvSpPr>
          <p:cNvPr id="6" name="Date Placeholder 5"/>
          <p:cNvSpPr>
            <a:spLocks noGrp="1"/>
          </p:cNvSpPr>
          <p:nvPr>
            <p:ph type="dt" sz="half" idx="10"/>
          </p:nvPr>
        </p:nvSpPr>
        <p:spPr/>
        <p:txBody>
          <a:bodyPr/>
          <a:lstStyle/>
          <a:p>
            <a:fld id="{11FADD83-C12E-4059-8E7C-8045E328259A}" type="datetime1">
              <a:rPr lang="lv-LV" smtClean="0"/>
              <a:t>09.02.2017</a:t>
            </a:fld>
            <a:endParaRPr lang="lv-LV" dirty="0"/>
          </a:p>
        </p:txBody>
      </p:sp>
    </p:spTree>
    <p:extLst>
      <p:ext uri="{BB962C8B-B14F-4D97-AF65-F5344CB8AC3E}">
        <p14:creationId xmlns:p14="http://schemas.microsoft.com/office/powerpoint/2010/main" val="2490190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13</a:t>
            </a:fld>
            <a:endParaRPr lang="lv-LV"/>
          </a:p>
        </p:txBody>
      </p:sp>
      <p:sp>
        <p:nvSpPr>
          <p:cNvPr id="5" name="Title 4"/>
          <p:cNvSpPr>
            <a:spLocks noGrp="1"/>
          </p:cNvSpPr>
          <p:nvPr>
            <p:ph type="title"/>
          </p:nvPr>
        </p:nvSpPr>
        <p:spPr/>
        <p:txBody>
          <a:bodyPr>
            <a:normAutofit fontScale="90000"/>
          </a:bodyPr>
          <a:lstStyle/>
          <a:p>
            <a:r>
              <a:rPr lang="lv-LV" dirty="0">
                <a:effectLst/>
              </a:rPr>
              <a:t/>
            </a:r>
            <a:br>
              <a:rPr lang="lv-LV" dirty="0">
                <a:effectLst/>
              </a:rPr>
            </a:br>
            <a:endParaRPr lang="lv-LV" dirty="0"/>
          </a:p>
        </p:txBody>
      </p:sp>
      <p:sp>
        <p:nvSpPr>
          <p:cNvPr id="4" name="Content Placeholder 3"/>
          <p:cNvSpPr>
            <a:spLocks noGrp="1"/>
          </p:cNvSpPr>
          <p:nvPr>
            <p:ph idx="1"/>
          </p:nvPr>
        </p:nvSpPr>
        <p:spPr>
          <a:xfrm>
            <a:off x="1691680" y="2996952"/>
            <a:ext cx="5832648" cy="576064"/>
          </a:xfrm>
        </p:spPr>
        <p:txBody>
          <a:bodyPr>
            <a:normAutofit/>
          </a:bodyPr>
          <a:lstStyle/>
          <a:p>
            <a:pPr marL="0" indent="0" algn="ctr">
              <a:buNone/>
            </a:pPr>
            <a:r>
              <a:rPr lang="lv-LV" sz="2400" b="1" dirty="0" smtClean="0"/>
              <a:t>Finanšu sektors</a:t>
            </a:r>
            <a:endParaRPr lang="lv-LV" sz="2400" b="1" dirty="0"/>
          </a:p>
        </p:txBody>
      </p:sp>
      <p:sp>
        <p:nvSpPr>
          <p:cNvPr id="6" name="Date Placeholder 5"/>
          <p:cNvSpPr>
            <a:spLocks noGrp="1"/>
          </p:cNvSpPr>
          <p:nvPr>
            <p:ph type="dt" sz="half" idx="10"/>
          </p:nvPr>
        </p:nvSpPr>
        <p:spPr/>
        <p:txBody>
          <a:bodyPr/>
          <a:lstStyle/>
          <a:p>
            <a:fld id="{5506C9BA-A586-4F9B-AFF2-18A4A2E3BB1B}" type="datetime1">
              <a:rPr lang="lv-LV" smtClean="0"/>
              <a:t>09.02.2017</a:t>
            </a:fld>
            <a:endParaRPr lang="lv-LV" dirty="0"/>
          </a:p>
        </p:txBody>
      </p:sp>
    </p:spTree>
    <p:extLst>
      <p:ext uri="{BB962C8B-B14F-4D97-AF65-F5344CB8AC3E}">
        <p14:creationId xmlns:p14="http://schemas.microsoft.com/office/powerpoint/2010/main" val="1914085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14</a:t>
            </a:fld>
            <a:endParaRPr lang="lv-LV" dirty="0"/>
          </a:p>
        </p:txBody>
      </p:sp>
      <p:sp>
        <p:nvSpPr>
          <p:cNvPr id="4" name="Content Placeholder 3"/>
          <p:cNvSpPr>
            <a:spLocks noGrp="1"/>
          </p:cNvSpPr>
          <p:nvPr>
            <p:ph idx="1"/>
          </p:nvPr>
        </p:nvSpPr>
        <p:spPr>
          <a:xfrm>
            <a:off x="179512" y="1072809"/>
            <a:ext cx="8784976" cy="773994"/>
          </a:xfrm>
          <a:ln/>
        </p:spPr>
        <p:style>
          <a:lnRef idx="1">
            <a:schemeClr val="accent1"/>
          </a:lnRef>
          <a:fillRef idx="2">
            <a:schemeClr val="accent1"/>
          </a:fillRef>
          <a:effectRef idx="1">
            <a:schemeClr val="accent1"/>
          </a:effectRef>
          <a:fontRef idx="minor">
            <a:schemeClr val="dk1"/>
          </a:fontRef>
        </p:style>
        <p:txBody>
          <a:bodyPr/>
          <a:lstStyle/>
          <a:p>
            <a:pPr marL="0" indent="0" algn="just">
              <a:buNone/>
            </a:pPr>
            <a:r>
              <a:rPr lang="lv-LV" sz="1400" b="1" dirty="0">
                <a:solidFill>
                  <a:schemeClr val="tx1">
                    <a:lumMod val="65000"/>
                    <a:lumOff val="35000"/>
                  </a:schemeClr>
                </a:solidFill>
                <a:latin typeface="+mj-lt"/>
                <a:cs typeface="Times New Roman" panose="02020603050405020304" pitchFamily="18" charset="0"/>
              </a:rPr>
              <a:t>Plānā ietverto pasākumu mērķis - attīstīt stabilu, drošu un starptautiski konkurētspējīgu finanšu sektoru ar inovatīvu finanšu pakalpojumu pieejamību, kas nodrošina ilgtspējīgu Latvijas tautsaimniecības izaugsmi un Latvijas kā reģionālā finanšu pakalpojumu centra pozīcijas nostiprināšanu</a:t>
            </a:r>
          </a:p>
          <a:p>
            <a:pPr marL="457200" lvl="1"/>
            <a:endParaRPr lang="lv-LV" dirty="0"/>
          </a:p>
          <a:p>
            <a:pPr marL="0" algn="just"/>
            <a:endParaRPr lang="lv-LV" sz="1400" b="1" dirty="0">
              <a:solidFill>
                <a:schemeClr val="tx1">
                  <a:lumMod val="65000"/>
                  <a:lumOff val="35000"/>
                </a:schemeClr>
              </a:solidFill>
              <a:latin typeface="+mj-lt"/>
              <a:cs typeface="Times New Roman" panose="02020603050405020304" pitchFamily="18" charset="0"/>
            </a:endParaRPr>
          </a:p>
        </p:txBody>
      </p:sp>
      <p:sp>
        <p:nvSpPr>
          <p:cNvPr id="5" name="Title 4"/>
          <p:cNvSpPr>
            <a:spLocks noGrp="1"/>
          </p:cNvSpPr>
          <p:nvPr>
            <p:ph type="title"/>
          </p:nvPr>
        </p:nvSpPr>
        <p:spPr/>
        <p:txBody>
          <a:bodyPr/>
          <a:lstStyle/>
          <a:p>
            <a:r>
              <a:rPr lang="lv-LV" dirty="0" smtClean="0"/>
              <a:t>Finanšu sektora attīstības plāns</a:t>
            </a:r>
            <a:endParaRPr lang="lv-LV" dirty="0"/>
          </a:p>
        </p:txBody>
      </p:sp>
      <p:sp>
        <p:nvSpPr>
          <p:cNvPr id="11" name="Content Placeholder 3"/>
          <p:cNvSpPr txBox="1">
            <a:spLocks/>
          </p:cNvSpPr>
          <p:nvPr/>
        </p:nvSpPr>
        <p:spPr>
          <a:xfrm>
            <a:off x="5508104" y="4855183"/>
            <a:ext cx="2818656"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endParaRPr lang="lv-LV" sz="2400" dirty="0" smtClean="0"/>
          </a:p>
        </p:txBody>
      </p:sp>
      <p:sp>
        <p:nvSpPr>
          <p:cNvPr id="12" name="Content Placeholder 3"/>
          <p:cNvSpPr txBox="1">
            <a:spLocks/>
          </p:cNvSpPr>
          <p:nvPr/>
        </p:nvSpPr>
        <p:spPr>
          <a:xfrm>
            <a:off x="827584" y="4077072"/>
            <a:ext cx="2818656"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endParaRPr lang="lv-LV" sz="2400" dirty="0" smtClean="0"/>
          </a:p>
        </p:txBody>
      </p:sp>
      <p:sp>
        <p:nvSpPr>
          <p:cNvPr id="13" name="Content Placeholder 3"/>
          <p:cNvSpPr txBox="1">
            <a:spLocks/>
          </p:cNvSpPr>
          <p:nvPr/>
        </p:nvSpPr>
        <p:spPr>
          <a:xfrm>
            <a:off x="5665390" y="4221088"/>
            <a:ext cx="2818656"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endParaRPr lang="lv-LV" sz="2400" dirty="0" smtClean="0"/>
          </a:p>
        </p:txBody>
      </p:sp>
      <p:sp>
        <p:nvSpPr>
          <p:cNvPr id="16" name="TextBox 15"/>
          <p:cNvSpPr txBox="1"/>
          <p:nvPr/>
        </p:nvSpPr>
        <p:spPr>
          <a:xfrm>
            <a:off x="497691" y="4804952"/>
            <a:ext cx="3816424" cy="1493004"/>
          </a:xfrm>
          <a:prstGeom prst="rect">
            <a:avLst/>
          </a:prstGeom>
          <a:ln/>
        </p:spPr>
        <p:style>
          <a:lnRef idx="1">
            <a:schemeClr val="accent1"/>
          </a:lnRef>
          <a:fillRef idx="2">
            <a:schemeClr val="accent1"/>
          </a:fillRef>
          <a:effectRef idx="1">
            <a:schemeClr val="accent1"/>
          </a:effectRef>
          <a:fontRef idx="minor">
            <a:schemeClr val="dk1"/>
          </a:fontRef>
        </p:style>
        <p:txBody>
          <a:bodyPr/>
          <a:lstStyle>
            <a:defPPr>
              <a:defRPr lang="lv-LV"/>
            </a:defPPr>
            <a:lvl1pPr lvl="0" algn="just">
              <a:spcBef>
                <a:spcPct val="20000"/>
              </a:spcBef>
              <a:defRPr sz="1400" b="1">
                <a:solidFill>
                  <a:schemeClr val="tx1">
                    <a:lumMod val="65000"/>
                    <a:lumOff val="35000"/>
                  </a:schemeClr>
                </a:solidFill>
                <a:latin typeface="+mj-lt"/>
                <a:cs typeface="Times New Roman" panose="02020603050405020304" pitchFamily="18" charset="0"/>
              </a:defRPr>
            </a:lvl1pPr>
          </a:lstStyle>
          <a:p>
            <a:r>
              <a:rPr lang="lv-LV" sz="1200" dirty="0"/>
              <a:t>Kapitāla tirgus </a:t>
            </a:r>
          </a:p>
          <a:p>
            <a:r>
              <a:rPr lang="lv-LV" sz="1200" b="0" dirty="0"/>
              <a:t>Palielināt uzņēmumu skaitu, kas izmanto kapitāla instrumentus finansējuma piesaistei;</a:t>
            </a:r>
          </a:p>
          <a:p>
            <a:r>
              <a:rPr lang="lv-LV" sz="1200" b="0" dirty="0"/>
              <a:t>Attīstīt kapitāla instrumentus finansējuma piesaistes un ieguldījumu iespēju paplašināšanai;</a:t>
            </a:r>
          </a:p>
          <a:p>
            <a:r>
              <a:rPr lang="lv-LV" sz="1200" b="0" dirty="0"/>
              <a:t>Palielināt institucionālo un privāto investoru aktivitāti vietējā kapitāla tirgū.</a:t>
            </a:r>
          </a:p>
        </p:txBody>
      </p:sp>
      <p:sp>
        <p:nvSpPr>
          <p:cNvPr id="17" name="TextBox 16"/>
          <p:cNvSpPr txBox="1"/>
          <p:nvPr/>
        </p:nvSpPr>
        <p:spPr>
          <a:xfrm>
            <a:off x="4753000" y="4707760"/>
            <a:ext cx="3600400" cy="1617958"/>
          </a:xfrm>
          <a:prstGeom prst="rect">
            <a:avLst/>
          </a:prstGeom>
          <a:ln/>
        </p:spPr>
        <p:style>
          <a:lnRef idx="1">
            <a:schemeClr val="accent1"/>
          </a:lnRef>
          <a:fillRef idx="2">
            <a:schemeClr val="accent1"/>
          </a:fillRef>
          <a:effectRef idx="1">
            <a:schemeClr val="accent1"/>
          </a:effectRef>
          <a:fontRef idx="minor">
            <a:schemeClr val="dk1"/>
          </a:fontRef>
        </p:style>
        <p:txBody>
          <a:bodyPr/>
          <a:lstStyle>
            <a:defPPr>
              <a:defRPr lang="lv-LV"/>
            </a:defPPr>
            <a:lvl1pPr lvl="0" algn="just">
              <a:spcBef>
                <a:spcPct val="20000"/>
              </a:spcBef>
              <a:defRPr sz="1400" b="1">
                <a:solidFill>
                  <a:schemeClr val="tx1">
                    <a:lumMod val="65000"/>
                    <a:lumOff val="35000"/>
                  </a:schemeClr>
                </a:solidFill>
                <a:latin typeface="+mj-lt"/>
                <a:cs typeface="Times New Roman" panose="02020603050405020304" pitchFamily="18" charset="0"/>
              </a:defRPr>
            </a:lvl1pPr>
          </a:lstStyle>
          <a:p>
            <a:r>
              <a:rPr lang="lv-LV" dirty="0"/>
              <a:t>Apdrošināšana</a:t>
            </a:r>
          </a:p>
          <a:p>
            <a:r>
              <a:rPr lang="lv-LV" sz="1200" b="0" dirty="0"/>
              <a:t>Apdrošināšanas pakalpojumu izmantošanas paplašināšana;</a:t>
            </a:r>
          </a:p>
          <a:p>
            <a:r>
              <a:rPr lang="lv-LV" sz="1200" b="0" dirty="0"/>
              <a:t>Efektīva informācijas apmaiņa risku izvērtēšanai un saistību izpildei;</a:t>
            </a:r>
          </a:p>
          <a:p>
            <a:r>
              <a:rPr lang="lv-LV" sz="1200" b="0" dirty="0"/>
              <a:t>Piedāvājuma paplašināšana pilnīgākai apdrošināšanas vajadzību apmierināšanai</a:t>
            </a:r>
          </a:p>
        </p:txBody>
      </p:sp>
      <p:sp>
        <p:nvSpPr>
          <p:cNvPr id="18" name="TextBox 17"/>
          <p:cNvSpPr txBox="1"/>
          <p:nvPr/>
        </p:nvSpPr>
        <p:spPr>
          <a:xfrm>
            <a:off x="446271" y="3136945"/>
            <a:ext cx="3919264" cy="1399922"/>
          </a:xfrm>
          <a:prstGeom prst="rect">
            <a:avLst/>
          </a:prstGeom>
          <a:ln/>
        </p:spPr>
        <p:style>
          <a:lnRef idx="1">
            <a:schemeClr val="accent1"/>
          </a:lnRef>
          <a:fillRef idx="2">
            <a:schemeClr val="accent1"/>
          </a:fillRef>
          <a:effectRef idx="1">
            <a:schemeClr val="accent1"/>
          </a:effectRef>
          <a:fontRef idx="minor">
            <a:schemeClr val="dk1"/>
          </a:fontRef>
        </p:style>
        <p:txBody>
          <a:bodyPr/>
          <a:lstStyle>
            <a:defPPr>
              <a:defRPr lang="lv-LV"/>
            </a:defPPr>
            <a:lvl1pPr lvl="0" algn="just">
              <a:spcBef>
                <a:spcPct val="20000"/>
              </a:spcBef>
              <a:defRPr sz="1400" b="1">
                <a:solidFill>
                  <a:schemeClr val="tx1">
                    <a:lumMod val="65000"/>
                    <a:lumOff val="35000"/>
                  </a:schemeClr>
                </a:solidFill>
                <a:latin typeface="+mj-lt"/>
                <a:cs typeface="Times New Roman" panose="02020603050405020304" pitchFamily="18" charset="0"/>
              </a:defRPr>
            </a:lvl1pPr>
          </a:lstStyle>
          <a:p>
            <a:r>
              <a:rPr lang="lv-LV" sz="1200" dirty="0"/>
              <a:t>Banku sektors:</a:t>
            </a:r>
          </a:p>
          <a:p>
            <a:r>
              <a:rPr lang="lv-LV" sz="1200" b="0" dirty="0"/>
              <a:t>Kreditēšanas tempa pieaugums;</a:t>
            </a:r>
          </a:p>
          <a:p>
            <a:r>
              <a:rPr lang="lv-LV" sz="1200" b="0" dirty="0"/>
              <a:t>Aktīvu pārvaldīšanas pakalpojumu attīstība;</a:t>
            </a:r>
          </a:p>
          <a:p>
            <a:r>
              <a:rPr lang="lv-LV" sz="1200" b="0" dirty="0"/>
              <a:t>Latvijas uzņēmējdarbības vides popularizēšana BPO/ SSC pakalpojumu sniegšanai finanšu un ar to saistītajās IT jomās</a:t>
            </a:r>
          </a:p>
        </p:txBody>
      </p:sp>
      <p:sp>
        <p:nvSpPr>
          <p:cNvPr id="19" name="TextBox 18"/>
          <p:cNvSpPr txBox="1"/>
          <p:nvPr/>
        </p:nvSpPr>
        <p:spPr>
          <a:xfrm>
            <a:off x="4753000" y="3165651"/>
            <a:ext cx="3600400" cy="1282462"/>
          </a:xfrm>
          <a:prstGeom prst="rect">
            <a:avLst/>
          </a:prstGeom>
          <a:ln/>
        </p:spPr>
        <p:style>
          <a:lnRef idx="1">
            <a:schemeClr val="accent1"/>
          </a:lnRef>
          <a:fillRef idx="2">
            <a:schemeClr val="accent1"/>
          </a:fillRef>
          <a:effectRef idx="1">
            <a:schemeClr val="accent1"/>
          </a:effectRef>
          <a:fontRef idx="minor">
            <a:schemeClr val="dk1"/>
          </a:fontRef>
        </p:style>
        <p:txBody>
          <a:bodyPr/>
          <a:lstStyle>
            <a:defPPr>
              <a:defRPr lang="lv-LV"/>
            </a:defPPr>
            <a:lvl1pPr lvl="0" algn="just">
              <a:spcBef>
                <a:spcPct val="20000"/>
              </a:spcBef>
              <a:defRPr sz="1400" b="1">
                <a:solidFill>
                  <a:schemeClr val="tx1">
                    <a:lumMod val="65000"/>
                    <a:lumOff val="35000"/>
                  </a:schemeClr>
                </a:solidFill>
                <a:latin typeface="+mj-lt"/>
                <a:cs typeface="Times New Roman" panose="02020603050405020304" pitchFamily="18" charset="0"/>
              </a:defRPr>
            </a:lvl1pPr>
          </a:lstStyle>
          <a:p>
            <a:r>
              <a:rPr lang="lv-LV" sz="1200" dirty="0"/>
              <a:t>Alternatīvo finanšu pakalpojumu nozare</a:t>
            </a:r>
          </a:p>
          <a:p>
            <a:r>
              <a:rPr lang="lv-LV" sz="1200" b="0" dirty="0"/>
              <a:t>Kolektīvās finansēšanas platformu darbības regulējuma pieņemšana;</a:t>
            </a:r>
          </a:p>
          <a:p>
            <a:r>
              <a:rPr lang="lv-LV" sz="1200" b="0" dirty="0"/>
              <a:t>Inovatīvu finanšu pakalpojumu attīstība un risku pārvaldība</a:t>
            </a:r>
          </a:p>
          <a:p>
            <a:endParaRPr lang="lv-LV" dirty="0"/>
          </a:p>
        </p:txBody>
      </p:sp>
      <p:sp>
        <p:nvSpPr>
          <p:cNvPr id="22" name="TextBox 21"/>
          <p:cNvSpPr txBox="1"/>
          <p:nvPr/>
        </p:nvSpPr>
        <p:spPr>
          <a:xfrm>
            <a:off x="1524000" y="1971234"/>
            <a:ext cx="5729808" cy="92333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lnSpc>
                <a:spcPct val="150000"/>
              </a:lnSpc>
            </a:pPr>
            <a:r>
              <a:rPr lang="lv-LV" sz="1200" b="1" dirty="0" err="1">
                <a:solidFill>
                  <a:schemeClr val="bg1"/>
                </a:solidFill>
              </a:rPr>
              <a:t>Digitalizācija</a:t>
            </a:r>
            <a:r>
              <a:rPr lang="lv-LV" sz="1200" b="1" dirty="0">
                <a:solidFill>
                  <a:schemeClr val="bg1"/>
                </a:solidFill>
              </a:rPr>
              <a:t> un </a:t>
            </a:r>
            <a:r>
              <a:rPr lang="lv-LV" sz="1200" b="1" dirty="0" err="1" smtClean="0">
                <a:solidFill>
                  <a:schemeClr val="bg1"/>
                </a:solidFill>
              </a:rPr>
              <a:t>inovāciija</a:t>
            </a:r>
            <a:endParaRPr lang="lv-LV" sz="1200" b="1" dirty="0" smtClean="0">
              <a:solidFill>
                <a:schemeClr val="bg1"/>
              </a:solidFill>
            </a:endParaRPr>
          </a:p>
          <a:p>
            <a:pPr marL="0" lvl="1" algn="ctr">
              <a:lnSpc>
                <a:spcPct val="150000"/>
              </a:lnSpc>
            </a:pPr>
            <a:r>
              <a:rPr lang="lv-LV" sz="1200" b="1" dirty="0" smtClean="0">
                <a:solidFill>
                  <a:schemeClr val="bg1"/>
                </a:solidFill>
              </a:rPr>
              <a:t>Finanšu sektora NILLTFN atbilstības un valsts reputācijas paaugstināšana</a:t>
            </a:r>
          </a:p>
          <a:p>
            <a:pPr marL="0" lvl="1" algn="ctr">
              <a:lnSpc>
                <a:spcPct val="150000"/>
              </a:lnSpc>
            </a:pPr>
            <a:r>
              <a:rPr lang="lv-LV" sz="1200" b="1" dirty="0" smtClean="0">
                <a:solidFill>
                  <a:schemeClr val="bg1"/>
                </a:solidFill>
              </a:rPr>
              <a:t>Starptautiskā </a:t>
            </a:r>
            <a:r>
              <a:rPr lang="lv-LV" sz="1200" b="1" dirty="0">
                <a:solidFill>
                  <a:schemeClr val="bg1"/>
                </a:solidFill>
              </a:rPr>
              <a:t>konkurētspēja</a:t>
            </a:r>
          </a:p>
        </p:txBody>
      </p:sp>
      <p:sp>
        <p:nvSpPr>
          <p:cNvPr id="6" name="Date Placeholder 5"/>
          <p:cNvSpPr>
            <a:spLocks noGrp="1"/>
          </p:cNvSpPr>
          <p:nvPr>
            <p:ph type="dt" sz="half" idx="10"/>
          </p:nvPr>
        </p:nvSpPr>
        <p:spPr/>
        <p:txBody>
          <a:bodyPr/>
          <a:lstStyle/>
          <a:p>
            <a:fld id="{17F3FF90-3960-429E-A71A-7943EF499583}" type="datetime1">
              <a:rPr lang="lv-LV" smtClean="0"/>
              <a:t>09.02.2017</a:t>
            </a:fld>
            <a:endParaRPr lang="lv-LV" dirty="0"/>
          </a:p>
        </p:txBody>
      </p:sp>
    </p:spTree>
    <p:extLst>
      <p:ext uri="{BB962C8B-B14F-4D97-AF65-F5344CB8AC3E}">
        <p14:creationId xmlns:p14="http://schemas.microsoft.com/office/powerpoint/2010/main" val="3462919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a:solidFill>
                  <a:prstClr val="black">
                    <a:tint val="75000"/>
                  </a:prstClr>
                </a:solidFill>
                <a:latin typeface="Franklin Gothic Book"/>
              </a:rPr>
              <a:pPr/>
              <a:t>15</a:t>
            </a:fld>
            <a:endParaRPr lang="lv-LV">
              <a:solidFill>
                <a:prstClr val="black">
                  <a:tint val="75000"/>
                </a:prstClr>
              </a:solidFill>
              <a:latin typeface="Franklin Gothic Book"/>
            </a:endParaRPr>
          </a:p>
        </p:txBody>
      </p:sp>
      <p:sp>
        <p:nvSpPr>
          <p:cNvPr id="4" name="Content Placeholder 3"/>
          <p:cNvSpPr>
            <a:spLocks noGrp="1"/>
          </p:cNvSpPr>
          <p:nvPr>
            <p:ph idx="1"/>
          </p:nvPr>
        </p:nvSpPr>
        <p:spPr>
          <a:xfrm>
            <a:off x="761528" y="4694405"/>
            <a:ext cx="8229600" cy="3689013"/>
          </a:xfrm>
        </p:spPr>
        <p:txBody>
          <a:bodyPr>
            <a:normAutofit/>
          </a:bodyPr>
          <a:lstStyle/>
          <a:p>
            <a:pPr marL="0" indent="0" algn="just">
              <a:buNone/>
            </a:pPr>
            <a:r>
              <a:rPr lang="lv-LV" sz="1575" dirty="0"/>
              <a:t> </a:t>
            </a:r>
          </a:p>
          <a:p>
            <a:pPr marL="0" indent="0" algn="just">
              <a:buNone/>
            </a:pPr>
            <a:endParaRPr lang="en-US" sz="1575" dirty="0"/>
          </a:p>
          <a:p>
            <a:pPr algn="just"/>
            <a:endParaRPr lang="lv-LV" dirty="0"/>
          </a:p>
        </p:txBody>
      </p:sp>
      <p:sp>
        <p:nvSpPr>
          <p:cNvPr id="5" name="Title 4"/>
          <p:cNvSpPr>
            <a:spLocks noGrp="1"/>
          </p:cNvSpPr>
          <p:nvPr>
            <p:ph type="title"/>
          </p:nvPr>
        </p:nvSpPr>
        <p:spPr/>
        <p:txBody>
          <a:bodyPr>
            <a:normAutofit/>
          </a:bodyPr>
          <a:lstStyle/>
          <a:p>
            <a:r>
              <a:rPr lang="en-US" dirty="0"/>
              <a:t>ALTUM</a:t>
            </a:r>
            <a:r>
              <a:rPr lang="lv-LV" dirty="0"/>
              <a:t> ieguldījums tautsaimniecībā</a:t>
            </a:r>
          </a:p>
        </p:txBody>
      </p:sp>
      <p:sp>
        <p:nvSpPr>
          <p:cNvPr id="6" name="TextBox 5"/>
          <p:cNvSpPr txBox="1"/>
          <p:nvPr/>
        </p:nvSpPr>
        <p:spPr>
          <a:xfrm>
            <a:off x="323528" y="1484755"/>
            <a:ext cx="3600400" cy="252376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lv-LV" sz="1400" b="1" dirty="0" smtClean="0">
                <a:solidFill>
                  <a:schemeClr val="tx1">
                    <a:lumMod val="65000"/>
                    <a:lumOff val="35000"/>
                  </a:schemeClr>
                </a:solidFill>
              </a:rPr>
              <a:t>A</a:t>
            </a:r>
            <a:r>
              <a:rPr lang="en-US" sz="1400" b="1" dirty="0" err="1" smtClean="0">
                <a:solidFill>
                  <a:schemeClr val="tx1">
                    <a:lumMod val="65000"/>
                    <a:lumOff val="35000"/>
                  </a:schemeClr>
                </a:solidFill>
              </a:rPr>
              <a:t>ktīvais</a:t>
            </a:r>
            <a:r>
              <a:rPr lang="en-US" sz="1400" b="1" dirty="0" smtClean="0">
                <a:solidFill>
                  <a:schemeClr val="tx1">
                    <a:lumMod val="65000"/>
                    <a:lumOff val="35000"/>
                  </a:schemeClr>
                </a:solidFill>
              </a:rPr>
              <a:t> </a:t>
            </a:r>
            <a:r>
              <a:rPr lang="en-US" sz="1400" b="1" dirty="0" err="1" smtClean="0">
                <a:solidFill>
                  <a:schemeClr val="tx1">
                    <a:lumMod val="65000"/>
                    <a:lumOff val="35000"/>
                  </a:schemeClr>
                </a:solidFill>
              </a:rPr>
              <a:t>portfelis</a:t>
            </a:r>
            <a:r>
              <a:rPr lang="en-US" sz="1400" dirty="0" smtClean="0">
                <a:solidFill>
                  <a:schemeClr val="tx1">
                    <a:lumMod val="65000"/>
                    <a:lumOff val="35000"/>
                  </a:schemeClr>
                </a:solidFill>
              </a:rPr>
              <a:t>: </a:t>
            </a:r>
            <a:r>
              <a:rPr lang="en-US" sz="1200" dirty="0">
                <a:solidFill>
                  <a:schemeClr val="tx1">
                    <a:lumMod val="65000"/>
                    <a:lumOff val="35000"/>
                  </a:schemeClr>
                </a:solidFill>
              </a:rPr>
              <a:t>436 </a:t>
            </a:r>
            <a:r>
              <a:rPr lang="lv-LV" sz="1200" dirty="0" err="1" smtClean="0">
                <a:solidFill>
                  <a:schemeClr val="tx1">
                    <a:lumMod val="65000"/>
                    <a:lumOff val="35000"/>
                  </a:schemeClr>
                </a:solidFill>
              </a:rPr>
              <a:t>milj</a:t>
            </a:r>
            <a:r>
              <a:rPr lang="en-US" sz="1200" dirty="0" smtClean="0">
                <a:solidFill>
                  <a:schemeClr val="tx1">
                    <a:lumMod val="65000"/>
                    <a:lumOff val="35000"/>
                  </a:schemeClr>
                </a:solidFill>
              </a:rPr>
              <a:t> euro </a:t>
            </a:r>
            <a:r>
              <a:rPr lang="en-US" sz="1200" dirty="0">
                <a:solidFill>
                  <a:schemeClr val="tx1">
                    <a:lumMod val="65000"/>
                    <a:lumOff val="35000"/>
                  </a:schemeClr>
                </a:solidFill>
              </a:rPr>
              <a:t>(t.sk. </a:t>
            </a:r>
            <a:r>
              <a:rPr lang="en-US" sz="1200" dirty="0" err="1">
                <a:solidFill>
                  <a:schemeClr val="tx1">
                    <a:lumMod val="65000"/>
                    <a:lumOff val="35000"/>
                  </a:schemeClr>
                </a:solidFill>
              </a:rPr>
              <a:t>aizdevumi</a:t>
            </a:r>
            <a:r>
              <a:rPr lang="en-US" sz="1200" dirty="0">
                <a:solidFill>
                  <a:schemeClr val="tx1">
                    <a:lumMod val="65000"/>
                    <a:lumOff val="35000"/>
                  </a:schemeClr>
                </a:solidFill>
              </a:rPr>
              <a:t> 223 </a:t>
            </a:r>
            <a:r>
              <a:rPr lang="en-US" sz="1200" dirty="0" err="1" smtClean="0">
                <a:solidFill>
                  <a:schemeClr val="tx1">
                    <a:lumMod val="65000"/>
                    <a:lumOff val="35000"/>
                  </a:schemeClr>
                </a:solidFill>
              </a:rPr>
              <a:t>milj</a:t>
            </a:r>
            <a:r>
              <a:rPr lang="en-US" sz="1200" dirty="0" smtClean="0">
                <a:solidFill>
                  <a:schemeClr val="tx1">
                    <a:lumMod val="65000"/>
                    <a:lumOff val="35000"/>
                  </a:schemeClr>
                </a:solidFill>
              </a:rPr>
              <a:t> euro; </a:t>
            </a:r>
            <a:r>
              <a:rPr lang="en-US" sz="1200" dirty="0" err="1">
                <a:solidFill>
                  <a:schemeClr val="tx1">
                    <a:lumMod val="65000"/>
                    <a:lumOff val="35000"/>
                  </a:schemeClr>
                </a:solidFill>
              </a:rPr>
              <a:t>garantijas</a:t>
            </a:r>
            <a:r>
              <a:rPr lang="en-US" sz="1200" dirty="0">
                <a:solidFill>
                  <a:schemeClr val="tx1">
                    <a:lumMod val="65000"/>
                    <a:lumOff val="35000"/>
                  </a:schemeClr>
                </a:solidFill>
              </a:rPr>
              <a:t> – 148 </a:t>
            </a:r>
            <a:r>
              <a:rPr lang="en-US" sz="1200" dirty="0" err="1" smtClean="0">
                <a:solidFill>
                  <a:schemeClr val="tx1">
                    <a:lumMod val="65000"/>
                    <a:lumOff val="35000"/>
                  </a:schemeClr>
                </a:solidFill>
              </a:rPr>
              <a:t>milj</a:t>
            </a:r>
            <a:r>
              <a:rPr lang="en-US" sz="1200" dirty="0" smtClean="0">
                <a:solidFill>
                  <a:schemeClr val="tx1">
                    <a:lumMod val="65000"/>
                    <a:lumOff val="35000"/>
                  </a:schemeClr>
                </a:solidFill>
              </a:rPr>
              <a:t> euro; </a:t>
            </a:r>
            <a:r>
              <a:rPr lang="en-US" sz="1200" dirty="0" err="1">
                <a:solidFill>
                  <a:schemeClr val="tx1">
                    <a:lumMod val="65000"/>
                    <a:lumOff val="35000"/>
                  </a:schemeClr>
                </a:solidFill>
              </a:rPr>
              <a:t>riska</a:t>
            </a:r>
            <a:r>
              <a:rPr lang="en-US" sz="1200" dirty="0">
                <a:solidFill>
                  <a:schemeClr val="tx1">
                    <a:lumMod val="65000"/>
                    <a:lumOff val="35000"/>
                  </a:schemeClr>
                </a:solidFill>
              </a:rPr>
              <a:t> </a:t>
            </a:r>
            <a:r>
              <a:rPr lang="en-US" sz="1200" dirty="0" err="1">
                <a:solidFill>
                  <a:schemeClr val="tx1">
                    <a:lumMod val="65000"/>
                    <a:lumOff val="35000"/>
                  </a:schemeClr>
                </a:solidFill>
              </a:rPr>
              <a:t>kapitāls</a:t>
            </a:r>
            <a:r>
              <a:rPr lang="en-US" sz="1200" dirty="0">
                <a:solidFill>
                  <a:schemeClr val="tx1">
                    <a:lumMod val="65000"/>
                    <a:lumOff val="35000"/>
                  </a:schemeClr>
                </a:solidFill>
              </a:rPr>
              <a:t> – 65 </a:t>
            </a:r>
            <a:r>
              <a:rPr lang="en-US" sz="1200" dirty="0" err="1" smtClean="0">
                <a:solidFill>
                  <a:schemeClr val="tx1">
                    <a:lumMod val="65000"/>
                    <a:lumOff val="35000"/>
                  </a:schemeClr>
                </a:solidFill>
              </a:rPr>
              <a:t>milj</a:t>
            </a:r>
            <a:r>
              <a:rPr lang="en-US" sz="1200" dirty="0" smtClean="0">
                <a:solidFill>
                  <a:schemeClr val="tx1">
                    <a:lumMod val="65000"/>
                    <a:lumOff val="35000"/>
                  </a:schemeClr>
                </a:solidFill>
              </a:rPr>
              <a:t> euro). </a:t>
            </a:r>
            <a:endParaRPr lang="lv-LV" sz="1200" dirty="0" smtClean="0">
              <a:solidFill>
                <a:schemeClr val="tx1">
                  <a:lumMod val="65000"/>
                  <a:lumOff val="35000"/>
                </a:schemeClr>
              </a:solidFill>
            </a:endParaRPr>
          </a:p>
          <a:p>
            <a:pPr algn="just"/>
            <a:endParaRPr lang="lv-LV" sz="1200" dirty="0" smtClean="0">
              <a:solidFill>
                <a:schemeClr val="tx1">
                  <a:lumMod val="65000"/>
                  <a:lumOff val="35000"/>
                </a:schemeClr>
              </a:solidFill>
            </a:endParaRPr>
          </a:p>
          <a:p>
            <a:pPr algn="just"/>
            <a:r>
              <a:rPr lang="en-US" sz="1200" dirty="0" smtClean="0">
                <a:solidFill>
                  <a:schemeClr val="tx1">
                    <a:lumMod val="65000"/>
                    <a:lumOff val="35000"/>
                  </a:schemeClr>
                </a:solidFill>
              </a:rPr>
              <a:t>ALTUM</a:t>
            </a:r>
            <a:r>
              <a:rPr lang="lv-LV" sz="1200" dirty="0" smtClean="0">
                <a:solidFill>
                  <a:schemeClr val="tx1">
                    <a:lumMod val="65000"/>
                    <a:lumOff val="35000"/>
                  </a:schemeClr>
                </a:solidFill>
              </a:rPr>
              <a:t>:</a:t>
            </a:r>
          </a:p>
          <a:p>
            <a:pPr marL="171450" indent="-171450" algn="just">
              <a:buFont typeface="Arial" panose="020B0604020202020204" pitchFamily="34" charset="0"/>
              <a:buChar char="•"/>
            </a:pPr>
            <a:r>
              <a:rPr lang="en-US" sz="1200" dirty="0" smtClean="0">
                <a:solidFill>
                  <a:schemeClr val="tx1">
                    <a:lumMod val="65000"/>
                    <a:lumOff val="35000"/>
                  </a:schemeClr>
                </a:solidFill>
              </a:rPr>
              <a:t> </a:t>
            </a:r>
            <a:r>
              <a:rPr lang="en-US" sz="1200" dirty="0" err="1">
                <a:solidFill>
                  <a:schemeClr val="tx1">
                    <a:lumMod val="65000"/>
                    <a:lumOff val="35000"/>
                  </a:schemeClr>
                </a:solidFill>
              </a:rPr>
              <a:t>sniedz</a:t>
            </a:r>
            <a:r>
              <a:rPr lang="en-US" sz="1200" dirty="0">
                <a:solidFill>
                  <a:schemeClr val="tx1">
                    <a:lumMod val="65000"/>
                    <a:lumOff val="35000"/>
                  </a:schemeClr>
                </a:solidFill>
              </a:rPr>
              <a:t> </a:t>
            </a:r>
            <a:r>
              <a:rPr lang="en-US" sz="1200" dirty="0" err="1">
                <a:solidFill>
                  <a:schemeClr val="tx1">
                    <a:lumMod val="65000"/>
                    <a:lumOff val="35000"/>
                  </a:schemeClr>
                </a:solidFill>
              </a:rPr>
              <a:t>arī</a:t>
            </a:r>
            <a:r>
              <a:rPr lang="en-US" sz="1200" dirty="0">
                <a:solidFill>
                  <a:schemeClr val="tx1">
                    <a:lumMod val="65000"/>
                    <a:lumOff val="35000"/>
                  </a:schemeClr>
                </a:solidFill>
              </a:rPr>
              <a:t> </a:t>
            </a:r>
            <a:r>
              <a:rPr lang="en-US" sz="1200" dirty="0" err="1" smtClean="0">
                <a:solidFill>
                  <a:schemeClr val="tx1">
                    <a:lumMod val="65000"/>
                    <a:lumOff val="35000"/>
                  </a:schemeClr>
                </a:solidFill>
              </a:rPr>
              <a:t>mājokļa</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garantijas</a:t>
            </a:r>
            <a:r>
              <a:rPr lang="en-US" sz="1200" dirty="0" smtClean="0">
                <a:solidFill>
                  <a:schemeClr val="tx1">
                    <a:lumMod val="65000"/>
                    <a:lumOff val="35000"/>
                  </a:schemeClr>
                </a:solidFill>
              </a:rPr>
              <a:t>;</a:t>
            </a:r>
            <a:endParaRPr lang="lv-LV" sz="1200" dirty="0" smtClean="0">
              <a:solidFill>
                <a:schemeClr val="tx1">
                  <a:lumMod val="65000"/>
                  <a:lumOff val="35000"/>
                </a:schemeClr>
              </a:solidFill>
            </a:endParaRPr>
          </a:p>
          <a:p>
            <a:pPr algn="just"/>
            <a:endParaRPr lang="lv-LV" sz="1200" dirty="0">
              <a:solidFill>
                <a:schemeClr val="tx1">
                  <a:lumMod val="65000"/>
                  <a:lumOff val="35000"/>
                </a:schemeClr>
              </a:solidFill>
            </a:endParaRPr>
          </a:p>
          <a:p>
            <a:pPr marL="171450" indent="-171450" algn="just">
              <a:buFont typeface="Arial" panose="020B0604020202020204" pitchFamily="34" charset="0"/>
              <a:buChar char="•"/>
            </a:pPr>
            <a:r>
              <a:rPr lang="en-US" sz="1200" dirty="0" smtClean="0">
                <a:solidFill>
                  <a:schemeClr val="tx1">
                    <a:lumMod val="65000"/>
                    <a:lumOff val="35000"/>
                  </a:schemeClr>
                </a:solidFill>
              </a:rPr>
              <a:t> </a:t>
            </a:r>
            <a:r>
              <a:rPr lang="en-US" sz="1200" dirty="0" err="1">
                <a:solidFill>
                  <a:schemeClr val="tx1">
                    <a:lumMod val="65000"/>
                    <a:lumOff val="35000"/>
                  </a:schemeClr>
                </a:solidFill>
              </a:rPr>
              <a:t>administrē</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zemes</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fondu</a:t>
            </a:r>
            <a:r>
              <a:rPr lang="en-US" sz="1200" dirty="0" smtClean="0">
                <a:solidFill>
                  <a:schemeClr val="tx1">
                    <a:lumMod val="65000"/>
                    <a:lumOff val="35000"/>
                  </a:schemeClr>
                </a:solidFill>
              </a:rPr>
              <a:t> un </a:t>
            </a:r>
            <a:r>
              <a:rPr lang="en-US" sz="1200" dirty="0" err="1">
                <a:solidFill>
                  <a:schemeClr val="tx1">
                    <a:lumMod val="65000"/>
                    <a:lumOff val="35000"/>
                  </a:schemeClr>
                </a:solidFill>
              </a:rPr>
              <a:t>nodrošina</a:t>
            </a:r>
            <a:r>
              <a:rPr lang="en-US" sz="1200" dirty="0" smtClean="0">
                <a:solidFill>
                  <a:schemeClr val="tx1">
                    <a:lumMod val="65000"/>
                    <a:lumOff val="35000"/>
                  </a:schemeClr>
                </a:solidFill>
              </a:rPr>
              <a:t> </a:t>
            </a:r>
            <a:r>
              <a:rPr lang="lv-LV" sz="1200" dirty="0" smtClean="0">
                <a:solidFill>
                  <a:schemeClr val="tx1">
                    <a:lumMod val="65000"/>
                    <a:lumOff val="35000"/>
                  </a:schemeClr>
                </a:solidFill>
              </a:rPr>
              <a:t>daudzdzīvokļu māju energoefektivitātes programmu. </a:t>
            </a:r>
          </a:p>
          <a:p>
            <a:pPr algn="just"/>
            <a:endParaRPr lang="lv-LV" sz="1200" dirty="0">
              <a:solidFill>
                <a:schemeClr val="tx1">
                  <a:lumMod val="65000"/>
                  <a:lumOff val="35000"/>
                </a:schemeClr>
              </a:solidFill>
            </a:endParaRPr>
          </a:p>
          <a:p>
            <a:pPr algn="just"/>
            <a:r>
              <a:rPr lang="en-US" sz="1200" dirty="0" err="1" smtClean="0">
                <a:solidFill>
                  <a:schemeClr val="tx1">
                    <a:lumMod val="65000"/>
                    <a:lumOff val="35000"/>
                  </a:schemeClr>
                </a:solidFill>
              </a:rPr>
              <a:t>Līdz</a:t>
            </a:r>
            <a:r>
              <a:rPr lang="en-US" sz="1200" dirty="0" smtClean="0">
                <a:solidFill>
                  <a:schemeClr val="tx1">
                    <a:lumMod val="65000"/>
                    <a:lumOff val="35000"/>
                  </a:schemeClr>
                </a:solidFill>
              </a:rPr>
              <a:t> 2019.gadam ALTUM </a:t>
            </a:r>
            <a:r>
              <a:rPr lang="en-US" sz="1200" dirty="0" err="1" smtClean="0">
                <a:solidFill>
                  <a:schemeClr val="tx1">
                    <a:lumMod val="65000"/>
                    <a:lumOff val="35000"/>
                  </a:schemeClr>
                </a:solidFill>
              </a:rPr>
              <a:t>plāno</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paplašināt</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savu</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aktīvo</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portfeli</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līdz</a:t>
            </a:r>
            <a:r>
              <a:rPr lang="en-US" sz="1200" dirty="0" smtClean="0">
                <a:solidFill>
                  <a:schemeClr val="tx1">
                    <a:lumMod val="65000"/>
                    <a:lumOff val="35000"/>
                  </a:schemeClr>
                </a:solidFill>
              </a:rPr>
              <a:t> 760 </a:t>
            </a:r>
            <a:r>
              <a:rPr lang="en-US" sz="1200" dirty="0" err="1" smtClean="0">
                <a:solidFill>
                  <a:schemeClr val="tx1">
                    <a:lumMod val="65000"/>
                    <a:lumOff val="35000"/>
                  </a:schemeClr>
                </a:solidFill>
              </a:rPr>
              <a:t>milj</a:t>
            </a:r>
            <a:r>
              <a:rPr lang="en-US" sz="1200" dirty="0" smtClean="0">
                <a:solidFill>
                  <a:schemeClr val="tx1">
                    <a:lumMod val="65000"/>
                    <a:lumOff val="35000"/>
                  </a:schemeClr>
                </a:solidFill>
              </a:rPr>
              <a:t> euro.</a:t>
            </a:r>
            <a:endParaRPr lang="lv-LV" sz="1200" dirty="0">
              <a:solidFill>
                <a:schemeClr val="tx1">
                  <a:lumMod val="65000"/>
                  <a:lumOff val="35000"/>
                </a:schemeClr>
              </a:solidFill>
            </a:endParaRPr>
          </a:p>
        </p:txBody>
      </p:sp>
      <p:sp>
        <p:nvSpPr>
          <p:cNvPr id="7" name="TextBox 6"/>
          <p:cNvSpPr txBox="1"/>
          <p:nvPr/>
        </p:nvSpPr>
        <p:spPr>
          <a:xfrm>
            <a:off x="4067944" y="1340768"/>
            <a:ext cx="4752528" cy="38472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lv-LV" sz="1400" b="1" dirty="0" smtClean="0">
                <a:solidFill>
                  <a:schemeClr val="tx1">
                    <a:lumMod val="65000"/>
                    <a:lumOff val="35000"/>
                  </a:schemeClr>
                </a:solidFill>
              </a:rPr>
              <a:t>Prioritātes</a:t>
            </a:r>
            <a:r>
              <a:rPr lang="en-US" sz="1400" b="1" dirty="0" smtClean="0">
                <a:solidFill>
                  <a:schemeClr val="tx1">
                    <a:lumMod val="65000"/>
                    <a:lumOff val="35000"/>
                  </a:schemeClr>
                </a:solidFill>
              </a:rPr>
              <a:t> </a:t>
            </a:r>
            <a:r>
              <a:rPr lang="en-US" sz="1400" b="1" dirty="0">
                <a:solidFill>
                  <a:schemeClr val="tx1">
                    <a:lumMod val="65000"/>
                    <a:lumOff val="35000"/>
                  </a:schemeClr>
                </a:solidFill>
              </a:rPr>
              <a:t>2017.gadā</a:t>
            </a:r>
            <a:r>
              <a:rPr lang="lv-LV" sz="1400" b="1" dirty="0" smtClean="0">
                <a:solidFill>
                  <a:schemeClr val="tx1">
                    <a:lumMod val="65000"/>
                    <a:lumOff val="35000"/>
                  </a:schemeClr>
                </a:solidFill>
              </a:rPr>
              <a:t>:</a:t>
            </a:r>
          </a:p>
          <a:p>
            <a:pPr algn="just"/>
            <a:endParaRPr lang="lv-LV" sz="1400" dirty="0">
              <a:solidFill>
                <a:schemeClr val="tx1">
                  <a:lumMod val="65000"/>
                  <a:lumOff val="35000"/>
                </a:schemeClr>
              </a:solidFill>
            </a:endParaRPr>
          </a:p>
          <a:p>
            <a:pPr algn="just"/>
            <a:r>
              <a:rPr lang="lv-LV" sz="1200" b="1" dirty="0" smtClean="0">
                <a:solidFill>
                  <a:schemeClr val="tx1">
                    <a:lumMod val="65000"/>
                    <a:lumOff val="35000"/>
                  </a:schemeClr>
                </a:solidFill>
              </a:rPr>
              <a:t>Daudzdzīvokļu </a:t>
            </a:r>
            <a:r>
              <a:rPr lang="lv-LV" sz="1200" b="1" dirty="0">
                <a:solidFill>
                  <a:schemeClr val="tx1">
                    <a:lumMod val="65000"/>
                    <a:lumOff val="35000"/>
                  </a:schemeClr>
                </a:solidFill>
              </a:rPr>
              <a:t>māju energoefektivitātes programma</a:t>
            </a:r>
            <a:r>
              <a:rPr lang="lv-LV" sz="1200" dirty="0">
                <a:solidFill>
                  <a:schemeClr val="tx1">
                    <a:lumMod val="65000"/>
                    <a:lumOff val="35000"/>
                  </a:schemeClr>
                </a:solidFill>
              </a:rPr>
              <a:t>: 2016.gadā uzsāktā programma no 2017.-2022.gadam dos ieguldījumu ekonomikā vairāk kā 300 </a:t>
            </a:r>
            <a:r>
              <a:rPr lang="lv-LV" sz="1200" dirty="0" err="1" smtClean="0">
                <a:solidFill>
                  <a:schemeClr val="tx1">
                    <a:lumMod val="65000"/>
                    <a:lumOff val="35000"/>
                  </a:schemeClr>
                </a:solidFill>
              </a:rPr>
              <a:t>milj</a:t>
            </a:r>
            <a:r>
              <a:rPr lang="lv-LV" sz="1200" dirty="0" smtClean="0">
                <a:solidFill>
                  <a:schemeClr val="tx1">
                    <a:lumMod val="65000"/>
                    <a:lumOff val="35000"/>
                  </a:schemeClr>
                </a:solidFill>
              </a:rPr>
              <a:t> euro </a:t>
            </a:r>
            <a:r>
              <a:rPr lang="lv-LV" sz="1200" dirty="0">
                <a:solidFill>
                  <a:schemeClr val="tx1">
                    <a:lumMod val="65000"/>
                    <a:lumOff val="35000"/>
                  </a:schemeClr>
                </a:solidFill>
              </a:rPr>
              <a:t>(t.sk, publiskais finansējums 154.5 </a:t>
            </a:r>
            <a:r>
              <a:rPr lang="lv-LV" sz="1200" dirty="0" err="1" smtClean="0">
                <a:solidFill>
                  <a:schemeClr val="tx1">
                    <a:lumMod val="65000"/>
                    <a:lumOff val="35000"/>
                  </a:schemeClr>
                </a:solidFill>
              </a:rPr>
              <a:t>milj</a:t>
            </a:r>
            <a:r>
              <a:rPr lang="lv-LV" sz="1200" dirty="0" smtClean="0">
                <a:solidFill>
                  <a:schemeClr val="tx1">
                    <a:lumMod val="65000"/>
                    <a:lumOff val="35000"/>
                  </a:schemeClr>
                </a:solidFill>
              </a:rPr>
              <a:t> euro).</a:t>
            </a:r>
            <a:endParaRPr lang="lv-LV" sz="1200" dirty="0">
              <a:solidFill>
                <a:schemeClr val="tx1">
                  <a:lumMod val="65000"/>
                  <a:lumOff val="35000"/>
                </a:schemeClr>
              </a:solidFill>
            </a:endParaRPr>
          </a:p>
          <a:p>
            <a:pPr algn="just"/>
            <a:endParaRPr lang="lv-LV" sz="1200" dirty="0" smtClean="0">
              <a:solidFill>
                <a:schemeClr val="tx1">
                  <a:lumMod val="65000"/>
                  <a:lumOff val="35000"/>
                </a:schemeClr>
              </a:solidFill>
            </a:endParaRPr>
          </a:p>
          <a:p>
            <a:pPr algn="just"/>
            <a:r>
              <a:rPr lang="lv-LV" sz="1200" b="1" dirty="0" smtClean="0">
                <a:solidFill>
                  <a:schemeClr val="tx1">
                    <a:lumMod val="65000"/>
                    <a:lumOff val="35000"/>
                  </a:schemeClr>
                </a:solidFill>
              </a:rPr>
              <a:t>Riska </a:t>
            </a:r>
            <a:r>
              <a:rPr lang="lv-LV" sz="1200" b="1" dirty="0">
                <a:solidFill>
                  <a:schemeClr val="tx1">
                    <a:lumMod val="65000"/>
                    <a:lumOff val="35000"/>
                  </a:schemeClr>
                </a:solidFill>
              </a:rPr>
              <a:t>kapitāls</a:t>
            </a:r>
            <a:r>
              <a:rPr lang="lv-LV" sz="1200" dirty="0">
                <a:solidFill>
                  <a:schemeClr val="tx1">
                    <a:lumMod val="65000"/>
                    <a:lumOff val="35000"/>
                  </a:schemeClr>
                </a:solidFill>
              </a:rPr>
              <a:t>: 2017.gadā būs pieejami jaunie riska kapitāla instrumenti (papildus publiskajiem resursiem 85 </a:t>
            </a:r>
            <a:r>
              <a:rPr lang="lv-LV" sz="1200" dirty="0" err="1" smtClean="0">
                <a:solidFill>
                  <a:schemeClr val="tx1">
                    <a:lumMod val="65000"/>
                    <a:lumOff val="35000"/>
                  </a:schemeClr>
                </a:solidFill>
              </a:rPr>
              <a:t>milj</a:t>
            </a:r>
            <a:r>
              <a:rPr lang="lv-LV" sz="1200" dirty="0" smtClean="0">
                <a:solidFill>
                  <a:schemeClr val="tx1">
                    <a:lumMod val="65000"/>
                    <a:lumOff val="35000"/>
                  </a:schemeClr>
                </a:solidFill>
              </a:rPr>
              <a:t> euro </a:t>
            </a:r>
            <a:r>
              <a:rPr lang="lv-LV" sz="1200" dirty="0">
                <a:solidFill>
                  <a:schemeClr val="tx1">
                    <a:lumMod val="65000"/>
                    <a:lumOff val="35000"/>
                  </a:schemeClr>
                </a:solidFill>
              </a:rPr>
              <a:t>(ERAF) tiks  piesaistīti arī privātie investori 59 </a:t>
            </a:r>
            <a:r>
              <a:rPr lang="lv-LV" sz="1200" dirty="0" err="1" smtClean="0">
                <a:solidFill>
                  <a:schemeClr val="tx1">
                    <a:lumMod val="65000"/>
                    <a:lumOff val="35000"/>
                  </a:schemeClr>
                </a:solidFill>
              </a:rPr>
              <a:t>milj</a:t>
            </a:r>
            <a:r>
              <a:rPr lang="lv-LV" sz="1200" dirty="0" smtClean="0">
                <a:solidFill>
                  <a:schemeClr val="tx1">
                    <a:lumMod val="65000"/>
                    <a:lumOff val="35000"/>
                  </a:schemeClr>
                </a:solidFill>
              </a:rPr>
              <a:t> euro </a:t>
            </a:r>
            <a:r>
              <a:rPr lang="lv-LV" sz="1200" dirty="0">
                <a:solidFill>
                  <a:schemeClr val="tx1">
                    <a:lumMod val="65000"/>
                    <a:lumOff val="35000"/>
                  </a:schemeClr>
                </a:solidFill>
              </a:rPr>
              <a:t>– kopā 144 milj. </a:t>
            </a:r>
            <a:r>
              <a:rPr lang="lv-LV" sz="1200" dirty="0" smtClean="0">
                <a:solidFill>
                  <a:schemeClr val="tx1">
                    <a:lumMod val="65000"/>
                    <a:lumOff val="35000"/>
                  </a:schemeClr>
                </a:solidFill>
              </a:rPr>
              <a:t>euro).</a:t>
            </a:r>
          </a:p>
          <a:p>
            <a:pPr algn="just"/>
            <a:endParaRPr lang="lv-LV" sz="1200" dirty="0">
              <a:solidFill>
                <a:schemeClr val="tx1">
                  <a:lumMod val="65000"/>
                  <a:lumOff val="35000"/>
                </a:schemeClr>
              </a:solidFill>
            </a:endParaRPr>
          </a:p>
          <a:p>
            <a:pPr algn="just"/>
            <a:r>
              <a:rPr lang="lv-LV" sz="1200" b="1" dirty="0">
                <a:solidFill>
                  <a:schemeClr val="tx1">
                    <a:lumMod val="65000"/>
                    <a:lumOff val="35000"/>
                  </a:schemeClr>
                </a:solidFill>
              </a:rPr>
              <a:t>Garantijas</a:t>
            </a:r>
            <a:r>
              <a:rPr lang="lv-LV" sz="1200" dirty="0">
                <a:solidFill>
                  <a:schemeClr val="tx1">
                    <a:lumMod val="65000"/>
                    <a:lumOff val="35000"/>
                  </a:schemeClr>
                </a:solidFill>
              </a:rPr>
              <a:t>: 2016 .gadā “Junkera plāna ietvaros” noslēgts līgums 30 </a:t>
            </a:r>
            <a:r>
              <a:rPr lang="lv-LV" sz="1200" dirty="0" err="1" smtClean="0">
                <a:solidFill>
                  <a:schemeClr val="tx1">
                    <a:lumMod val="65000"/>
                    <a:lumOff val="35000"/>
                  </a:schemeClr>
                </a:solidFill>
              </a:rPr>
              <a:t>milj</a:t>
            </a:r>
            <a:r>
              <a:rPr lang="lv-LV" sz="1200" dirty="0" smtClean="0">
                <a:solidFill>
                  <a:schemeClr val="tx1">
                    <a:lumMod val="65000"/>
                    <a:lumOff val="35000"/>
                  </a:schemeClr>
                </a:solidFill>
              </a:rPr>
              <a:t> euro </a:t>
            </a:r>
            <a:r>
              <a:rPr lang="lv-LV" sz="1200" dirty="0">
                <a:solidFill>
                  <a:schemeClr val="tx1">
                    <a:lumMod val="65000"/>
                    <a:lumOff val="35000"/>
                  </a:schemeClr>
                </a:solidFill>
              </a:rPr>
              <a:t>apmērā par garantiju sniegšanu inovatīviem uzņēmumiem. </a:t>
            </a:r>
            <a:endParaRPr lang="lv-LV" sz="1200" dirty="0" smtClean="0">
              <a:solidFill>
                <a:schemeClr val="tx1">
                  <a:lumMod val="65000"/>
                  <a:lumOff val="35000"/>
                </a:schemeClr>
              </a:solidFill>
            </a:endParaRPr>
          </a:p>
          <a:p>
            <a:pPr algn="just"/>
            <a:endParaRPr lang="lv-LV" sz="1200" dirty="0">
              <a:solidFill>
                <a:schemeClr val="tx1">
                  <a:lumMod val="65000"/>
                  <a:lumOff val="35000"/>
                </a:schemeClr>
              </a:solidFill>
            </a:endParaRPr>
          </a:p>
          <a:p>
            <a:pPr algn="just"/>
            <a:r>
              <a:rPr lang="lv-LV" sz="1200" dirty="0" smtClean="0">
                <a:solidFill>
                  <a:schemeClr val="tx1">
                    <a:lumMod val="65000"/>
                    <a:lumOff val="35000"/>
                  </a:schemeClr>
                </a:solidFill>
              </a:rPr>
              <a:t>2017.gadā </a:t>
            </a:r>
            <a:r>
              <a:rPr lang="lv-LV" sz="1200" dirty="0">
                <a:solidFill>
                  <a:schemeClr val="tx1">
                    <a:lumMod val="65000"/>
                    <a:lumOff val="35000"/>
                  </a:schemeClr>
                </a:solidFill>
              </a:rPr>
              <a:t>ALTUM uzsāks sniegt īstermiņa eksporta kredītu garantijas darījumiem arī uz ES dalībvalstīm un ieviesīs jaunu garantiju produktu – </a:t>
            </a:r>
            <a:r>
              <a:rPr lang="lv-LV" sz="1200" dirty="0" err="1">
                <a:solidFill>
                  <a:schemeClr val="tx1">
                    <a:lumMod val="65000"/>
                    <a:lumOff val="35000"/>
                  </a:schemeClr>
                </a:solidFill>
              </a:rPr>
              <a:t>portfeļgarantijas</a:t>
            </a:r>
            <a:r>
              <a:rPr lang="lv-LV" sz="1200" dirty="0">
                <a:solidFill>
                  <a:schemeClr val="tx1">
                    <a:lumMod val="65000"/>
                    <a:lumOff val="35000"/>
                  </a:schemeClr>
                </a:solidFill>
              </a:rPr>
              <a:t>, kas ļaus komersantiem saņemt garantiju bankā, nevēršoties ALTUM. </a:t>
            </a:r>
          </a:p>
        </p:txBody>
      </p:sp>
      <p:sp>
        <p:nvSpPr>
          <p:cNvPr id="8" name="TextBox 7"/>
          <p:cNvSpPr txBox="1"/>
          <p:nvPr/>
        </p:nvSpPr>
        <p:spPr>
          <a:xfrm>
            <a:off x="467544" y="4146547"/>
            <a:ext cx="264800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lv-LV" sz="1200" dirty="0">
                <a:solidFill>
                  <a:schemeClr val="tx1">
                    <a:lumMod val="65000"/>
                    <a:lumOff val="35000"/>
                  </a:schemeClr>
                </a:solidFill>
              </a:rPr>
              <a:t>2016. gadā </a:t>
            </a:r>
            <a:r>
              <a:rPr lang="lv-LV" sz="1200" dirty="0" smtClean="0">
                <a:solidFill>
                  <a:schemeClr val="tx1">
                    <a:lumMod val="65000"/>
                    <a:lumOff val="35000"/>
                  </a:schemeClr>
                </a:solidFill>
              </a:rPr>
              <a:t>ALTUM  </a:t>
            </a:r>
            <a:r>
              <a:rPr lang="lv-LV" sz="1200" dirty="0">
                <a:solidFill>
                  <a:schemeClr val="tx1">
                    <a:lumMod val="65000"/>
                    <a:lumOff val="35000"/>
                  </a:schemeClr>
                </a:solidFill>
              </a:rPr>
              <a:t>saņēma balvu kā straujāk augošais zīmols Latvijā. 2017.gadā ALTUM emitēs obligācijas Baltijas mērogā (20-30 </a:t>
            </a:r>
            <a:r>
              <a:rPr lang="lv-LV" sz="1200" dirty="0" err="1" smtClean="0">
                <a:solidFill>
                  <a:schemeClr val="tx1">
                    <a:lumMod val="65000"/>
                    <a:lumOff val="35000"/>
                  </a:schemeClr>
                </a:solidFill>
              </a:rPr>
              <a:t>milj</a:t>
            </a:r>
            <a:r>
              <a:rPr lang="lv-LV" sz="1200" dirty="0" smtClean="0">
                <a:solidFill>
                  <a:schemeClr val="tx1">
                    <a:lumMod val="65000"/>
                    <a:lumOff val="35000"/>
                  </a:schemeClr>
                </a:solidFill>
              </a:rPr>
              <a:t> euro)</a:t>
            </a:r>
            <a:endParaRPr lang="lv-LV" sz="1200" dirty="0">
              <a:solidFill>
                <a:schemeClr val="tx1">
                  <a:lumMod val="65000"/>
                  <a:lumOff val="35000"/>
                </a:schemeClr>
              </a:solidFill>
            </a:endParaRPr>
          </a:p>
        </p:txBody>
      </p:sp>
      <p:sp>
        <p:nvSpPr>
          <p:cNvPr id="9" name="Rounded Rectangle 8"/>
          <p:cNvSpPr/>
          <p:nvPr/>
        </p:nvSpPr>
        <p:spPr>
          <a:xfrm>
            <a:off x="1187624" y="5301208"/>
            <a:ext cx="6912768" cy="1271167"/>
          </a:xfrm>
          <a:prstGeom prst="roundRect">
            <a:avLst/>
          </a:prstGeom>
          <a:solidFill>
            <a:srgbClr val="FFC000"/>
          </a:solidFill>
          <a:ln>
            <a:noFill/>
          </a:ln>
          <a:effectLst>
            <a:outerShdw blurRad="40000" dist="23000" dir="5400000" rotWithShape="0">
              <a:srgbClr val="000000">
                <a:alpha val="35000"/>
              </a:srgbClr>
            </a:outerShdw>
          </a:effectLst>
        </p:spPr>
        <p:txBody>
          <a:bodyPr/>
          <a:lstStyle/>
          <a:p>
            <a:pPr algn="ctr"/>
            <a:r>
              <a:rPr lang="lv-LV" sz="2200" b="1" dirty="0">
                <a:ln w="0"/>
                <a:solidFill>
                  <a:srgbClr val="002060"/>
                </a:solidFill>
                <a:latin typeface="Calibri" panose="020F0502020204030204" pitchFamily="34" charset="0"/>
              </a:rPr>
              <a:t>Kopējais ALTUM ieguldījums tautsaimniecībā 2017.gadā kopā ar projektu privātā finansējuma daļu būs 291 </a:t>
            </a:r>
            <a:r>
              <a:rPr lang="lv-LV" sz="2200" b="1" dirty="0" err="1" smtClean="0">
                <a:ln w="0"/>
                <a:solidFill>
                  <a:srgbClr val="002060"/>
                </a:solidFill>
                <a:latin typeface="Calibri" panose="020F0502020204030204" pitchFamily="34" charset="0"/>
              </a:rPr>
              <a:t>milj</a:t>
            </a:r>
            <a:r>
              <a:rPr lang="lv-LV" sz="2200" b="1" dirty="0" smtClean="0">
                <a:ln w="0"/>
                <a:solidFill>
                  <a:srgbClr val="002060"/>
                </a:solidFill>
                <a:latin typeface="Calibri" panose="020F0502020204030204" pitchFamily="34" charset="0"/>
              </a:rPr>
              <a:t> euro, </a:t>
            </a:r>
            <a:r>
              <a:rPr lang="lv-LV" sz="2200" b="1" dirty="0">
                <a:ln w="0"/>
                <a:solidFill>
                  <a:srgbClr val="002060"/>
                </a:solidFill>
                <a:latin typeface="Calibri" panose="020F0502020204030204" pitchFamily="34" charset="0"/>
              </a:rPr>
              <a:t>palīdzot radīt 3110 jaunas darba vietas.</a:t>
            </a:r>
          </a:p>
        </p:txBody>
      </p:sp>
      <p:sp>
        <p:nvSpPr>
          <p:cNvPr id="10" name="Date Placeholder 9"/>
          <p:cNvSpPr>
            <a:spLocks noGrp="1"/>
          </p:cNvSpPr>
          <p:nvPr>
            <p:ph type="dt" sz="half" idx="10"/>
          </p:nvPr>
        </p:nvSpPr>
        <p:spPr/>
        <p:txBody>
          <a:bodyPr/>
          <a:lstStyle/>
          <a:p>
            <a:fld id="{DE900369-F0C6-4123-99A9-C0CC8852FAE6}" type="datetime1">
              <a:rPr lang="lv-LV" smtClean="0"/>
              <a:t>09.02.2017</a:t>
            </a:fld>
            <a:endParaRPr lang="lv-LV" dirty="0"/>
          </a:p>
        </p:txBody>
      </p:sp>
    </p:spTree>
    <p:extLst>
      <p:ext uri="{BB962C8B-B14F-4D97-AF65-F5344CB8AC3E}">
        <p14:creationId xmlns:p14="http://schemas.microsoft.com/office/powerpoint/2010/main" val="409914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16</a:t>
            </a:fld>
            <a:endParaRPr lang="lv-LV"/>
          </a:p>
        </p:txBody>
      </p:sp>
      <p:sp>
        <p:nvSpPr>
          <p:cNvPr id="5" name="Title 4"/>
          <p:cNvSpPr>
            <a:spLocks noGrp="1"/>
          </p:cNvSpPr>
          <p:nvPr>
            <p:ph type="title"/>
          </p:nvPr>
        </p:nvSpPr>
        <p:spPr/>
        <p:txBody>
          <a:bodyPr>
            <a:normAutofit fontScale="90000"/>
          </a:bodyPr>
          <a:lstStyle/>
          <a:p>
            <a:r>
              <a:rPr lang="lv-LV" dirty="0">
                <a:effectLst/>
              </a:rPr>
              <a:t/>
            </a:r>
            <a:br>
              <a:rPr lang="lv-LV" dirty="0">
                <a:effectLst/>
              </a:rPr>
            </a:br>
            <a:endParaRPr lang="lv-LV" dirty="0"/>
          </a:p>
        </p:txBody>
      </p:sp>
      <p:sp>
        <p:nvSpPr>
          <p:cNvPr id="4" name="Content Placeholder 3"/>
          <p:cNvSpPr>
            <a:spLocks noGrp="1"/>
          </p:cNvSpPr>
          <p:nvPr>
            <p:ph idx="1"/>
          </p:nvPr>
        </p:nvSpPr>
        <p:spPr>
          <a:xfrm>
            <a:off x="1691680" y="2996952"/>
            <a:ext cx="5832648" cy="576064"/>
          </a:xfrm>
        </p:spPr>
        <p:txBody>
          <a:bodyPr>
            <a:normAutofit/>
          </a:bodyPr>
          <a:lstStyle/>
          <a:p>
            <a:pPr marL="0" indent="0" algn="ctr">
              <a:buNone/>
            </a:pPr>
            <a:r>
              <a:rPr lang="lv-LV" sz="2400" b="1" dirty="0" smtClean="0"/>
              <a:t>Valsts nekustamie īpašumi</a:t>
            </a:r>
            <a:endParaRPr lang="lv-LV" sz="2400" b="1" dirty="0"/>
          </a:p>
        </p:txBody>
      </p:sp>
      <p:sp>
        <p:nvSpPr>
          <p:cNvPr id="6" name="Date Placeholder 5"/>
          <p:cNvSpPr>
            <a:spLocks noGrp="1"/>
          </p:cNvSpPr>
          <p:nvPr>
            <p:ph type="dt" sz="half" idx="10"/>
          </p:nvPr>
        </p:nvSpPr>
        <p:spPr/>
        <p:txBody>
          <a:bodyPr/>
          <a:lstStyle/>
          <a:p>
            <a:fld id="{16B6A77E-3680-442D-A1AB-5AF6996FAE39}" type="datetime1">
              <a:rPr lang="lv-LV" smtClean="0"/>
              <a:t>09.02.2017</a:t>
            </a:fld>
            <a:endParaRPr lang="lv-LV" dirty="0"/>
          </a:p>
        </p:txBody>
      </p:sp>
    </p:spTree>
    <p:extLst>
      <p:ext uri="{BB962C8B-B14F-4D97-AF65-F5344CB8AC3E}">
        <p14:creationId xmlns:p14="http://schemas.microsoft.com/office/powerpoint/2010/main" val="1588316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512" y="524287"/>
            <a:ext cx="6192688" cy="432000"/>
          </a:xfrm>
        </p:spPr>
        <p:txBody>
          <a:bodyPr>
            <a:noAutofit/>
          </a:bodyPr>
          <a:lstStyle/>
          <a:p>
            <a:pPr lvl="0"/>
            <a:r>
              <a:rPr lang="lv-LV" dirty="0"/>
              <a:t>Rīcība ar Valsts nekustamajiem īpašumiem</a:t>
            </a:r>
          </a:p>
        </p:txBody>
      </p:sp>
      <p:sp>
        <p:nvSpPr>
          <p:cNvPr id="6" name="Slide Number Placeholder 5"/>
          <p:cNvSpPr>
            <a:spLocks noGrp="1"/>
          </p:cNvSpPr>
          <p:nvPr>
            <p:ph type="sldNum" sz="quarter" idx="12"/>
          </p:nvPr>
        </p:nvSpPr>
        <p:spPr/>
        <p:txBody>
          <a:bodyPr/>
          <a:lstStyle/>
          <a:p>
            <a:fld id="{952464FB-6FA6-4E80-ACB1-F4B9846AA373}" type="slidenum">
              <a:rPr lang="lv-LV" smtClean="0">
                <a:solidFill>
                  <a:prstClr val="black">
                    <a:tint val="75000"/>
                  </a:prstClr>
                </a:solidFill>
              </a:rPr>
              <a:pPr/>
              <a:t>17</a:t>
            </a:fld>
            <a:endParaRPr lang="lv-LV" dirty="0">
              <a:solidFill>
                <a:prstClr val="black">
                  <a:tint val="75000"/>
                </a:prstClr>
              </a:solidFill>
            </a:endParaRPr>
          </a:p>
        </p:txBody>
      </p:sp>
      <p:sp>
        <p:nvSpPr>
          <p:cNvPr id="4" name="Content Placeholder 3"/>
          <p:cNvSpPr>
            <a:spLocks noGrp="1"/>
          </p:cNvSpPr>
          <p:nvPr>
            <p:ph idx="1"/>
          </p:nvPr>
        </p:nvSpPr>
        <p:spPr>
          <a:xfrm>
            <a:off x="467544" y="1268760"/>
            <a:ext cx="8229600" cy="4857403"/>
          </a:xfrm>
        </p:spPr>
        <p:txBody>
          <a:bodyPr>
            <a:normAutofit/>
          </a:bodyPr>
          <a:lstStyle/>
          <a:p>
            <a:pPr marL="0" indent="0">
              <a:buNone/>
            </a:pPr>
            <a:r>
              <a:rPr lang="lv-LV" dirty="0"/>
              <a:t>	</a:t>
            </a:r>
          </a:p>
          <a:p>
            <a:endParaRPr lang="lv-LV" dirty="0"/>
          </a:p>
        </p:txBody>
      </p:sp>
      <p:graphicFrame>
        <p:nvGraphicFramePr>
          <p:cNvPr id="2" name="Table 1"/>
          <p:cNvGraphicFramePr>
            <a:graphicFrameLocks noGrp="1"/>
          </p:cNvGraphicFramePr>
          <p:nvPr>
            <p:extLst>
              <p:ext uri="{D42A27DB-BD31-4B8C-83A1-F6EECF244321}">
                <p14:modId xmlns:p14="http://schemas.microsoft.com/office/powerpoint/2010/main" val="2805469187"/>
              </p:ext>
            </p:extLst>
          </p:nvPr>
        </p:nvGraphicFramePr>
        <p:xfrm>
          <a:off x="360512" y="1038574"/>
          <a:ext cx="8531968" cy="2410319"/>
        </p:xfrm>
        <a:graphic>
          <a:graphicData uri="http://schemas.openxmlformats.org/drawingml/2006/table">
            <a:tbl>
              <a:tblPr firstRow="1" firstCol="1" bandRow="1">
                <a:tableStyleId>{5C22544A-7EE6-4342-B048-85BDC9FD1C3A}</a:tableStyleId>
              </a:tblPr>
              <a:tblGrid>
                <a:gridCol w="3563416">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370569">
                <a:tc>
                  <a:txBody>
                    <a:bodyPr/>
                    <a:lstStyle/>
                    <a:p>
                      <a:pPr algn="ctr">
                        <a:lnSpc>
                          <a:spcPts val="1100"/>
                        </a:lnSpc>
                        <a:spcBef>
                          <a:spcPts val="300"/>
                        </a:spcBef>
                        <a:spcAft>
                          <a:spcPts val="300"/>
                        </a:spcAft>
                      </a:pPr>
                      <a:r>
                        <a:rPr lang="lv-LV" sz="1200" b="1" kern="1200" dirty="0">
                          <a:solidFill>
                            <a:schemeClr val="tx2">
                              <a:lumMod val="75000"/>
                            </a:schemeClr>
                          </a:solidFill>
                          <a:effectLst/>
                          <a:latin typeface="+mn-lt"/>
                          <a:ea typeface="Verdana" pitchFamily="34" charset="0"/>
                          <a:cs typeface="Times New Roman" panose="02020603050405020304" pitchFamily="18" charset="0"/>
                        </a:rPr>
                        <a:t>VNĪ komercdarbības funkcijas</a:t>
                      </a:r>
                    </a:p>
                  </a:txBody>
                  <a:tcPr marL="36195" marR="36195" marT="17780" marB="17780" anchor="ctr">
                    <a:solidFill>
                      <a:schemeClr val="tx2">
                        <a:lumMod val="20000"/>
                        <a:lumOff val="80000"/>
                      </a:schemeClr>
                    </a:solidFill>
                  </a:tcPr>
                </a:tc>
                <a:tc>
                  <a:txBody>
                    <a:bodyPr/>
                    <a:lstStyle/>
                    <a:p>
                      <a:pPr algn="ctr">
                        <a:lnSpc>
                          <a:spcPts val="1100"/>
                        </a:lnSpc>
                        <a:spcBef>
                          <a:spcPts val="300"/>
                        </a:spcBef>
                        <a:spcAft>
                          <a:spcPts val="300"/>
                        </a:spcAft>
                      </a:pPr>
                      <a:r>
                        <a:rPr lang="lv-LV" sz="1200" b="1" kern="1200" dirty="0">
                          <a:solidFill>
                            <a:schemeClr val="tx2">
                              <a:lumMod val="75000"/>
                            </a:schemeClr>
                          </a:solidFill>
                          <a:effectLst/>
                          <a:latin typeface="+mn-lt"/>
                          <a:ea typeface="Verdana" pitchFamily="34" charset="0"/>
                          <a:cs typeface="Times New Roman" panose="02020603050405020304" pitchFamily="18" charset="0"/>
                        </a:rPr>
                        <a:t>VNĪ valsts deleģētie uzdevumi</a:t>
                      </a:r>
                    </a:p>
                  </a:txBody>
                  <a:tcPr marL="36195" marR="36195" marT="17780" marB="17780" anchor="ctr">
                    <a:solidFill>
                      <a:schemeClr val="tx2">
                        <a:lumMod val="20000"/>
                        <a:lumOff val="80000"/>
                      </a:schemeClr>
                    </a:solidFill>
                  </a:tcPr>
                </a:tc>
                <a:extLst>
                  <a:ext uri="{0D108BD9-81ED-4DB2-BD59-A6C34878D82A}">
                    <a16:rowId xmlns:a16="http://schemas.microsoft.com/office/drawing/2014/main" val="10000"/>
                  </a:ext>
                </a:extLst>
              </a:tr>
              <a:tr h="2039750">
                <a:tc>
                  <a:txBody>
                    <a:bodyPr/>
                    <a:lstStyle/>
                    <a:p>
                      <a:pPr marL="342900" lvl="0" indent="-342900" algn="l">
                        <a:lnSpc>
                          <a:spcPts val="1250"/>
                        </a:lnSpc>
                        <a:spcBef>
                          <a:spcPts val="300"/>
                        </a:spcBef>
                        <a:spcAft>
                          <a:spcPts val="300"/>
                        </a:spcAft>
                        <a:buFont typeface="Symbol"/>
                        <a:buChar char=""/>
                      </a:pP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NĪ </a:t>
                      </a:r>
                      <a:r>
                        <a:rPr lang="lv-LV" sz="1200" b="0" dirty="0">
                          <a:solidFill>
                            <a:schemeClr val="tx1">
                              <a:lumMod val="65000"/>
                              <a:lumOff val="35000"/>
                            </a:schemeClr>
                          </a:solidFill>
                          <a:effectLst/>
                          <a:latin typeface="+mn-lt"/>
                          <a:ea typeface="Verdana" pitchFamily="34" charset="0"/>
                          <a:cs typeface="Times New Roman" panose="02020603050405020304" pitchFamily="18" charset="0"/>
                        </a:rPr>
                        <a:t>pārvaldība, uzskaite un </a:t>
                      </a: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novērtēšana</a:t>
                      </a:r>
                      <a:endParaRPr lang="lv-LV" sz="1200" b="0" dirty="0">
                        <a:solidFill>
                          <a:schemeClr val="tx1">
                            <a:lumMod val="65000"/>
                            <a:lumOff val="35000"/>
                          </a:schemeClr>
                        </a:solidFill>
                        <a:effectLst/>
                        <a:latin typeface="+mn-lt"/>
                        <a:ea typeface="Verdana" pitchFamily="34" charset="0"/>
                        <a:cs typeface="Times New Roman" panose="02020603050405020304" pitchFamily="18" charset="0"/>
                      </a:endParaRPr>
                    </a:p>
                    <a:p>
                      <a:pPr marL="342900" lvl="0" indent="-342900" algn="l">
                        <a:lnSpc>
                          <a:spcPts val="1250"/>
                        </a:lnSpc>
                        <a:spcBef>
                          <a:spcPts val="300"/>
                        </a:spcBef>
                        <a:spcAft>
                          <a:spcPts val="300"/>
                        </a:spcAft>
                        <a:buFont typeface="Symbol"/>
                        <a:buChar char=""/>
                      </a:pPr>
                      <a:r>
                        <a:rPr lang="lv-LV" sz="1200" b="0" dirty="0">
                          <a:solidFill>
                            <a:schemeClr val="tx1">
                              <a:lumMod val="65000"/>
                              <a:lumOff val="35000"/>
                            </a:schemeClr>
                          </a:solidFill>
                          <a:effectLst/>
                          <a:latin typeface="+mn-lt"/>
                          <a:ea typeface="Verdana" pitchFamily="34" charset="0"/>
                          <a:cs typeface="Times New Roman" panose="02020603050405020304" pitchFamily="18" charset="0"/>
                        </a:rPr>
                        <a:t>NĪ </a:t>
                      </a: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iznomāšana -</a:t>
                      </a:r>
                      <a:r>
                        <a:rPr lang="lv-LV" sz="1200" b="0" baseline="0" dirty="0" smtClean="0">
                          <a:solidFill>
                            <a:schemeClr val="tx1">
                              <a:lumMod val="65000"/>
                              <a:lumOff val="35000"/>
                            </a:schemeClr>
                          </a:solidFill>
                          <a:effectLst/>
                          <a:latin typeface="+mn-lt"/>
                          <a:ea typeface="Verdana" pitchFamily="34" charset="0"/>
                          <a:cs typeface="Times New Roman" panose="02020603050405020304" pitchFamily="18" charset="0"/>
                        </a:rPr>
                        <a:t> </a:t>
                      </a: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šobrīd ap 48 tūks.</a:t>
                      </a:r>
                      <a:r>
                        <a:rPr lang="lv-LV" sz="1200" b="0" baseline="0" dirty="0" smtClean="0">
                          <a:solidFill>
                            <a:schemeClr val="tx1">
                              <a:lumMod val="65000"/>
                              <a:lumOff val="35000"/>
                            </a:schemeClr>
                          </a:solidFill>
                          <a:effectLst/>
                          <a:latin typeface="+mn-lt"/>
                          <a:ea typeface="Verdana" pitchFamily="34" charset="0"/>
                          <a:cs typeface="Times New Roman" panose="02020603050405020304" pitchFamily="18" charset="0"/>
                        </a:rPr>
                        <a:t>m2 jeb 4% no kopējā NĪ portfeļa</a:t>
                      </a:r>
                      <a:endParaRPr lang="lv-LV" sz="1200" b="0" dirty="0">
                        <a:solidFill>
                          <a:schemeClr val="tx1">
                            <a:lumMod val="65000"/>
                            <a:lumOff val="35000"/>
                          </a:schemeClr>
                        </a:solidFill>
                        <a:effectLst/>
                        <a:latin typeface="+mn-lt"/>
                        <a:ea typeface="Verdana" pitchFamily="34" charset="0"/>
                        <a:cs typeface="Times New Roman" panose="02020603050405020304" pitchFamily="18" charset="0"/>
                      </a:endParaRPr>
                    </a:p>
                    <a:p>
                      <a:pPr marL="342900" lvl="0" indent="-342900" algn="l">
                        <a:lnSpc>
                          <a:spcPts val="1250"/>
                        </a:lnSpc>
                        <a:spcBef>
                          <a:spcPts val="300"/>
                        </a:spcBef>
                        <a:spcAft>
                          <a:spcPts val="300"/>
                        </a:spcAft>
                        <a:buFont typeface="Symbol"/>
                        <a:buChar char=""/>
                      </a:pPr>
                      <a:r>
                        <a:rPr lang="lv-LV" sz="1200" b="0" dirty="0">
                          <a:solidFill>
                            <a:schemeClr val="tx1">
                              <a:lumMod val="65000"/>
                              <a:lumOff val="35000"/>
                            </a:schemeClr>
                          </a:solidFill>
                          <a:effectLst/>
                          <a:latin typeface="+mn-lt"/>
                          <a:ea typeface="Verdana" pitchFamily="34" charset="0"/>
                          <a:cs typeface="Times New Roman" panose="02020603050405020304" pitchFamily="18" charset="0"/>
                        </a:rPr>
                        <a:t>NĪ pārvaldīšana un </a:t>
                      </a: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apsaimniekošana</a:t>
                      </a:r>
                      <a:r>
                        <a:rPr lang="lv-LV" sz="1200" b="0" baseline="0" dirty="0" smtClean="0">
                          <a:solidFill>
                            <a:schemeClr val="tx1">
                              <a:lumMod val="65000"/>
                              <a:lumOff val="35000"/>
                            </a:schemeClr>
                          </a:solidFill>
                          <a:effectLst/>
                          <a:latin typeface="+mn-lt"/>
                          <a:ea typeface="Verdana" pitchFamily="34" charset="0"/>
                          <a:cs typeface="Times New Roman" panose="02020603050405020304" pitchFamily="18" charset="0"/>
                        </a:rPr>
                        <a:t> – 1,17 </a:t>
                      </a:r>
                      <a:r>
                        <a:rPr lang="lv-LV" sz="1200" b="0" baseline="0" dirty="0" err="1" smtClean="0">
                          <a:solidFill>
                            <a:schemeClr val="tx1">
                              <a:lumMod val="65000"/>
                              <a:lumOff val="35000"/>
                            </a:schemeClr>
                          </a:solidFill>
                          <a:effectLst/>
                          <a:latin typeface="+mn-lt"/>
                          <a:ea typeface="Verdana" pitchFamily="34" charset="0"/>
                          <a:cs typeface="Times New Roman" panose="02020603050405020304" pitchFamily="18" charset="0"/>
                        </a:rPr>
                        <a:t>milj</a:t>
                      </a:r>
                      <a:r>
                        <a:rPr lang="lv-LV" sz="1200" b="0" baseline="0" dirty="0" smtClean="0">
                          <a:solidFill>
                            <a:schemeClr val="tx1">
                              <a:lumMod val="65000"/>
                              <a:lumOff val="35000"/>
                            </a:schemeClr>
                          </a:solidFill>
                          <a:effectLst/>
                          <a:latin typeface="+mn-lt"/>
                          <a:ea typeface="Verdana" pitchFamily="34" charset="0"/>
                          <a:cs typeface="Times New Roman" panose="02020603050405020304" pitchFamily="18" charset="0"/>
                        </a:rPr>
                        <a:t>. m2 </a:t>
                      </a:r>
                      <a:endParaRPr lang="lv-LV" sz="1200" b="0" dirty="0">
                        <a:solidFill>
                          <a:schemeClr val="tx1">
                            <a:lumMod val="65000"/>
                            <a:lumOff val="35000"/>
                          </a:schemeClr>
                        </a:solidFill>
                        <a:effectLst/>
                        <a:latin typeface="+mn-lt"/>
                        <a:ea typeface="Verdana" pitchFamily="34" charset="0"/>
                        <a:cs typeface="Times New Roman" panose="02020603050405020304" pitchFamily="18" charset="0"/>
                      </a:endParaRPr>
                    </a:p>
                    <a:p>
                      <a:pPr marL="342900" lvl="0" indent="-342900" algn="l">
                        <a:lnSpc>
                          <a:spcPts val="1250"/>
                        </a:lnSpc>
                        <a:spcBef>
                          <a:spcPts val="300"/>
                        </a:spcBef>
                        <a:spcAft>
                          <a:spcPts val="300"/>
                        </a:spcAft>
                        <a:buFont typeface="Symbol"/>
                        <a:buChar char=""/>
                      </a:pP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Telpu (179</a:t>
                      </a:r>
                      <a:r>
                        <a:rPr lang="lv-LV" sz="1200" b="0" baseline="0" dirty="0" smtClean="0">
                          <a:solidFill>
                            <a:schemeClr val="tx1">
                              <a:lumMod val="65000"/>
                              <a:lumOff val="35000"/>
                            </a:schemeClr>
                          </a:solidFill>
                          <a:effectLst/>
                          <a:latin typeface="+mn-lt"/>
                          <a:ea typeface="Verdana" pitchFamily="34" charset="0"/>
                          <a:cs typeface="Times New Roman" panose="02020603050405020304" pitchFamily="18" charset="0"/>
                        </a:rPr>
                        <a:t> </a:t>
                      </a:r>
                      <a:r>
                        <a:rPr lang="lv-LV" sz="1200" b="0" baseline="0" dirty="0" err="1" smtClean="0">
                          <a:solidFill>
                            <a:schemeClr val="tx1">
                              <a:lumMod val="65000"/>
                              <a:lumOff val="35000"/>
                            </a:schemeClr>
                          </a:solidFill>
                          <a:effectLst/>
                          <a:latin typeface="+mn-lt"/>
                          <a:ea typeface="Verdana" pitchFamily="34" charset="0"/>
                          <a:cs typeface="Times New Roman" panose="02020603050405020304" pitchFamily="18" charset="0"/>
                        </a:rPr>
                        <a:t>tūkst</a:t>
                      </a:r>
                      <a:r>
                        <a:rPr lang="lv-LV" sz="1200" b="0" baseline="0" dirty="0" smtClean="0">
                          <a:solidFill>
                            <a:schemeClr val="tx1">
                              <a:lumMod val="65000"/>
                              <a:lumOff val="35000"/>
                            </a:schemeClr>
                          </a:solidFill>
                          <a:effectLst/>
                          <a:latin typeface="+mn-lt"/>
                          <a:ea typeface="Verdana" pitchFamily="34" charset="0"/>
                          <a:cs typeface="Times New Roman" panose="02020603050405020304" pitchFamily="18" charset="0"/>
                        </a:rPr>
                        <a:t>. m2</a:t>
                      </a: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 </a:t>
                      </a:r>
                      <a:r>
                        <a:rPr lang="lv-LV" sz="1200" b="0" dirty="0">
                          <a:solidFill>
                            <a:schemeClr val="tx1">
                              <a:lumMod val="65000"/>
                              <a:lumOff val="35000"/>
                            </a:schemeClr>
                          </a:solidFill>
                          <a:effectLst/>
                          <a:latin typeface="+mn-lt"/>
                          <a:ea typeface="Verdana" pitchFamily="34" charset="0"/>
                          <a:cs typeface="Times New Roman" panose="02020603050405020304" pitchFamily="18" charset="0"/>
                        </a:rPr>
                        <a:t>un </a:t>
                      </a: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teritorijas</a:t>
                      </a:r>
                      <a:r>
                        <a:rPr lang="lv-LV" sz="1200" b="0" baseline="0" dirty="0" smtClean="0">
                          <a:solidFill>
                            <a:schemeClr val="tx1">
                              <a:lumMod val="65000"/>
                              <a:lumOff val="35000"/>
                            </a:schemeClr>
                          </a:solidFill>
                          <a:effectLst/>
                          <a:latin typeface="+mn-lt"/>
                          <a:ea typeface="Verdana" pitchFamily="34" charset="0"/>
                          <a:cs typeface="Times New Roman" panose="02020603050405020304" pitchFamily="18" charset="0"/>
                        </a:rPr>
                        <a:t>    </a:t>
                      </a: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(352 tūkts. m2) uzkopšana</a:t>
                      </a:r>
                      <a:endParaRPr lang="lv-LV" sz="1200" b="0" dirty="0">
                        <a:solidFill>
                          <a:schemeClr val="tx1">
                            <a:lumMod val="65000"/>
                            <a:lumOff val="35000"/>
                          </a:schemeClr>
                        </a:solidFill>
                        <a:effectLst/>
                        <a:latin typeface="+mn-lt"/>
                        <a:ea typeface="Verdana" pitchFamily="34" charset="0"/>
                        <a:cs typeface="Times New Roman" panose="02020603050405020304" pitchFamily="18" charset="0"/>
                      </a:endParaRPr>
                    </a:p>
                    <a:p>
                      <a:pPr marL="342900" lvl="0" indent="-342900" algn="l">
                        <a:lnSpc>
                          <a:spcPts val="1250"/>
                        </a:lnSpc>
                        <a:spcBef>
                          <a:spcPts val="300"/>
                        </a:spcBef>
                        <a:spcAft>
                          <a:spcPts val="300"/>
                        </a:spcAft>
                        <a:buFont typeface="Symbol"/>
                        <a:buChar char=""/>
                      </a:pPr>
                      <a:r>
                        <a:rPr lang="lv-LV" sz="1200" b="0" dirty="0">
                          <a:solidFill>
                            <a:schemeClr val="tx1">
                              <a:lumMod val="65000"/>
                              <a:lumOff val="35000"/>
                            </a:schemeClr>
                          </a:solidFill>
                          <a:effectLst/>
                          <a:latin typeface="+mn-lt"/>
                          <a:ea typeface="Verdana" pitchFamily="34" charset="0"/>
                          <a:cs typeface="Times New Roman" panose="02020603050405020304" pitchFamily="18" charset="0"/>
                        </a:rPr>
                        <a:t>NĪ attīstība – būvniecība, rekonstrukcija </a:t>
                      </a: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  un restaurācija</a:t>
                      </a:r>
                      <a:r>
                        <a:rPr lang="lv-LV" sz="1200" b="0" baseline="0" dirty="0" smtClean="0">
                          <a:solidFill>
                            <a:schemeClr val="tx1">
                              <a:lumMod val="65000"/>
                              <a:lumOff val="35000"/>
                            </a:schemeClr>
                          </a:solidFill>
                          <a:effectLst/>
                          <a:latin typeface="+mn-lt"/>
                          <a:ea typeface="Verdana" pitchFamily="34" charset="0"/>
                          <a:cs typeface="Times New Roman" panose="02020603050405020304" pitchFamily="18" charset="0"/>
                        </a:rPr>
                        <a:t> - </a:t>
                      </a:r>
                      <a:r>
                        <a:rPr lang="lv-LV" sz="1200" b="0" dirty="0" smtClean="0">
                          <a:solidFill>
                            <a:schemeClr val="tx1">
                              <a:lumMod val="65000"/>
                              <a:lumOff val="35000"/>
                            </a:schemeClr>
                          </a:solidFill>
                          <a:effectLst/>
                          <a:latin typeface="+mn-lt"/>
                          <a:ea typeface="Verdana" pitchFamily="34" charset="0"/>
                          <a:cs typeface="Times New Roman" panose="02020603050405020304" pitchFamily="18" charset="0"/>
                        </a:rPr>
                        <a:t>šobrīd 45 attīstības objekti.</a:t>
                      </a:r>
                      <a:endParaRPr lang="lv-LV" sz="1200" b="0" dirty="0">
                        <a:solidFill>
                          <a:schemeClr val="tx1">
                            <a:lumMod val="65000"/>
                            <a:lumOff val="35000"/>
                          </a:schemeClr>
                        </a:solidFill>
                        <a:effectLst/>
                        <a:latin typeface="+mn-lt"/>
                        <a:ea typeface="Verdana" pitchFamily="34" charset="0"/>
                        <a:cs typeface="Times New Roman" panose="02020603050405020304" pitchFamily="18" charset="0"/>
                      </a:endParaRPr>
                    </a:p>
                  </a:txBody>
                  <a:tcPr marL="36195" marR="36195" marT="17780" marB="17780">
                    <a:solidFill>
                      <a:schemeClr val="bg1">
                        <a:lumMod val="95000"/>
                      </a:schemeClr>
                    </a:solidFill>
                  </a:tcPr>
                </a:tc>
                <a:tc>
                  <a:txBody>
                    <a:bodyPr/>
                    <a:lstStyle/>
                    <a:p>
                      <a:pPr marL="342900" lvl="0" indent="-342900" algn="just">
                        <a:lnSpc>
                          <a:spcPts val="1250"/>
                        </a:lnSpc>
                        <a:spcBef>
                          <a:spcPts val="300"/>
                        </a:spcBef>
                        <a:spcAft>
                          <a:spcPts val="300"/>
                        </a:spcAft>
                        <a:buFont typeface="Symbol"/>
                        <a:buChar char=""/>
                      </a:pPr>
                      <a:r>
                        <a:rPr lang="lv-LV" sz="1200" b="0" kern="1200" dirty="0" smtClean="0">
                          <a:solidFill>
                            <a:schemeClr val="tx1">
                              <a:lumMod val="65000"/>
                              <a:lumOff val="35000"/>
                            </a:schemeClr>
                          </a:solidFill>
                          <a:effectLst/>
                          <a:latin typeface="+mn-lt"/>
                          <a:ea typeface="Verdana" pitchFamily="34" charset="0"/>
                          <a:cs typeface="Times New Roman" panose="02020603050405020304" pitchFamily="18" charset="0"/>
                        </a:rPr>
                        <a:t>Valstij </a:t>
                      </a:r>
                      <a:r>
                        <a:rPr lang="lv-LV" sz="1200" b="0" kern="1200" dirty="0">
                          <a:solidFill>
                            <a:schemeClr val="tx1">
                              <a:lumMod val="65000"/>
                              <a:lumOff val="35000"/>
                            </a:schemeClr>
                          </a:solidFill>
                          <a:effectLst/>
                          <a:latin typeface="+mn-lt"/>
                          <a:ea typeface="Verdana" pitchFamily="34" charset="0"/>
                          <a:cs typeface="Times New Roman" panose="02020603050405020304" pitchFamily="18" charset="0"/>
                        </a:rPr>
                        <a:t>piekrītošu NĪ apzināšana, formēšana un reģistrācija Nekustamā īpašuma valsts kadastra informācijas sistēmā un zemesgrāmatā valsts īpašumā un FM </a:t>
                      </a:r>
                      <a:r>
                        <a:rPr lang="lv-LV" sz="1200" b="0" kern="1200" dirty="0" smtClean="0">
                          <a:solidFill>
                            <a:schemeClr val="tx1">
                              <a:lumMod val="65000"/>
                              <a:lumOff val="35000"/>
                            </a:schemeClr>
                          </a:solidFill>
                          <a:effectLst/>
                          <a:latin typeface="+mn-lt"/>
                          <a:ea typeface="Verdana" pitchFamily="34" charset="0"/>
                          <a:cs typeface="Times New Roman" panose="02020603050405020304" pitchFamily="18" charset="0"/>
                        </a:rPr>
                        <a:t>valdījumā</a:t>
                      </a:r>
                    </a:p>
                    <a:p>
                      <a:pPr marL="342900" lvl="0" indent="-342900" algn="just">
                        <a:lnSpc>
                          <a:spcPts val="1250"/>
                        </a:lnSpc>
                        <a:spcBef>
                          <a:spcPts val="300"/>
                        </a:spcBef>
                        <a:spcAft>
                          <a:spcPts val="300"/>
                        </a:spcAft>
                        <a:buFont typeface="Symbol"/>
                        <a:buChar char=""/>
                      </a:pPr>
                      <a:r>
                        <a:rPr lang="lv-LV" sz="1200" b="0" kern="1200" dirty="0" smtClean="0">
                          <a:solidFill>
                            <a:schemeClr val="tx1">
                              <a:lumMod val="65000"/>
                              <a:lumOff val="35000"/>
                            </a:schemeClr>
                          </a:solidFill>
                          <a:effectLst/>
                          <a:latin typeface="+mn-lt"/>
                          <a:ea typeface="Verdana" pitchFamily="34" charset="0"/>
                          <a:cs typeface="Times New Roman" panose="02020603050405020304" pitchFamily="18" charset="0"/>
                        </a:rPr>
                        <a:t>Privātās </a:t>
                      </a:r>
                      <a:r>
                        <a:rPr lang="lv-LV" sz="1200" b="0" kern="1200" dirty="0">
                          <a:solidFill>
                            <a:schemeClr val="tx1">
                              <a:lumMod val="65000"/>
                              <a:lumOff val="35000"/>
                            </a:schemeClr>
                          </a:solidFill>
                          <a:effectLst/>
                          <a:latin typeface="+mn-lt"/>
                          <a:ea typeface="Verdana" pitchFamily="34" charset="0"/>
                          <a:cs typeface="Times New Roman" panose="02020603050405020304" pitchFamily="18" charset="0"/>
                        </a:rPr>
                        <a:t>apbūves valsts zemesgabalu </a:t>
                      </a:r>
                      <a:r>
                        <a:rPr lang="lv-LV" sz="1200" b="0" kern="1200" dirty="0" smtClean="0">
                          <a:solidFill>
                            <a:schemeClr val="tx1">
                              <a:lumMod val="65000"/>
                              <a:lumOff val="35000"/>
                            </a:schemeClr>
                          </a:solidFill>
                          <a:effectLst/>
                          <a:latin typeface="+mn-lt"/>
                          <a:ea typeface="Verdana" pitchFamily="34" charset="0"/>
                          <a:cs typeface="Times New Roman" panose="02020603050405020304" pitchFamily="18" charset="0"/>
                        </a:rPr>
                        <a:t>atsavināšana (2 gadu laikā atsavināti </a:t>
                      </a:r>
                      <a:r>
                        <a:rPr lang="lv-LV" sz="1200" b="0" kern="1200" baseline="0" dirty="0" smtClean="0">
                          <a:solidFill>
                            <a:schemeClr val="tx1">
                              <a:lumMod val="65000"/>
                              <a:lumOff val="35000"/>
                            </a:schemeClr>
                          </a:solidFill>
                          <a:effectLst/>
                          <a:latin typeface="+mn-lt"/>
                          <a:ea typeface="Verdana" pitchFamily="34" charset="0"/>
                          <a:cs typeface="Times New Roman" panose="02020603050405020304" pitchFamily="18" charset="0"/>
                        </a:rPr>
                        <a:t>638 tūkst.m2</a:t>
                      </a:r>
                      <a:r>
                        <a:rPr lang="lv-LV" sz="1200" b="0" kern="1200" dirty="0" smtClean="0">
                          <a:solidFill>
                            <a:schemeClr val="tx1">
                              <a:lumMod val="65000"/>
                              <a:lumOff val="35000"/>
                            </a:schemeClr>
                          </a:solidFill>
                          <a:effectLst/>
                          <a:latin typeface="+mn-lt"/>
                          <a:ea typeface="Verdana" pitchFamily="34" charset="0"/>
                          <a:cs typeface="Times New Roman" panose="02020603050405020304" pitchFamily="18" charset="0"/>
                        </a:rPr>
                        <a:t>)</a:t>
                      </a:r>
                      <a:endParaRPr lang="lv-LV" sz="1200" b="0" kern="1200" dirty="0">
                        <a:solidFill>
                          <a:schemeClr val="tx1">
                            <a:lumMod val="65000"/>
                            <a:lumOff val="35000"/>
                          </a:schemeClr>
                        </a:solidFill>
                        <a:effectLst/>
                        <a:latin typeface="+mn-lt"/>
                        <a:ea typeface="Verdana" pitchFamily="34" charset="0"/>
                        <a:cs typeface="Times New Roman" panose="02020603050405020304" pitchFamily="18" charset="0"/>
                      </a:endParaRPr>
                    </a:p>
                    <a:p>
                      <a:pPr marL="342900" lvl="0" indent="-342900" algn="just">
                        <a:lnSpc>
                          <a:spcPts val="1250"/>
                        </a:lnSpc>
                        <a:spcBef>
                          <a:spcPts val="300"/>
                        </a:spcBef>
                        <a:spcAft>
                          <a:spcPts val="300"/>
                        </a:spcAft>
                        <a:buFont typeface="Symbol"/>
                        <a:buChar char=""/>
                      </a:pPr>
                      <a:r>
                        <a:rPr lang="lv-LV" sz="1200" b="0" kern="1200" dirty="0">
                          <a:solidFill>
                            <a:schemeClr val="tx1">
                              <a:lumMod val="65000"/>
                              <a:lumOff val="35000"/>
                            </a:schemeClr>
                          </a:solidFill>
                          <a:effectLst/>
                          <a:latin typeface="+mn-lt"/>
                          <a:ea typeface="Verdana" pitchFamily="34" charset="0"/>
                          <a:cs typeface="Times New Roman" panose="02020603050405020304" pitchFamily="18" charset="0"/>
                        </a:rPr>
                        <a:t>Bezmantinieka mantas pārņemšana valsts īpašumā FM </a:t>
                      </a:r>
                      <a:r>
                        <a:rPr lang="lv-LV" sz="1200" b="0" kern="1200" dirty="0" smtClean="0">
                          <a:solidFill>
                            <a:schemeClr val="tx1">
                              <a:lumMod val="65000"/>
                              <a:lumOff val="35000"/>
                            </a:schemeClr>
                          </a:solidFill>
                          <a:effectLst/>
                          <a:latin typeface="+mn-lt"/>
                          <a:ea typeface="Verdana" pitchFamily="34" charset="0"/>
                          <a:cs typeface="Times New Roman" panose="02020603050405020304" pitchFamily="18" charset="0"/>
                        </a:rPr>
                        <a:t>valdījumā</a:t>
                      </a:r>
                      <a:endParaRPr lang="lv-LV" sz="1200" b="0" kern="1200" dirty="0">
                        <a:solidFill>
                          <a:schemeClr val="tx1">
                            <a:lumMod val="65000"/>
                            <a:lumOff val="35000"/>
                          </a:schemeClr>
                        </a:solidFill>
                        <a:effectLst/>
                        <a:latin typeface="+mn-lt"/>
                        <a:ea typeface="Verdana" pitchFamily="34" charset="0"/>
                        <a:cs typeface="Times New Roman" panose="02020603050405020304" pitchFamily="18" charset="0"/>
                      </a:endParaRPr>
                    </a:p>
                    <a:p>
                      <a:pPr marL="342900" lvl="0" indent="-342900" algn="just">
                        <a:lnSpc>
                          <a:spcPts val="1250"/>
                        </a:lnSpc>
                        <a:spcBef>
                          <a:spcPts val="300"/>
                        </a:spcBef>
                        <a:spcAft>
                          <a:spcPts val="300"/>
                        </a:spcAft>
                        <a:buFont typeface="Symbol"/>
                        <a:buChar char=""/>
                      </a:pPr>
                      <a:r>
                        <a:rPr lang="lv-LV" sz="1200" b="0" kern="1200" dirty="0">
                          <a:solidFill>
                            <a:schemeClr val="tx1">
                              <a:lumMod val="65000"/>
                              <a:lumOff val="35000"/>
                            </a:schemeClr>
                          </a:solidFill>
                          <a:effectLst/>
                          <a:latin typeface="+mn-lt"/>
                          <a:ea typeface="Verdana" pitchFamily="34" charset="0"/>
                          <a:cs typeface="Times New Roman" panose="02020603050405020304" pitchFamily="18" charset="0"/>
                        </a:rPr>
                        <a:t>NĪ atsavināšanas procesa nodrošināšana (izsoļu rīkošana) īpašumiem, kas nav nepieciešami valsts funkciju </a:t>
                      </a:r>
                      <a:r>
                        <a:rPr lang="lv-LV" sz="1200" b="0" kern="1200" dirty="0" smtClean="0">
                          <a:solidFill>
                            <a:schemeClr val="tx1">
                              <a:lumMod val="65000"/>
                              <a:lumOff val="35000"/>
                            </a:schemeClr>
                          </a:solidFill>
                          <a:effectLst/>
                          <a:latin typeface="+mn-lt"/>
                          <a:ea typeface="Verdana" pitchFamily="34" charset="0"/>
                          <a:cs typeface="Times New Roman" panose="02020603050405020304" pitchFamily="18" charset="0"/>
                        </a:rPr>
                        <a:t>veikšanai</a:t>
                      </a:r>
                      <a:endParaRPr lang="lv-LV" sz="1200" b="0" kern="1200" dirty="0">
                        <a:solidFill>
                          <a:schemeClr val="tx1">
                            <a:lumMod val="65000"/>
                            <a:lumOff val="35000"/>
                          </a:schemeClr>
                        </a:solidFill>
                        <a:effectLst/>
                        <a:latin typeface="+mn-lt"/>
                        <a:ea typeface="Verdana" pitchFamily="34" charset="0"/>
                        <a:cs typeface="Times New Roman" panose="02020603050405020304" pitchFamily="18" charset="0"/>
                      </a:endParaRPr>
                    </a:p>
                    <a:p>
                      <a:pPr marL="342900" lvl="0" indent="-342900" algn="just">
                        <a:lnSpc>
                          <a:spcPts val="1250"/>
                        </a:lnSpc>
                        <a:spcBef>
                          <a:spcPts val="300"/>
                        </a:spcBef>
                        <a:spcAft>
                          <a:spcPts val="300"/>
                        </a:spcAft>
                        <a:buFont typeface="Symbol"/>
                        <a:buChar char=""/>
                      </a:pPr>
                      <a:r>
                        <a:rPr lang="lv-LV" sz="1200" b="0" kern="1200" dirty="0">
                          <a:solidFill>
                            <a:schemeClr val="tx1">
                              <a:lumMod val="65000"/>
                              <a:lumOff val="35000"/>
                            </a:schemeClr>
                          </a:solidFill>
                          <a:effectLst/>
                          <a:latin typeface="+mn-lt"/>
                          <a:ea typeface="Verdana" pitchFamily="34" charset="0"/>
                          <a:cs typeface="Times New Roman" panose="02020603050405020304" pitchFamily="18" charset="0"/>
                        </a:rPr>
                        <a:t>Informācijas publiskošana par darbību ar valstij piederošiem NĪ, kā arī valsts iestāžu nomātiem </a:t>
                      </a:r>
                      <a:r>
                        <a:rPr lang="lv-LV" sz="1200" b="0" kern="1200" dirty="0" smtClean="0">
                          <a:solidFill>
                            <a:schemeClr val="tx1">
                              <a:lumMod val="65000"/>
                              <a:lumOff val="35000"/>
                            </a:schemeClr>
                          </a:solidFill>
                          <a:effectLst/>
                          <a:latin typeface="+mn-lt"/>
                          <a:ea typeface="Verdana" pitchFamily="34" charset="0"/>
                          <a:cs typeface="Times New Roman" panose="02020603050405020304" pitchFamily="18" charset="0"/>
                        </a:rPr>
                        <a:t>NĪ</a:t>
                      </a:r>
                      <a:endParaRPr lang="lv-LV" sz="1200" b="0" kern="1200" dirty="0">
                        <a:solidFill>
                          <a:schemeClr val="tx1">
                            <a:lumMod val="65000"/>
                            <a:lumOff val="35000"/>
                          </a:schemeClr>
                        </a:solidFill>
                        <a:effectLst/>
                        <a:latin typeface="+mn-lt"/>
                        <a:ea typeface="Verdana" pitchFamily="34" charset="0"/>
                        <a:cs typeface="Times New Roman" panose="02020603050405020304" pitchFamily="18" charset="0"/>
                      </a:endParaRPr>
                    </a:p>
                  </a:txBody>
                  <a:tcPr marL="36195" marR="36195" marT="17780" marB="17780">
                    <a:solidFill>
                      <a:schemeClr val="bg1">
                        <a:lumMod val="95000"/>
                      </a:schemeClr>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189856" y="3573016"/>
            <a:ext cx="8784976" cy="2952328"/>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spcAft>
                <a:spcPts val="300"/>
              </a:spcAft>
            </a:pPr>
            <a:r>
              <a:rPr lang="lv-LV" sz="1200" b="1" u="sng" dirty="0" smtClean="0">
                <a:solidFill>
                  <a:schemeClr val="tx1">
                    <a:lumMod val="65000"/>
                    <a:lumOff val="35000"/>
                  </a:schemeClr>
                </a:solidFill>
                <a:latin typeface="Times New Roman" panose="02020603050405020304" pitchFamily="18" charset="0"/>
                <a:ea typeface="Verdana" panose="020B0604030504040204" pitchFamily="34" charset="0"/>
                <a:cs typeface="Times New Roman" panose="02020603050405020304" pitchFamily="18" charset="0"/>
              </a:rPr>
              <a:t>Aktuālie risināmie jautājumi 2017:</a:t>
            </a:r>
          </a:p>
          <a:p>
            <a:pPr marL="171450" indent="-171450">
              <a:spcAft>
                <a:spcPts val="300"/>
              </a:spcAft>
              <a:buFont typeface="Arial" panose="020B0604020202020204" pitchFamily="34" charset="0"/>
              <a:buChar char="•"/>
            </a:pP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VNĪ padomes iecelšana pilnā sastāvā - izsludināts konkurss uz 3.padomes locekli, T. 03.04.2017.</a:t>
            </a:r>
          </a:p>
          <a:p>
            <a:pPr marL="171450" indent="-171450">
              <a:spcAft>
                <a:spcPts val="300"/>
              </a:spcAft>
              <a:buFont typeface="Arial" panose="020B0604020202020204" pitchFamily="34" charset="0"/>
              <a:buChar char="•"/>
            </a:pP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VNĪ valdes locekļu atlase, konkurss izsludināts līdz 31.03.2017. </a:t>
            </a:r>
          </a:p>
          <a:p>
            <a:pPr marL="171450" indent="-171450">
              <a:spcAft>
                <a:spcPts val="300"/>
              </a:spcAft>
              <a:buFont typeface="Arial" panose="020B0604020202020204" pitchFamily="34" charset="0"/>
              <a:buChar char="•"/>
            </a:pP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Veikts iekšējais audits par </a:t>
            </a:r>
            <a:r>
              <a:rPr lang="lv-LV" sz="1200" b="1" dirty="0">
                <a:solidFill>
                  <a:schemeClr val="tx1">
                    <a:lumMod val="65000"/>
                    <a:lumOff val="35000"/>
                  </a:schemeClr>
                </a:solidFill>
                <a:ea typeface="Verdana" pitchFamily="34" charset="0"/>
                <a:cs typeface="Times New Roman" panose="02020603050405020304" pitchFamily="18" charset="0"/>
              </a:rPr>
              <a:t>Nekustamo īpašumu attīstības projektu plānošanu, īstenošanu un uzraudzību</a:t>
            </a:r>
            <a:r>
              <a:rPr lang="lv-LV" sz="1200" dirty="0">
                <a:solidFill>
                  <a:schemeClr val="tx1">
                    <a:lumMod val="65000"/>
                    <a:lumOff val="35000"/>
                  </a:schemeClr>
                </a:solidFill>
                <a:ea typeface="Verdana" panose="020B0604030504040204" pitchFamily="34" charset="0"/>
                <a:cs typeface="Times New Roman" panose="02020603050405020304" pitchFamily="18" charset="0"/>
              </a:rPr>
              <a:t>,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T</a:t>
            </a:r>
            <a:r>
              <a:rPr lang="lv-LV" sz="1200" dirty="0">
                <a:solidFill>
                  <a:schemeClr val="tx1">
                    <a:lumMod val="65000"/>
                    <a:lumOff val="35000"/>
                  </a:schemeClr>
                </a:solidFill>
                <a:ea typeface="Verdana" panose="020B0604030504040204" pitchFamily="34" charset="0"/>
                <a:cs typeface="Times New Roman" panose="02020603050405020304" pitchFamily="18" charset="0"/>
              </a:rPr>
              <a:t>.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24.02.2017.</a:t>
            </a:r>
          </a:p>
          <a:p>
            <a:pPr marL="171450" indent="-171450">
              <a:spcAft>
                <a:spcPts val="300"/>
              </a:spcAft>
              <a:buFont typeface="Arial" panose="020B0604020202020204" pitchFamily="34" charset="0"/>
              <a:buChar char="•"/>
            </a:pP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KNAB izvietošanas Citadeles ielā 1, Rīgā - tiek gatavots jauns iepirkums būvdarbu veikšanai, plānotais būvdarbu izpildes termiņš 2018.gada maijs</a:t>
            </a:r>
          </a:p>
          <a:p>
            <a:pPr marL="171450" indent="-171450">
              <a:spcAft>
                <a:spcPts val="300"/>
              </a:spcAft>
              <a:buFont typeface="Arial" panose="020B0604020202020204" pitchFamily="34" charset="0"/>
              <a:buChar char="•"/>
            </a:pP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JRT pagaidu telpu pielāgošana Miera ielā 58a, Rīgā - 31.01.2017. noslēgts līgums par būvdarbu turpināšanu</a:t>
            </a:r>
          </a:p>
          <a:p>
            <a:pPr marL="171450" indent="-171450">
              <a:spcAft>
                <a:spcPts val="300"/>
              </a:spcAft>
              <a:buFont typeface="Arial" panose="020B0604020202020204" pitchFamily="34" charset="0"/>
              <a:buChar char="•"/>
            </a:pPr>
            <a:r>
              <a:rPr lang="lv-LV" sz="1200" dirty="0">
                <a:solidFill>
                  <a:schemeClr val="tx1">
                    <a:lumMod val="65000"/>
                    <a:lumOff val="35000"/>
                  </a:schemeClr>
                </a:solidFill>
                <a:ea typeface="Verdana" panose="020B0604030504040204" pitchFamily="34" charset="0"/>
                <a:cs typeface="Times New Roman" panose="02020603050405020304" pitchFamily="18" charset="0"/>
              </a:rPr>
              <a:t>Muzeja krātuvju kompleksa izveide Pulka ielā 8,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Rīgā – norit sarunas ar </a:t>
            </a:r>
            <a:r>
              <a:rPr lang="lv-LV" sz="1200" dirty="0">
                <a:solidFill>
                  <a:schemeClr val="tx1">
                    <a:lumMod val="65000"/>
                    <a:lumOff val="35000"/>
                  </a:schemeClr>
                </a:solidFill>
                <a:ea typeface="Verdana" panose="020B0604030504040204" pitchFamily="34" charset="0"/>
                <a:cs typeface="Times New Roman" panose="02020603050405020304" pitchFamily="18" charset="0"/>
              </a:rPr>
              <a:t>būvuzņēmēju</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 par būvdarbu turpināšanu </a:t>
            </a:r>
            <a:endParaRPr lang="lv-LV" sz="1200" dirty="0">
              <a:solidFill>
                <a:schemeClr val="tx1">
                  <a:lumMod val="65000"/>
                  <a:lumOff val="35000"/>
                </a:schemeClr>
              </a:solidFill>
              <a:ea typeface="Verdana" panose="020B0604030504040204" pitchFamily="34" charset="0"/>
              <a:cs typeface="Times New Roman" panose="02020603050405020304" pitchFamily="18" charset="0"/>
            </a:endParaRPr>
          </a:p>
          <a:p>
            <a:pPr marL="171450" indent="-171450">
              <a:spcAft>
                <a:spcPts val="300"/>
              </a:spcAft>
              <a:buFont typeface="Arial" panose="020B0604020202020204" pitchFamily="34" charset="0"/>
              <a:buChar char="•"/>
            </a:pPr>
            <a:r>
              <a:rPr lang="lv-LV" sz="1200" dirty="0">
                <a:solidFill>
                  <a:schemeClr val="tx1">
                    <a:lumMod val="65000"/>
                    <a:lumOff val="35000"/>
                  </a:schemeClr>
                </a:solidFill>
                <a:ea typeface="Verdana" panose="020B0604030504040204" pitchFamily="34" charset="0"/>
                <a:cs typeface="Times New Roman" panose="02020603050405020304" pitchFamily="18" charset="0"/>
              </a:rPr>
              <a:t>Padomju okupācijas upuru memoriāla izveide Strēlnieku laukumā 1,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Rīgā - noslēgts līgums par zemesgabalu apvienošanu, secīgi būvprojekta izstrāde un būvdarbu uzsākšana 2018.gadā</a:t>
            </a:r>
            <a:endParaRPr lang="lv-LV" sz="1200" dirty="0">
              <a:solidFill>
                <a:schemeClr val="tx1">
                  <a:lumMod val="65000"/>
                  <a:lumOff val="35000"/>
                </a:schemeClr>
              </a:solidFill>
              <a:ea typeface="Verdana" panose="020B0604030504040204" pitchFamily="34" charset="0"/>
              <a:cs typeface="Times New Roman" panose="02020603050405020304" pitchFamily="18" charset="0"/>
            </a:endParaRPr>
          </a:p>
          <a:p>
            <a:pPr marL="171450" indent="-171450">
              <a:spcAft>
                <a:spcPts val="300"/>
              </a:spcAft>
              <a:buFont typeface="Arial" panose="020B0604020202020204" pitchFamily="34" charset="0"/>
              <a:buChar char="•"/>
            </a:pPr>
            <a:r>
              <a:rPr lang="lv-LV" sz="1200" dirty="0">
                <a:solidFill>
                  <a:schemeClr val="tx1">
                    <a:lumMod val="65000"/>
                    <a:lumOff val="35000"/>
                  </a:schemeClr>
                </a:solidFill>
                <a:ea typeface="Verdana" panose="020B0604030504040204" pitchFamily="34" charset="0"/>
                <a:cs typeface="Times New Roman" panose="02020603050405020304" pitchFamily="18" charset="0"/>
              </a:rPr>
              <a:t>Rakstniecības un mūzikas muzeja izveide Pils laukumā 2,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Rīgā - norit sarunas ar būvuzņēmēju par projekta turpmāko īstenošanu, laika grafiku un papildu darbu izmaksām</a:t>
            </a:r>
            <a:endParaRPr lang="lv-LV" sz="1200" dirty="0">
              <a:solidFill>
                <a:schemeClr val="tx1">
                  <a:lumMod val="65000"/>
                  <a:lumOff val="35000"/>
                </a:schemeClr>
              </a:solidFill>
              <a:ea typeface="Verdana" panose="020B0604030504040204" pitchFamily="34" charset="0"/>
              <a:cs typeface="Times New Roman" panose="02020603050405020304" pitchFamily="18" charset="0"/>
            </a:endParaRPr>
          </a:p>
          <a:p>
            <a:endParaRPr lang="lv-LV" sz="1200" dirty="0"/>
          </a:p>
          <a:p>
            <a:pPr>
              <a:spcAft>
                <a:spcPts val="600"/>
              </a:spcAft>
            </a:pPr>
            <a:endParaRPr lang="lv-LV" sz="1200" dirty="0">
              <a:solidFill>
                <a:srgbClr val="000000"/>
              </a:solidFill>
              <a:latin typeface="Verdana" pitchFamily="34" charset="0"/>
              <a:ea typeface="Verdana" pitchFamily="34" charset="0"/>
              <a:cs typeface="Verdana" pitchFamily="34" charset="0"/>
            </a:endParaRPr>
          </a:p>
          <a:p>
            <a:pPr marL="171450" indent="-171450">
              <a:spcAft>
                <a:spcPts val="600"/>
              </a:spcAft>
              <a:buFont typeface="Arial" panose="020B0604020202020204" pitchFamily="34" charset="0"/>
              <a:buChar char="•"/>
            </a:pPr>
            <a:endParaRPr lang="lv-LV" sz="1200" dirty="0" smtClean="0">
              <a:latin typeface="Verdana" pitchFamily="34" charset="0"/>
              <a:ea typeface="Verdana" pitchFamily="34" charset="0"/>
              <a:cs typeface="Verdana" pitchFamily="34" charset="0"/>
            </a:endParaRPr>
          </a:p>
          <a:p>
            <a:pPr marL="171450" indent="-171450">
              <a:spcAft>
                <a:spcPts val="600"/>
              </a:spcAft>
              <a:buFont typeface="Arial" panose="020B0604020202020204" pitchFamily="34" charset="0"/>
              <a:buChar char="•"/>
            </a:pPr>
            <a:endParaRPr lang="lv-LV" sz="1200" dirty="0">
              <a:solidFill>
                <a:srgbClr val="000000"/>
              </a:solidFill>
              <a:latin typeface="Verdana" pitchFamily="34" charset="0"/>
              <a:ea typeface="Verdana" pitchFamily="34" charset="0"/>
              <a:cs typeface="Verdana" pitchFamily="34" charset="0"/>
            </a:endParaRPr>
          </a:p>
          <a:p>
            <a:pPr marL="171450" indent="-171450">
              <a:spcAft>
                <a:spcPts val="600"/>
              </a:spcAft>
              <a:buFont typeface="Arial" panose="020B0604020202020204" pitchFamily="34" charset="0"/>
              <a:buChar char="•"/>
            </a:pP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lv-LV" sz="11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Date Placeholder 6"/>
          <p:cNvSpPr>
            <a:spLocks noGrp="1"/>
          </p:cNvSpPr>
          <p:nvPr>
            <p:ph type="dt" sz="half" idx="10"/>
          </p:nvPr>
        </p:nvSpPr>
        <p:spPr/>
        <p:txBody>
          <a:bodyPr/>
          <a:lstStyle/>
          <a:p>
            <a:fld id="{332B0369-86DD-468E-9162-E283CA7C1122}" type="datetime1">
              <a:rPr lang="lv-LV" smtClean="0"/>
              <a:t>09.02.2017</a:t>
            </a:fld>
            <a:endParaRPr lang="lv-LV" dirty="0"/>
          </a:p>
        </p:txBody>
      </p:sp>
    </p:spTree>
    <p:extLst>
      <p:ext uri="{BB962C8B-B14F-4D97-AF65-F5344CB8AC3E}">
        <p14:creationId xmlns:p14="http://schemas.microsoft.com/office/powerpoint/2010/main" val="3010158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93" y="476672"/>
            <a:ext cx="7308304" cy="432000"/>
          </a:xfrm>
        </p:spPr>
        <p:txBody>
          <a:bodyPr>
            <a:noAutofit/>
          </a:bodyPr>
          <a:lstStyle/>
          <a:p>
            <a:r>
              <a:rPr lang="lv-LV" dirty="0"/>
              <a:t>VNĪ nekustamā īpašuma portfeļa stratēģija (2025.)</a:t>
            </a:r>
          </a:p>
        </p:txBody>
      </p:sp>
      <p:sp>
        <p:nvSpPr>
          <p:cNvPr id="6" name="Slide Number Placeholder 5"/>
          <p:cNvSpPr>
            <a:spLocks noGrp="1"/>
          </p:cNvSpPr>
          <p:nvPr>
            <p:ph type="sldNum" sz="quarter" idx="12"/>
          </p:nvPr>
        </p:nvSpPr>
        <p:spPr/>
        <p:txBody>
          <a:bodyPr/>
          <a:lstStyle/>
          <a:p>
            <a:fld id="{952464FB-6FA6-4E80-ACB1-F4B9846AA373}" type="slidenum">
              <a:rPr lang="lv-LV" smtClean="0">
                <a:solidFill>
                  <a:prstClr val="black">
                    <a:tint val="75000"/>
                  </a:prstClr>
                </a:solidFill>
              </a:rPr>
              <a:pPr/>
              <a:t>18</a:t>
            </a:fld>
            <a:endParaRPr lang="lv-LV" dirty="0">
              <a:solidFill>
                <a:prstClr val="black">
                  <a:tint val="75000"/>
                </a:prstClr>
              </a:solidFill>
            </a:endParaRPr>
          </a:p>
        </p:txBody>
      </p:sp>
      <p:sp>
        <p:nvSpPr>
          <p:cNvPr id="7" name="Rectangle 6"/>
          <p:cNvSpPr/>
          <p:nvPr/>
        </p:nvSpPr>
        <p:spPr>
          <a:xfrm>
            <a:off x="179512" y="1052688"/>
            <a:ext cx="4104456" cy="2376312"/>
          </a:xfrm>
          <a:prstGeom prst="rect">
            <a:avLst/>
          </a:prstGeom>
          <a:ln/>
        </p:spPr>
        <p:style>
          <a:lnRef idx="1">
            <a:schemeClr val="accent1"/>
          </a:lnRef>
          <a:fillRef idx="2">
            <a:schemeClr val="accent1"/>
          </a:fillRef>
          <a:effectRef idx="1">
            <a:schemeClr val="accent1"/>
          </a:effectRef>
          <a:fontRef idx="minor">
            <a:schemeClr val="dk1"/>
          </a:fontRef>
        </p:style>
        <p:txBody>
          <a:bodyPr/>
          <a:lstStyle/>
          <a:p>
            <a:r>
              <a:rPr lang="lv-LV" sz="1200" b="1" u="sng" dirty="0" smtClean="0">
                <a:solidFill>
                  <a:schemeClr val="tx1">
                    <a:lumMod val="65000"/>
                    <a:lumOff val="35000"/>
                  </a:schemeClr>
                </a:solidFill>
                <a:ea typeface="Verdana" panose="020B0604030504040204" pitchFamily="34" charset="0"/>
                <a:cs typeface="Times New Roman" panose="02020603050405020304" pitchFamily="18" charset="0"/>
              </a:rPr>
              <a:t>Pamatprincipi</a:t>
            </a:r>
          </a:p>
          <a:p>
            <a:pPr algn="just">
              <a:spcBef>
                <a:spcPts val="300"/>
              </a:spcBef>
              <a:spcAft>
                <a:spcPts val="300"/>
              </a:spcAft>
            </a:pPr>
            <a:r>
              <a:rPr lang="lv-LV" sz="1200" b="1" dirty="0" smtClean="0">
                <a:solidFill>
                  <a:schemeClr val="tx1">
                    <a:lumMod val="65000"/>
                    <a:lumOff val="35000"/>
                  </a:schemeClr>
                </a:solidFill>
                <a:ea typeface="Verdana" panose="020B0604030504040204" pitchFamily="34" charset="0"/>
                <a:cs typeface="Times New Roman" panose="02020603050405020304" pitchFamily="18" charset="0"/>
              </a:rPr>
              <a:t>Saglabājami tikai Perspektīvie īpašumi</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 – Īpašumi valsts funkciju nodrošināšanai  un komercīpašumi ar augstu </a:t>
            </a:r>
            <a:r>
              <a:rPr lang="lv-LV" sz="1200" dirty="0" err="1" smtClean="0">
                <a:solidFill>
                  <a:schemeClr val="tx1">
                    <a:lumMod val="65000"/>
                    <a:lumOff val="35000"/>
                  </a:schemeClr>
                </a:solidFill>
                <a:ea typeface="Verdana" panose="020B0604030504040204" pitchFamily="34" charset="0"/>
                <a:cs typeface="Times New Roman" panose="02020603050405020304" pitchFamily="18" charset="0"/>
              </a:rPr>
              <a:t>komercpotenciālu</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 rentabli.</a:t>
            </a:r>
          </a:p>
          <a:p>
            <a:pPr algn="just">
              <a:spcBef>
                <a:spcPts val="300"/>
              </a:spcBef>
              <a:spcAft>
                <a:spcPts val="300"/>
              </a:spcAft>
            </a:pPr>
            <a:r>
              <a:rPr lang="lv-LV" sz="1200" b="1" dirty="0" smtClean="0">
                <a:solidFill>
                  <a:schemeClr val="tx1">
                    <a:lumMod val="65000"/>
                    <a:lumOff val="35000"/>
                  </a:schemeClr>
                </a:solidFill>
                <a:ea typeface="Verdana" panose="020B0604030504040204" pitchFamily="34" charset="0"/>
                <a:cs typeface="Times New Roman" panose="02020603050405020304" pitchFamily="18" charset="0"/>
              </a:rPr>
              <a:t>NĪ Portfeļa sadalījums –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Pārvaldības portfelis, Pārveidojamais </a:t>
            </a:r>
            <a:r>
              <a:rPr lang="lv-LV" sz="1200" dirty="0">
                <a:solidFill>
                  <a:schemeClr val="tx1">
                    <a:lumMod val="65000"/>
                    <a:lumOff val="35000"/>
                  </a:schemeClr>
                </a:solidFill>
                <a:ea typeface="Verdana" panose="020B0604030504040204" pitchFamily="34" charset="0"/>
                <a:cs typeface="Times New Roman" panose="02020603050405020304" pitchFamily="18" charset="0"/>
              </a:rPr>
              <a:t>portfelis, </a:t>
            </a:r>
            <a:r>
              <a:rPr lang="lv-LV" sz="1200" dirty="0" err="1">
                <a:solidFill>
                  <a:schemeClr val="tx1">
                    <a:lumMod val="65000"/>
                    <a:lumOff val="35000"/>
                  </a:schemeClr>
                </a:solidFill>
                <a:ea typeface="Verdana" panose="020B0604030504040204" pitchFamily="34" charset="0"/>
                <a:cs typeface="Times New Roman" panose="02020603050405020304" pitchFamily="18" charset="0"/>
              </a:rPr>
              <a:t>Komercportfelis</a:t>
            </a:r>
            <a:r>
              <a:rPr lang="lv-LV" sz="1200" dirty="0">
                <a:solidFill>
                  <a:schemeClr val="tx1">
                    <a:lumMod val="65000"/>
                    <a:lumOff val="35000"/>
                  </a:schemeClr>
                </a:solidFill>
                <a:ea typeface="Verdana" panose="020B0604030504040204" pitchFamily="34" charset="0"/>
                <a:cs typeface="Times New Roman" panose="02020603050405020304" pitchFamily="18" charset="0"/>
              </a:rPr>
              <a:t> un Privātās apbūves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zemes.</a:t>
            </a:r>
          </a:p>
          <a:p>
            <a:pPr algn="just">
              <a:spcBef>
                <a:spcPts val="300"/>
              </a:spcBef>
              <a:spcAft>
                <a:spcPts val="300"/>
              </a:spcAft>
            </a:pPr>
            <a:r>
              <a:rPr lang="lv-LV" sz="1200" b="1" dirty="0" smtClean="0">
                <a:solidFill>
                  <a:schemeClr val="tx1">
                    <a:lumMod val="65000"/>
                    <a:lumOff val="35000"/>
                  </a:schemeClr>
                </a:solidFill>
                <a:ea typeface="Verdana" panose="020B0604030504040204" pitchFamily="34" charset="0"/>
                <a:cs typeface="Times New Roman" panose="02020603050405020304" pitchFamily="18" charset="0"/>
              </a:rPr>
              <a:t>Ilgtermiņa politika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 </a:t>
            </a:r>
            <a:r>
              <a:rPr lang="lv-LV" sz="1200" dirty="0" err="1" smtClean="0">
                <a:solidFill>
                  <a:schemeClr val="tx1">
                    <a:lumMod val="65000"/>
                    <a:lumOff val="35000"/>
                  </a:schemeClr>
                </a:solidFill>
                <a:ea typeface="Verdana" panose="020B0604030504040204" pitchFamily="34" charset="0"/>
                <a:cs typeface="Times New Roman" panose="02020603050405020304" pitchFamily="18" charset="0"/>
              </a:rPr>
              <a:t>Komercportfeli</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 saglabā </a:t>
            </a:r>
            <a:r>
              <a:rPr lang="lv-LV" sz="1200" dirty="0">
                <a:solidFill>
                  <a:schemeClr val="tx1">
                    <a:lumMod val="65000"/>
                    <a:lumOff val="35000"/>
                  </a:schemeClr>
                </a:solidFill>
                <a:ea typeface="Verdana" panose="020B0604030504040204" pitchFamily="34" charset="0"/>
                <a:cs typeface="Times New Roman" panose="02020603050405020304" pitchFamily="18" charset="0"/>
              </a:rPr>
              <a:t>ar mērķi paturēt valsts īpašumā NĪ, kurus potenciāli nākotnē var izmantot valsts pārvaldes vajadzībām, kā arī gūt līdzekļus investīcijām valsts pārvaldes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vajadzībām. </a:t>
            </a:r>
            <a:endParaRPr lang="lv-LV" sz="1200" dirty="0">
              <a:solidFill>
                <a:schemeClr val="tx1">
                  <a:lumMod val="65000"/>
                  <a:lumOff val="35000"/>
                </a:schemeClr>
              </a:solidFill>
              <a:ea typeface="Verdana" panose="020B0604030504040204" pitchFamily="34" charset="0"/>
              <a:cs typeface="Times New Roman" panose="02020603050405020304" pitchFamily="18" charset="0"/>
            </a:endParaRPr>
          </a:p>
          <a:p>
            <a:pPr marL="179388" indent="-179388" algn="just">
              <a:spcAft>
                <a:spcPts val="600"/>
              </a:spcAft>
              <a:buFont typeface="Wingdings" panose="05000000000000000000" pitchFamily="2" charset="2"/>
              <a:buChar char="§"/>
            </a:pPr>
            <a:endParaRPr lang="lv-LV" sz="11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lv-LV" sz="11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lv-LV" sz="11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lv-LV" sz="13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4355976" y="1052735"/>
            <a:ext cx="4680520" cy="2542633"/>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spcAft>
                <a:spcPts val="600"/>
              </a:spcAft>
            </a:pPr>
            <a:r>
              <a:rPr lang="lv-LV" sz="1200" b="1" u="sng" dirty="0" smtClean="0">
                <a:solidFill>
                  <a:schemeClr val="tx1">
                    <a:lumMod val="65000"/>
                    <a:lumOff val="35000"/>
                  </a:schemeClr>
                </a:solidFill>
                <a:ea typeface="Verdana" panose="020B0604030504040204" pitchFamily="34" charset="0"/>
                <a:cs typeface="Times New Roman" panose="02020603050405020304" pitchFamily="18" charset="0"/>
              </a:rPr>
              <a:t>Pamatmērķi</a:t>
            </a:r>
          </a:p>
          <a:p>
            <a:pPr>
              <a:spcAft>
                <a:spcPts val="600"/>
              </a:spcAft>
            </a:pPr>
            <a:r>
              <a:rPr lang="lv-LV" sz="1150" b="1" dirty="0" smtClean="0">
                <a:solidFill>
                  <a:schemeClr val="tx1">
                    <a:lumMod val="65000"/>
                    <a:lumOff val="35000"/>
                  </a:schemeClr>
                </a:solidFill>
                <a:ea typeface="Verdana" panose="020B0604030504040204" pitchFamily="34" charset="0"/>
                <a:cs typeface="Times New Roman" panose="02020603050405020304" pitchFamily="18" charset="0"/>
              </a:rPr>
              <a:t>Portfeļa struktūra </a:t>
            </a:r>
            <a:r>
              <a:rPr lang="lv-LV" sz="1150" dirty="0" smtClean="0">
                <a:solidFill>
                  <a:schemeClr val="tx1">
                    <a:lumMod val="65000"/>
                    <a:lumOff val="35000"/>
                  </a:schemeClr>
                </a:solidFill>
                <a:ea typeface="Verdana" panose="020B0604030504040204" pitchFamily="34" charset="0"/>
                <a:cs typeface="Times New Roman" panose="02020603050405020304" pitchFamily="18" charset="0"/>
              </a:rPr>
              <a:t>- perspektīvo īpašumu īpatsvara palielināšana līdz 80% </a:t>
            </a:r>
            <a:r>
              <a:rPr lang="lv-LV" sz="1150" dirty="0">
                <a:solidFill>
                  <a:schemeClr val="tx1">
                    <a:lumMod val="65000"/>
                    <a:lumOff val="35000"/>
                  </a:schemeClr>
                </a:solidFill>
                <a:ea typeface="Verdana" panose="020B0604030504040204" pitchFamily="34" charset="0"/>
                <a:cs typeface="Times New Roman" panose="02020603050405020304" pitchFamily="18" charset="0"/>
              </a:rPr>
              <a:t>2025. (</a:t>
            </a:r>
            <a:r>
              <a:rPr lang="lv-LV" sz="1150" dirty="0" smtClean="0">
                <a:solidFill>
                  <a:schemeClr val="tx1">
                    <a:lumMod val="65000"/>
                    <a:lumOff val="35000"/>
                  </a:schemeClr>
                </a:solidFill>
                <a:ea typeface="Verdana" panose="020B0604030504040204" pitchFamily="34" charset="0"/>
                <a:cs typeface="Times New Roman" panose="02020603050405020304" pitchFamily="18" charset="0"/>
              </a:rPr>
              <a:t>2016.-65%).</a:t>
            </a:r>
          </a:p>
          <a:p>
            <a:pPr algn="just">
              <a:spcBef>
                <a:spcPts val="300"/>
              </a:spcBef>
              <a:spcAft>
                <a:spcPts val="300"/>
              </a:spcAft>
            </a:pPr>
            <a:r>
              <a:rPr lang="lv-LV" sz="1150" b="1" dirty="0" smtClean="0">
                <a:solidFill>
                  <a:schemeClr val="tx1">
                    <a:lumMod val="65000"/>
                    <a:lumOff val="35000"/>
                  </a:schemeClr>
                </a:solidFill>
                <a:ea typeface="Verdana" panose="020B0604030504040204" pitchFamily="34" charset="0"/>
                <a:cs typeface="Times New Roman" panose="02020603050405020304" pitchFamily="18" charset="0"/>
              </a:rPr>
              <a:t>Portfeļa kvalitāte </a:t>
            </a:r>
            <a:r>
              <a:rPr lang="lv-LV" sz="1150" dirty="0" smtClean="0">
                <a:solidFill>
                  <a:schemeClr val="tx1">
                    <a:lumMod val="65000"/>
                    <a:lumOff val="35000"/>
                  </a:schemeClr>
                </a:solidFill>
                <a:cs typeface="Times New Roman" panose="02020603050405020304" pitchFamily="18" charset="0"/>
              </a:rPr>
              <a:t>- </a:t>
            </a:r>
            <a:r>
              <a:rPr lang="lv-LV" sz="1150" dirty="0" smtClean="0">
                <a:solidFill>
                  <a:schemeClr val="tx1">
                    <a:lumMod val="65000"/>
                    <a:lumOff val="35000"/>
                  </a:schemeClr>
                </a:solidFill>
                <a:ea typeface="Verdana" panose="020B0604030504040204" pitchFamily="34" charset="0"/>
                <a:cs typeface="Times New Roman" panose="02020603050405020304" pitchFamily="18" charset="0"/>
              </a:rPr>
              <a:t>labu un apmierinošu tehnisko stāvokļa ēku īpatsvars </a:t>
            </a:r>
            <a:r>
              <a:rPr lang="lv-LV" sz="1150" dirty="0">
                <a:solidFill>
                  <a:schemeClr val="tx1">
                    <a:lumMod val="65000"/>
                    <a:lumOff val="35000"/>
                  </a:schemeClr>
                </a:solidFill>
                <a:ea typeface="Verdana" panose="020B0604030504040204" pitchFamily="34" charset="0"/>
                <a:cs typeface="Times New Roman" panose="02020603050405020304" pitchFamily="18" charset="0"/>
              </a:rPr>
              <a:t>85</a:t>
            </a:r>
            <a:r>
              <a:rPr lang="lv-LV" sz="1150" dirty="0" smtClean="0">
                <a:solidFill>
                  <a:schemeClr val="tx1">
                    <a:lumMod val="65000"/>
                    <a:lumOff val="35000"/>
                  </a:schemeClr>
                </a:solidFill>
                <a:ea typeface="Verdana" panose="020B0604030504040204" pitchFamily="34" charset="0"/>
                <a:cs typeface="Times New Roman" panose="02020603050405020304" pitchFamily="18" charset="0"/>
              </a:rPr>
              <a:t>% 2025</a:t>
            </a:r>
            <a:r>
              <a:rPr lang="lv-LV" sz="1150" dirty="0">
                <a:solidFill>
                  <a:schemeClr val="tx1">
                    <a:lumMod val="65000"/>
                    <a:lumOff val="35000"/>
                  </a:schemeClr>
                </a:solidFill>
                <a:ea typeface="Verdana" panose="020B0604030504040204" pitchFamily="34" charset="0"/>
                <a:cs typeface="Times New Roman" panose="02020603050405020304" pitchFamily="18" charset="0"/>
              </a:rPr>
              <a:t>.</a:t>
            </a:r>
            <a:r>
              <a:rPr lang="lv-LV" sz="1150" dirty="0">
                <a:solidFill>
                  <a:schemeClr val="tx1">
                    <a:lumMod val="65000"/>
                    <a:lumOff val="35000"/>
                  </a:schemeClr>
                </a:solidFill>
                <a:cs typeface="Times New Roman" panose="02020603050405020304" pitchFamily="18" charset="0"/>
              </a:rPr>
              <a:t> </a:t>
            </a:r>
            <a:r>
              <a:rPr lang="lv-LV" sz="1150" dirty="0" smtClean="0">
                <a:solidFill>
                  <a:schemeClr val="tx1">
                    <a:lumMod val="65000"/>
                    <a:lumOff val="35000"/>
                  </a:schemeClr>
                </a:solidFill>
                <a:ea typeface="Verdana" panose="020B0604030504040204" pitchFamily="34" charset="0"/>
                <a:cs typeface="Times New Roman" panose="02020603050405020304" pitchFamily="18" charset="0"/>
              </a:rPr>
              <a:t>(2016.~70%) +energoefektivitātes klases celšana Pārvaldības portfelim.</a:t>
            </a:r>
          </a:p>
          <a:p>
            <a:pPr algn="just">
              <a:spcBef>
                <a:spcPts val="300"/>
              </a:spcBef>
              <a:spcAft>
                <a:spcPts val="300"/>
              </a:spcAft>
            </a:pPr>
            <a:r>
              <a:rPr lang="lv-LV" sz="1150" b="1" dirty="0" smtClean="0">
                <a:solidFill>
                  <a:schemeClr val="tx1">
                    <a:lumMod val="65000"/>
                    <a:lumOff val="35000"/>
                  </a:schemeClr>
                </a:solidFill>
                <a:ea typeface="Verdana" panose="020B0604030504040204" pitchFamily="34" charset="0"/>
                <a:cs typeface="Times New Roman" panose="02020603050405020304" pitchFamily="18" charset="0"/>
              </a:rPr>
              <a:t>Portfeļa efektivitāte </a:t>
            </a:r>
            <a:r>
              <a:rPr lang="lv-LV" sz="1150" dirty="0" smtClean="0">
                <a:solidFill>
                  <a:schemeClr val="tx1">
                    <a:lumMod val="65000"/>
                    <a:lumOff val="35000"/>
                  </a:schemeClr>
                </a:solidFill>
                <a:ea typeface="Verdana" panose="020B0604030504040204" pitchFamily="34" charset="0"/>
                <a:cs typeface="Times New Roman" panose="02020603050405020304" pitchFamily="18" charset="0"/>
              </a:rPr>
              <a:t>- brīvo platību īpatsvars tirgus līmenī - Pārvaldības portfeļi un </a:t>
            </a:r>
            <a:r>
              <a:rPr lang="lv-LV" sz="1150" dirty="0" err="1" smtClean="0">
                <a:solidFill>
                  <a:schemeClr val="tx1">
                    <a:lumMod val="65000"/>
                    <a:lumOff val="35000"/>
                  </a:schemeClr>
                </a:solidFill>
                <a:ea typeface="Verdana" panose="020B0604030504040204" pitchFamily="34" charset="0"/>
                <a:cs typeface="Times New Roman" panose="02020603050405020304" pitchFamily="18" charset="0"/>
              </a:rPr>
              <a:t>Komercportfeļi</a:t>
            </a:r>
            <a:r>
              <a:rPr lang="lv-LV" sz="1150" dirty="0" smtClean="0">
                <a:solidFill>
                  <a:schemeClr val="tx1">
                    <a:lumMod val="65000"/>
                    <a:lumOff val="35000"/>
                  </a:schemeClr>
                </a:solidFill>
                <a:ea typeface="Verdana" panose="020B0604030504040204" pitchFamily="34" charset="0"/>
                <a:cs typeface="Times New Roman" panose="02020603050405020304" pitchFamily="18" charset="0"/>
              </a:rPr>
              <a:t> +kapitalizācijas likme 7-8%.</a:t>
            </a:r>
          </a:p>
          <a:p>
            <a:pPr algn="just">
              <a:spcBef>
                <a:spcPts val="300"/>
              </a:spcBef>
              <a:spcAft>
                <a:spcPts val="300"/>
              </a:spcAft>
            </a:pPr>
            <a:r>
              <a:rPr lang="lv-LV" sz="1150" b="1" dirty="0" smtClean="0">
                <a:solidFill>
                  <a:schemeClr val="tx1">
                    <a:lumMod val="65000"/>
                    <a:lumOff val="35000"/>
                  </a:schemeClr>
                </a:solidFill>
                <a:ea typeface="Verdana" panose="020B0604030504040204" pitchFamily="34" charset="0"/>
                <a:cs typeface="Times New Roman" panose="02020603050405020304" pitchFamily="18" charset="0"/>
              </a:rPr>
              <a:t>Portfeļa pārvaldība</a:t>
            </a:r>
            <a:r>
              <a:rPr lang="lv-LV" sz="1150" dirty="0" smtClean="0">
                <a:solidFill>
                  <a:schemeClr val="tx1">
                    <a:lumMod val="65000"/>
                    <a:lumOff val="35000"/>
                  </a:schemeClr>
                </a:solidFill>
                <a:ea typeface="Verdana" panose="020B0604030504040204" pitchFamily="34" charset="0"/>
                <a:cs typeface="Times New Roman" panose="02020603050405020304" pitchFamily="18" charset="0"/>
              </a:rPr>
              <a:t> – pārēja no Apsaimniekošanas lietošanas līgumiem uz nomas līgumu attiecībām + investīcijas plāns</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a:t>
            </a:r>
            <a:endParaRPr lang="lv-LV" sz="1200" dirty="0">
              <a:solidFill>
                <a:schemeClr val="tx1">
                  <a:lumMod val="65000"/>
                  <a:lumOff val="35000"/>
                </a:schemeClr>
              </a:solidFill>
              <a:ea typeface="Verdana" panose="020B0604030504040204" pitchFamily="34" charset="0"/>
              <a:cs typeface="Times New Roman" panose="02020603050405020304" pitchFamily="18" charset="0"/>
            </a:endParaRPr>
          </a:p>
        </p:txBody>
      </p:sp>
      <p:sp>
        <p:nvSpPr>
          <p:cNvPr id="10" name="Rectangle 9"/>
          <p:cNvSpPr/>
          <p:nvPr/>
        </p:nvSpPr>
        <p:spPr>
          <a:xfrm>
            <a:off x="395536" y="5085183"/>
            <a:ext cx="8568952" cy="1377413"/>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spcAft>
                <a:spcPts val="600"/>
              </a:spcAft>
            </a:pPr>
            <a:r>
              <a:rPr lang="lv-LV" sz="1200" b="1" u="sng" dirty="0" smtClean="0">
                <a:solidFill>
                  <a:schemeClr val="tx1">
                    <a:lumMod val="65000"/>
                    <a:lumOff val="35000"/>
                  </a:schemeClr>
                </a:solidFill>
                <a:ea typeface="Verdana" panose="020B0604030504040204" pitchFamily="34" charset="0"/>
                <a:cs typeface="Times New Roman" panose="02020603050405020304" pitchFamily="18" charset="0"/>
              </a:rPr>
              <a:t>VNĪ NĪ portfeļa realizācijas plāna pamatnostādnes</a:t>
            </a:r>
          </a:p>
          <a:p>
            <a:pPr marL="171450" indent="-171450" algn="just">
              <a:spcAft>
                <a:spcPts val="600"/>
              </a:spcAft>
              <a:buFont typeface="Arial" pitchFamily="34" charset="0"/>
              <a:buChar char="•"/>
            </a:pPr>
            <a:r>
              <a:rPr lang="lv-LV" sz="1200" b="1" dirty="0" smtClean="0">
                <a:solidFill>
                  <a:schemeClr val="tx1">
                    <a:lumMod val="65000"/>
                    <a:lumOff val="35000"/>
                  </a:schemeClr>
                </a:solidFill>
                <a:ea typeface="Verdana" panose="020B0604030504040204" pitchFamily="34" charset="0"/>
                <a:cs typeface="Times New Roman" panose="02020603050405020304" pitchFamily="18" charset="0"/>
              </a:rPr>
              <a:t>Kapitālieguldījumi</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 - primāri </a:t>
            </a:r>
            <a:r>
              <a:rPr lang="lv-LV" sz="1200" dirty="0">
                <a:solidFill>
                  <a:schemeClr val="tx1">
                    <a:lumMod val="65000"/>
                    <a:lumOff val="35000"/>
                  </a:schemeClr>
                </a:solidFill>
                <a:ea typeface="Verdana" panose="020B0604030504040204" pitchFamily="34" charset="0"/>
                <a:cs typeface="Times New Roman" panose="02020603050405020304" pitchFamily="18" charset="0"/>
              </a:rPr>
              <a:t>nepieciešamie kapitālieguldījumi tiks nodrošināti Perspektīvajiem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īpašumiem Pārvaldības portfelī (valsts funkciju nodrošināšanai).</a:t>
            </a:r>
          </a:p>
          <a:p>
            <a:pPr marL="171450" indent="-171450" algn="just">
              <a:spcAft>
                <a:spcPts val="600"/>
              </a:spcAft>
              <a:buFont typeface="Arial" pitchFamily="34" charset="0"/>
              <a:buChar char="•"/>
            </a:pPr>
            <a:r>
              <a:rPr lang="lv-LV" sz="1200" b="1" dirty="0" smtClean="0">
                <a:solidFill>
                  <a:schemeClr val="tx1">
                    <a:lumMod val="65000"/>
                    <a:lumOff val="35000"/>
                  </a:schemeClr>
                </a:solidFill>
                <a:ea typeface="Verdana" panose="020B0604030504040204" pitchFamily="34" charset="0"/>
                <a:cs typeface="Times New Roman" panose="02020603050405020304" pitchFamily="18" charset="0"/>
              </a:rPr>
              <a:t>Atsavināšanas plāns </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 portfelī saglabājami un attīstāmi tikai Perspektīvie īpašumi - Pārējie īpašumi ir ilgtermiņā atsavināmi valstij visizdevīgākajā veidā (sākot ar zaudējumus nesošajiem). Atsavināšanas </a:t>
            </a:r>
            <a:r>
              <a:rPr lang="lv-LV" sz="1200" dirty="0">
                <a:solidFill>
                  <a:schemeClr val="tx1">
                    <a:lumMod val="65000"/>
                    <a:lumOff val="35000"/>
                  </a:schemeClr>
                </a:solidFill>
                <a:ea typeface="Verdana" panose="020B0604030504040204" pitchFamily="34" charset="0"/>
                <a:cs typeface="Times New Roman" panose="02020603050405020304" pitchFamily="18" charset="0"/>
              </a:rPr>
              <a:t>plāns</a:t>
            </a:r>
            <a:r>
              <a:rPr lang="lv-LV" sz="1200" dirty="0" smtClean="0">
                <a:solidFill>
                  <a:schemeClr val="tx1">
                    <a:lumMod val="65000"/>
                    <a:lumOff val="35000"/>
                  </a:schemeClr>
                </a:solidFill>
                <a:ea typeface="Verdana" panose="020B0604030504040204" pitchFamily="34" charset="0"/>
                <a:cs typeface="Times New Roman" panose="02020603050405020304" pitchFamily="18" charset="0"/>
              </a:rPr>
              <a:t>: ~ 24 milj.EUR (20 milj.EUR līdz 2020.gadam un 4 milj.EUR līdz 2025.gadam.).</a:t>
            </a:r>
          </a:p>
          <a:p>
            <a:pPr marL="171450" indent="-171450">
              <a:spcAft>
                <a:spcPts val="600"/>
              </a:spcAft>
              <a:buFont typeface="Arial" pitchFamily="34" charset="0"/>
              <a:buChar char="•"/>
            </a:pPr>
            <a:endParaRPr lang="lv-LV" sz="11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lv-LV" sz="11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171450" indent="-171450">
              <a:spcAft>
                <a:spcPts val="600"/>
              </a:spcAft>
              <a:buFont typeface="Arial" pitchFamily="34" charset="0"/>
              <a:buChar char="•"/>
            </a:pPr>
            <a:endParaRPr lang="lv-LV"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Chart 8"/>
          <p:cNvGraphicFramePr/>
          <p:nvPr>
            <p:extLst/>
          </p:nvPr>
        </p:nvGraphicFramePr>
        <p:xfrm>
          <a:off x="1259633" y="3501008"/>
          <a:ext cx="2160240" cy="1584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466783960"/>
              </p:ext>
            </p:extLst>
          </p:nvPr>
        </p:nvGraphicFramePr>
        <p:xfrm>
          <a:off x="4675429" y="3501008"/>
          <a:ext cx="2200827" cy="1584176"/>
        </p:xfrm>
        <a:graphic>
          <a:graphicData uri="http://schemas.openxmlformats.org/drawingml/2006/chart">
            <c:chart xmlns:c="http://schemas.openxmlformats.org/drawingml/2006/chart" xmlns:r="http://schemas.openxmlformats.org/officeDocument/2006/relationships" r:id="rId4"/>
          </a:graphicData>
        </a:graphic>
      </p:graphicFrame>
      <p:sp>
        <p:nvSpPr>
          <p:cNvPr id="12" name="Pentagon 11"/>
          <p:cNvSpPr>
            <a:spLocks/>
          </p:cNvSpPr>
          <p:nvPr/>
        </p:nvSpPr>
        <p:spPr>
          <a:xfrm>
            <a:off x="3635896" y="4239472"/>
            <a:ext cx="1296144" cy="415892"/>
          </a:xfrm>
          <a:prstGeom prst="homePlate">
            <a:avLst>
              <a:gd name="adj" fmla="val 7792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037234"/>
            <a:ext cx="10477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287310" y="3981899"/>
            <a:ext cx="1399489" cy="246221"/>
          </a:xfrm>
          <a:prstGeom prst="rect">
            <a:avLst/>
          </a:prstGeom>
          <a:noFill/>
        </p:spPr>
        <p:txBody>
          <a:bodyPr wrap="square" rtlCol="0">
            <a:spAutoFit/>
          </a:bodyPr>
          <a:lstStyle/>
          <a:p>
            <a:r>
              <a:rPr lang="lv-LV" sz="1000" dirty="0" smtClean="0">
                <a:latin typeface="Times New Roman" panose="02020603050405020304" pitchFamily="18" charset="0"/>
                <a:ea typeface="Verdana" pitchFamily="34" charset="0"/>
                <a:cs typeface="Times New Roman" panose="02020603050405020304" pitchFamily="18" charset="0"/>
              </a:rPr>
              <a:t>Pārvaldības portfelis</a:t>
            </a:r>
            <a:endParaRPr lang="lv-LV" sz="1000" dirty="0">
              <a:latin typeface="Times New Roman" panose="02020603050405020304" pitchFamily="18" charset="0"/>
              <a:ea typeface="Verdana" pitchFamily="34" charset="0"/>
              <a:cs typeface="Times New Roman" panose="02020603050405020304" pitchFamily="18" charset="0"/>
            </a:endParaRPr>
          </a:p>
        </p:txBody>
      </p:sp>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7020272" y="4325454"/>
            <a:ext cx="104775" cy="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292057" y="4239472"/>
            <a:ext cx="2088232" cy="246221"/>
          </a:xfrm>
          <a:prstGeom prst="rect">
            <a:avLst/>
          </a:prstGeom>
          <a:noFill/>
        </p:spPr>
        <p:txBody>
          <a:bodyPr wrap="square" rtlCol="0">
            <a:spAutoFit/>
          </a:bodyPr>
          <a:lstStyle/>
          <a:p>
            <a:r>
              <a:rPr lang="lv-LV" sz="1000" dirty="0" err="1" smtClean="0">
                <a:latin typeface="Times New Roman" panose="02020603050405020304" pitchFamily="18" charset="0"/>
                <a:ea typeface="Verdana" pitchFamily="34" charset="0"/>
                <a:cs typeface="Times New Roman" panose="02020603050405020304" pitchFamily="18" charset="0"/>
              </a:rPr>
              <a:t>Komercportfelis</a:t>
            </a:r>
            <a:endParaRPr lang="lv-LV" sz="1000" dirty="0">
              <a:latin typeface="Times New Roman" panose="02020603050405020304" pitchFamily="18" charset="0"/>
              <a:ea typeface="Verdana" pitchFamily="34" charset="0"/>
              <a:cs typeface="Times New Roman" panose="02020603050405020304" pitchFamily="18" charset="0"/>
            </a:endParaRPr>
          </a:p>
        </p:txBody>
      </p:sp>
      <p:pic>
        <p:nvPicPr>
          <p:cNvPr id="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4655363"/>
            <a:ext cx="104776" cy="9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284106" y="4614650"/>
            <a:ext cx="2088232" cy="246221"/>
          </a:xfrm>
          <a:prstGeom prst="rect">
            <a:avLst/>
          </a:prstGeom>
          <a:noFill/>
        </p:spPr>
        <p:txBody>
          <a:bodyPr wrap="square" rtlCol="0">
            <a:spAutoFit/>
          </a:bodyPr>
          <a:lstStyle/>
          <a:p>
            <a:r>
              <a:rPr lang="lv-LV" sz="1000" dirty="0" smtClean="0">
                <a:latin typeface="Times New Roman" panose="02020603050405020304" pitchFamily="18" charset="0"/>
                <a:ea typeface="Verdana" pitchFamily="34" charset="0"/>
                <a:cs typeface="Times New Roman" panose="02020603050405020304" pitchFamily="18" charset="0"/>
              </a:rPr>
              <a:t>Pārveidojamais portfelis</a:t>
            </a:r>
            <a:endParaRPr lang="lv-LV" sz="1000" dirty="0">
              <a:latin typeface="Times New Roman" panose="02020603050405020304" pitchFamily="18" charset="0"/>
              <a:ea typeface="Verdana"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1943E168-49EC-48E7-B997-799474DAF46E}" type="datetime1">
              <a:rPr lang="lv-LV" smtClean="0"/>
              <a:t>09.02.2017</a:t>
            </a:fld>
            <a:endParaRPr lang="lv-LV" dirty="0"/>
          </a:p>
        </p:txBody>
      </p:sp>
    </p:spTree>
    <p:extLst>
      <p:ext uri="{BB962C8B-B14F-4D97-AF65-F5344CB8AC3E}">
        <p14:creationId xmlns:p14="http://schemas.microsoft.com/office/powerpoint/2010/main" val="3192413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solidFill>
                  <a:prstClr val="black">
                    <a:tint val="75000"/>
                  </a:prstClr>
                </a:solidFill>
              </a:rPr>
              <a:pPr/>
              <a:t>19</a:t>
            </a:fld>
            <a:endParaRPr lang="lv-LV">
              <a:solidFill>
                <a:prstClr val="black">
                  <a:tint val="75000"/>
                </a:prstClr>
              </a:solidFill>
            </a:endParaRPr>
          </a:p>
        </p:txBody>
      </p:sp>
      <p:sp>
        <p:nvSpPr>
          <p:cNvPr id="5" name="Title 4"/>
          <p:cNvSpPr>
            <a:spLocks noGrp="1"/>
          </p:cNvSpPr>
          <p:nvPr>
            <p:ph type="title"/>
          </p:nvPr>
        </p:nvSpPr>
        <p:spPr>
          <a:xfrm>
            <a:off x="179512" y="548680"/>
            <a:ext cx="7715159" cy="432000"/>
          </a:xfrm>
        </p:spPr>
        <p:txBody>
          <a:bodyPr>
            <a:normAutofit/>
          </a:bodyPr>
          <a:lstStyle/>
          <a:p>
            <a:r>
              <a:rPr lang="lv-LV" dirty="0"/>
              <a:t>VNĪ Nekustamo īpašumu atsavināšanas plāns</a:t>
            </a:r>
          </a:p>
        </p:txBody>
      </p:sp>
      <p:sp>
        <p:nvSpPr>
          <p:cNvPr id="9" name="Rounded Rectangle 8"/>
          <p:cNvSpPr/>
          <p:nvPr/>
        </p:nvSpPr>
        <p:spPr>
          <a:xfrm>
            <a:off x="179513" y="1123169"/>
            <a:ext cx="8694110" cy="648072"/>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lv-LV" sz="1600" b="1" dirty="0">
                <a:ea typeface="Verdana" pitchFamily="34" charset="0"/>
                <a:cs typeface="Times New Roman" panose="02020603050405020304" pitchFamily="18" charset="0"/>
              </a:rPr>
              <a:t>Valsts budžetā (</a:t>
            </a:r>
            <a:r>
              <a:rPr lang="lv-LV" sz="1600" b="1" dirty="0" smtClean="0">
                <a:ea typeface="Verdana" pitchFamily="34" charset="0"/>
                <a:cs typeface="Times New Roman" panose="02020603050405020304" pitchFamily="18" charset="0"/>
              </a:rPr>
              <a:t>2016/2017) </a:t>
            </a:r>
            <a:r>
              <a:rPr lang="lv-LV" sz="1600" b="1" dirty="0">
                <a:ea typeface="Verdana" pitchFamily="34" charset="0"/>
                <a:cs typeface="Times New Roman" panose="02020603050405020304" pitchFamily="18" charset="0"/>
              </a:rPr>
              <a:t>ieskaitāmie </a:t>
            </a:r>
            <a:r>
              <a:rPr lang="lv-LV" sz="1600" b="1" dirty="0">
                <a:latin typeface="Times New Roman" panose="02020603050405020304" pitchFamily="18" charset="0"/>
                <a:ea typeface="Verdana" pitchFamily="34" charset="0"/>
                <a:cs typeface="Times New Roman" panose="02020603050405020304" pitchFamily="18" charset="0"/>
              </a:rPr>
              <a:t>ienākumi no valsts NĪ atsavināšanas 6 </a:t>
            </a:r>
            <a:r>
              <a:rPr lang="lv-LV" sz="1600" b="1" dirty="0" smtClean="0">
                <a:latin typeface="Times New Roman" panose="02020603050405020304" pitchFamily="18" charset="0"/>
                <a:ea typeface="Verdana" pitchFamily="34" charset="0"/>
                <a:cs typeface="Times New Roman" panose="02020603050405020304" pitchFamily="18" charset="0"/>
              </a:rPr>
              <a:t>milj.EUR</a:t>
            </a:r>
            <a:endParaRPr lang="lv-LV" sz="1600" b="1" dirty="0">
              <a:latin typeface="Times New Roman" panose="02020603050405020304" pitchFamily="18" charset="0"/>
              <a:ea typeface="Verdana" pitchFamily="34" charset="0"/>
              <a:cs typeface="Times New Roman" panose="02020603050405020304" pitchFamily="18" charset="0"/>
            </a:endParaRPr>
          </a:p>
        </p:txBody>
      </p:sp>
      <p:sp>
        <p:nvSpPr>
          <p:cNvPr id="4" name="Rectangle 3"/>
          <p:cNvSpPr/>
          <p:nvPr/>
        </p:nvSpPr>
        <p:spPr>
          <a:xfrm>
            <a:off x="0" y="1791442"/>
            <a:ext cx="6480720" cy="307777"/>
          </a:xfrm>
          <a:prstGeom prst="rect">
            <a:avLst/>
          </a:prstGeom>
        </p:spPr>
        <p:txBody>
          <a:bodyPr wrap="square">
            <a:spAutoFit/>
          </a:bodyPr>
          <a:lstStyle/>
          <a:p>
            <a:r>
              <a:rPr lang="lv-LV" sz="1400" b="1" dirty="0">
                <a:ea typeface="Verdana" pitchFamily="34" charset="0"/>
                <a:cs typeface="Times New Roman" panose="02020603050405020304" pitchFamily="18" charset="0"/>
              </a:rPr>
              <a:t>2016.gada izpilde ir 3,19 milj.EUR, jeb 53% no plānotā. </a:t>
            </a:r>
          </a:p>
        </p:txBody>
      </p:sp>
      <p:sp>
        <p:nvSpPr>
          <p:cNvPr id="12" name="Rectangle 11"/>
          <p:cNvSpPr/>
          <p:nvPr/>
        </p:nvSpPr>
        <p:spPr>
          <a:xfrm>
            <a:off x="900304" y="4322861"/>
            <a:ext cx="6912768" cy="2160240"/>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marL="171450" indent="-171450">
              <a:spcAft>
                <a:spcPts val="600"/>
              </a:spcAft>
              <a:buFont typeface="Arial" pitchFamily="34" charset="0"/>
              <a:buChar char="•"/>
            </a:pPr>
            <a:r>
              <a:rPr lang="lv-LV" sz="1200" b="1" u="sng" dirty="0">
                <a:solidFill>
                  <a:schemeClr val="tx1">
                    <a:lumMod val="65000"/>
                    <a:lumOff val="35000"/>
                  </a:schemeClr>
                </a:solidFill>
                <a:ea typeface="Verdana" panose="020B0604030504040204" pitchFamily="34" charset="0"/>
                <a:cs typeface="Times New Roman" panose="02020603050405020304" pitchFamily="18" charset="0"/>
              </a:rPr>
              <a:t>Plānotie lielākie darījumi (atsavināšanas </a:t>
            </a:r>
            <a:r>
              <a:rPr lang="lv-LV" sz="1200" b="1" u="sng" dirty="0" smtClean="0">
                <a:solidFill>
                  <a:schemeClr val="tx1">
                    <a:lumMod val="65000"/>
                    <a:lumOff val="35000"/>
                  </a:schemeClr>
                </a:solidFill>
                <a:ea typeface="Verdana" panose="020B0604030504040204" pitchFamily="34" charset="0"/>
                <a:cs typeface="Times New Roman" panose="02020603050405020304" pitchFamily="18" charset="0"/>
              </a:rPr>
              <a:t>vērtības prognoze):</a:t>
            </a:r>
          </a:p>
          <a:p>
            <a:pPr>
              <a:spcAft>
                <a:spcPts val="600"/>
              </a:spcAft>
            </a:pPr>
            <a:r>
              <a:rPr lang="lv-LV" sz="1200" dirty="0">
                <a:ea typeface="Verdana" panose="020B0604030504040204" pitchFamily="34" charset="0"/>
                <a:cs typeface="Times New Roman" panose="02020603050405020304" pitchFamily="18" charset="0"/>
              </a:rPr>
              <a:t>Krišjāņa Barona ielā 14-604, </a:t>
            </a:r>
            <a:r>
              <a:rPr lang="lv-LV" sz="1200" dirty="0" smtClean="0">
                <a:ea typeface="Verdana" panose="020B0604030504040204" pitchFamily="34" charset="0"/>
                <a:cs typeface="Times New Roman" panose="02020603050405020304" pitchFamily="18" charset="0"/>
              </a:rPr>
              <a:t>Rīgā - ~ 2.3 milj. EUR </a:t>
            </a:r>
          </a:p>
          <a:p>
            <a:pPr>
              <a:spcAft>
                <a:spcPts val="600"/>
              </a:spcAft>
            </a:pPr>
            <a:r>
              <a:rPr lang="lv-LV" sz="1200" dirty="0">
                <a:ea typeface="Verdana" panose="020B0604030504040204" pitchFamily="34" charset="0"/>
                <a:cs typeface="Times New Roman" panose="02020603050405020304" pitchFamily="18" charset="0"/>
              </a:rPr>
              <a:t>Murjāņu ielā 59A, </a:t>
            </a:r>
            <a:r>
              <a:rPr lang="lv-LV" sz="1200" dirty="0" smtClean="0">
                <a:ea typeface="Verdana" panose="020B0604030504040204" pitchFamily="34" charset="0"/>
                <a:cs typeface="Times New Roman" panose="02020603050405020304" pitchFamily="18" charset="0"/>
              </a:rPr>
              <a:t>Rīgā - ~550 tūkst. EUR</a:t>
            </a:r>
          </a:p>
          <a:p>
            <a:pPr>
              <a:spcAft>
                <a:spcPts val="600"/>
              </a:spcAft>
            </a:pPr>
            <a:r>
              <a:rPr lang="lv-LV" sz="1200" dirty="0">
                <a:ea typeface="Verdana" panose="020B0604030504040204" pitchFamily="34" charset="0"/>
                <a:cs typeface="Times New Roman" panose="02020603050405020304" pitchFamily="18" charset="0"/>
              </a:rPr>
              <a:t>Lāčplēša ielā 98, </a:t>
            </a:r>
            <a:r>
              <a:rPr lang="lv-LV" sz="1200" dirty="0" smtClean="0">
                <a:ea typeface="Verdana" panose="020B0604030504040204" pitchFamily="34" charset="0"/>
                <a:cs typeface="Times New Roman" panose="02020603050405020304" pitchFamily="18" charset="0"/>
              </a:rPr>
              <a:t>Rīgā - ~535 tūkst. EUR</a:t>
            </a:r>
          </a:p>
          <a:p>
            <a:pPr>
              <a:spcAft>
                <a:spcPts val="600"/>
              </a:spcAft>
            </a:pPr>
            <a:r>
              <a:rPr lang="lv-LV" sz="1200" dirty="0">
                <a:ea typeface="Verdana" panose="020B0604030504040204" pitchFamily="34" charset="0"/>
                <a:cs typeface="Times New Roman" panose="02020603050405020304" pitchFamily="18" charset="0"/>
              </a:rPr>
              <a:t>Nikolaja Rēriha ielā 3, </a:t>
            </a:r>
            <a:r>
              <a:rPr lang="lv-LV" sz="1200" dirty="0" smtClean="0">
                <a:ea typeface="Verdana" panose="020B0604030504040204" pitchFamily="34" charset="0"/>
                <a:cs typeface="Times New Roman" panose="02020603050405020304" pitchFamily="18" charset="0"/>
              </a:rPr>
              <a:t>Rīgā - ~320 tūkst. EUR</a:t>
            </a:r>
          </a:p>
          <a:p>
            <a:pPr>
              <a:spcAft>
                <a:spcPts val="600"/>
              </a:spcAft>
            </a:pPr>
            <a:r>
              <a:rPr lang="lv-LV" sz="1200" dirty="0">
                <a:ea typeface="Verdana" panose="020B0604030504040204" pitchFamily="34" charset="0"/>
                <a:cs typeface="Times New Roman" panose="02020603050405020304" pitchFamily="18" charset="0"/>
              </a:rPr>
              <a:t>Kāpu prospektā 6, Rīgā - </a:t>
            </a:r>
            <a:r>
              <a:rPr lang="lv-LV" sz="1200" dirty="0" smtClean="0">
                <a:ea typeface="Verdana" panose="020B0604030504040204" pitchFamily="34" charset="0"/>
                <a:cs typeface="Times New Roman" panose="02020603050405020304" pitchFamily="18" charset="0"/>
              </a:rPr>
              <a:t>~200 tūkst. EUR</a:t>
            </a:r>
          </a:p>
          <a:p>
            <a:pPr>
              <a:spcAft>
                <a:spcPts val="600"/>
              </a:spcAft>
            </a:pPr>
            <a:r>
              <a:rPr lang="lv-LV" sz="1200" dirty="0">
                <a:ea typeface="Verdana" panose="020B0604030504040204" pitchFamily="34" charset="0"/>
                <a:cs typeface="Times New Roman" panose="02020603050405020304" pitchFamily="18" charset="0"/>
              </a:rPr>
              <a:t>Aplokciema ielā 6, </a:t>
            </a:r>
            <a:r>
              <a:rPr lang="lv-LV" sz="1200" dirty="0" smtClean="0">
                <a:ea typeface="Verdana" panose="020B0604030504040204" pitchFamily="34" charset="0"/>
                <a:cs typeface="Times New Roman" panose="02020603050405020304" pitchFamily="18" charset="0"/>
              </a:rPr>
              <a:t>Rīgā - ~100 tūkst. EUR</a:t>
            </a:r>
            <a:endParaRPr lang="lv-LV" sz="1200" dirty="0">
              <a:ea typeface="Verdana" panose="020B0604030504040204" pitchFamily="34" charset="0"/>
              <a:cs typeface="Times New Roman" panose="02020603050405020304" pitchFamily="18" charset="0"/>
            </a:endParaRPr>
          </a:p>
          <a:p>
            <a:pPr>
              <a:spcAft>
                <a:spcPts val="600"/>
              </a:spcAft>
            </a:pPr>
            <a:r>
              <a:rPr lang="lv-LV" sz="1200" b="1" dirty="0" smtClean="0">
                <a:solidFill>
                  <a:schemeClr val="tx1">
                    <a:lumMod val="65000"/>
                    <a:lumOff val="35000"/>
                  </a:schemeClr>
                </a:solidFill>
                <a:ea typeface="Verdana" panose="020B0604030504040204" pitchFamily="34" charset="0"/>
                <a:cs typeface="Times New Roman" panose="02020603050405020304" pitchFamily="18" charset="0"/>
              </a:rPr>
              <a:t>Pārējie objekti kopā: ~ 2,5 </a:t>
            </a:r>
            <a:r>
              <a:rPr lang="lv-LV" sz="1200" b="1" dirty="0" err="1" smtClean="0">
                <a:solidFill>
                  <a:schemeClr val="tx1">
                    <a:lumMod val="65000"/>
                    <a:lumOff val="35000"/>
                  </a:schemeClr>
                </a:solidFill>
                <a:ea typeface="Verdana" panose="020B0604030504040204" pitchFamily="34" charset="0"/>
                <a:cs typeface="Times New Roman" panose="02020603050405020304" pitchFamily="18" charset="0"/>
              </a:rPr>
              <a:t>milj</a:t>
            </a:r>
            <a:r>
              <a:rPr lang="lv-LV" sz="1200" b="1" dirty="0" smtClean="0">
                <a:solidFill>
                  <a:schemeClr val="tx1">
                    <a:lumMod val="65000"/>
                    <a:lumOff val="35000"/>
                  </a:schemeClr>
                </a:solidFill>
                <a:ea typeface="Verdana" panose="020B0604030504040204" pitchFamily="34" charset="0"/>
                <a:cs typeface="Times New Roman" panose="02020603050405020304" pitchFamily="18" charset="0"/>
              </a:rPr>
              <a:t>. EUR</a:t>
            </a:r>
            <a:endParaRPr lang="lv-LV" sz="1200" b="1" dirty="0">
              <a:solidFill>
                <a:schemeClr val="tx1">
                  <a:lumMod val="65000"/>
                  <a:lumOff val="35000"/>
                </a:schemeClr>
              </a:solidFill>
              <a:ea typeface="Verdana" panose="020B0604030504040204" pitchFamily="34" charset="0"/>
              <a:cs typeface="Times New Roman" panose="02020603050405020304" pitchFamily="18" charset="0"/>
            </a:endParaRPr>
          </a:p>
        </p:txBody>
      </p:sp>
      <p:sp>
        <p:nvSpPr>
          <p:cNvPr id="13" name="Rectangle 12"/>
          <p:cNvSpPr/>
          <p:nvPr/>
        </p:nvSpPr>
        <p:spPr>
          <a:xfrm>
            <a:off x="900304" y="2132856"/>
            <a:ext cx="6912768" cy="1882581"/>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marL="171450" indent="-171450">
              <a:spcAft>
                <a:spcPts val="600"/>
              </a:spcAft>
              <a:buFont typeface="Arial" pitchFamily="34" charset="0"/>
              <a:buChar char="•"/>
            </a:pPr>
            <a:r>
              <a:rPr lang="lv-LV" sz="1200" b="1" u="sng" dirty="0" smtClean="0">
                <a:solidFill>
                  <a:schemeClr val="tx1">
                    <a:lumMod val="65000"/>
                    <a:lumOff val="35000"/>
                  </a:schemeClr>
                </a:solidFill>
                <a:ea typeface="Verdana" panose="020B0604030504040204" pitchFamily="34" charset="0"/>
                <a:cs typeface="Times New Roman" panose="02020603050405020304" pitchFamily="18" charset="0"/>
              </a:rPr>
              <a:t>Lielākie darījumi (atsavināšanas vērtība):</a:t>
            </a:r>
          </a:p>
          <a:p>
            <a:pPr>
              <a:spcAft>
                <a:spcPts val="600"/>
              </a:spcAft>
            </a:pPr>
            <a:r>
              <a:rPr lang="lv-LV" sz="1200" dirty="0">
                <a:ea typeface="Verdana" panose="020B0604030504040204" pitchFamily="34" charset="0"/>
                <a:cs typeface="Times New Roman" panose="02020603050405020304" pitchFamily="18" charset="0"/>
              </a:rPr>
              <a:t>Lomonosova ielā </a:t>
            </a:r>
            <a:r>
              <a:rPr lang="lv-LV" sz="1200" dirty="0" smtClean="0">
                <a:ea typeface="Verdana" panose="020B0604030504040204" pitchFamily="34" charset="0"/>
                <a:cs typeface="Times New Roman" panose="02020603050405020304" pitchFamily="18" charset="0"/>
              </a:rPr>
              <a:t>1,Rīgā – 1,42 milj. EUR</a:t>
            </a:r>
          </a:p>
          <a:p>
            <a:pPr>
              <a:spcAft>
                <a:spcPts val="600"/>
              </a:spcAft>
            </a:pPr>
            <a:r>
              <a:rPr lang="lv-LV" sz="1200" dirty="0">
                <a:ea typeface="Verdana" panose="020B0604030504040204" pitchFamily="34" charset="0"/>
                <a:cs typeface="Times New Roman" panose="02020603050405020304" pitchFamily="18" charset="0"/>
              </a:rPr>
              <a:t>Anglikāņu ielā 5, </a:t>
            </a:r>
            <a:r>
              <a:rPr lang="lv-LV" sz="1200" dirty="0" smtClean="0">
                <a:ea typeface="Verdana" panose="020B0604030504040204" pitchFamily="34" charset="0"/>
                <a:cs typeface="Times New Roman" panose="02020603050405020304" pitchFamily="18" charset="0"/>
              </a:rPr>
              <a:t>Rīgā – 1,91 milj. EUR</a:t>
            </a:r>
          </a:p>
          <a:p>
            <a:pPr>
              <a:spcAft>
                <a:spcPts val="600"/>
              </a:spcAft>
            </a:pPr>
            <a:r>
              <a:rPr lang="lv-LV" sz="1200" dirty="0">
                <a:ea typeface="Verdana" panose="020B0604030504040204" pitchFamily="34" charset="0"/>
                <a:cs typeface="Times New Roman" panose="02020603050405020304" pitchFamily="18" charset="0"/>
              </a:rPr>
              <a:t>Nometņu ielā 24, </a:t>
            </a:r>
            <a:r>
              <a:rPr lang="lv-LV" sz="1200" dirty="0" smtClean="0">
                <a:ea typeface="Verdana" panose="020B0604030504040204" pitchFamily="34" charset="0"/>
                <a:cs typeface="Times New Roman" panose="02020603050405020304" pitchFamily="18" charset="0"/>
              </a:rPr>
              <a:t>Jūrmalā – 183 tūkst. EUR</a:t>
            </a:r>
          </a:p>
          <a:p>
            <a:pPr>
              <a:spcAft>
                <a:spcPts val="600"/>
              </a:spcAft>
            </a:pPr>
            <a:r>
              <a:rPr lang="lv-LV" sz="1200" dirty="0">
                <a:ea typeface="Verdana" panose="020B0604030504040204" pitchFamily="34" charset="0"/>
                <a:cs typeface="Times New Roman" panose="02020603050405020304" pitchFamily="18" charset="0"/>
              </a:rPr>
              <a:t>Zaķusalas krastmalā 27, </a:t>
            </a:r>
            <a:r>
              <a:rPr lang="lv-LV" sz="1200" dirty="0" smtClean="0">
                <a:ea typeface="Verdana" panose="020B0604030504040204" pitchFamily="34" charset="0"/>
                <a:cs typeface="Times New Roman" panose="02020603050405020304" pitchFamily="18" charset="0"/>
              </a:rPr>
              <a:t>Rīgā – 174 tūkst. EUR</a:t>
            </a:r>
          </a:p>
          <a:p>
            <a:pPr>
              <a:spcAft>
                <a:spcPts val="600"/>
              </a:spcAft>
            </a:pPr>
            <a:r>
              <a:rPr lang="lv-LV" sz="1200" dirty="0">
                <a:ea typeface="Verdana" panose="020B0604030504040204" pitchFamily="34" charset="0"/>
                <a:cs typeface="Times New Roman" panose="02020603050405020304" pitchFamily="18" charset="0"/>
              </a:rPr>
              <a:t>Ezermalas ielā 24/26, </a:t>
            </a:r>
            <a:r>
              <a:rPr lang="lv-LV" sz="1200" dirty="0" smtClean="0">
                <a:ea typeface="Verdana" panose="020B0604030504040204" pitchFamily="34" charset="0"/>
                <a:cs typeface="Times New Roman" panose="02020603050405020304" pitchFamily="18" charset="0"/>
              </a:rPr>
              <a:t>Rīgā – 121 tūkst. EUR</a:t>
            </a:r>
          </a:p>
          <a:p>
            <a:pPr>
              <a:spcAft>
                <a:spcPts val="600"/>
              </a:spcAft>
            </a:pPr>
            <a:r>
              <a:rPr lang="lv-LV" sz="1200" dirty="0">
                <a:ea typeface="Verdana" panose="020B0604030504040204" pitchFamily="34" charset="0"/>
                <a:cs typeface="Times New Roman" panose="02020603050405020304" pitchFamily="18" charset="0"/>
              </a:rPr>
              <a:t>Kūrmājas prospektā 22, </a:t>
            </a:r>
            <a:r>
              <a:rPr lang="lv-LV" sz="1200" dirty="0" smtClean="0">
                <a:ea typeface="Verdana" panose="020B0604030504040204" pitchFamily="34" charset="0"/>
                <a:cs typeface="Times New Roman" panose="02020603050405020304" pitchFamily="18" charset="0"/>
              </a:rPr>
              <a:t>Liepājā – 105 tūkst. EUR</a:t>
            </a:r>
          </a:p>
          <a:p>
            <a:pPr>
              <a:spcAft>
                <a:spcPts val="600"/>
              </a:spcAft>
            </a:pPr>
            <a:endParaRPr lang="lv-LV" sz="1200" dirty="0" smtClean="0">
              <a:solidFill>
                <a:srgbClr val="002060"/>
              </a:solidFill>
              <a:ea typeface="Verdana" panose="020B0604030504040204" pitchFamily="34" charset="0"/>
              <a:cs typeface="Verdana" panose="020B0604030504040204" pitchFamily="34" charset="0"/>
            </a:endParaRPr>
          </a:p>
        </p:txBody>
      </p:sp>
      <p:sp>
        <p:nvSpPr>
          <p:cNvPr id="14" name="Rectangle 13"/>
          <p:cNvSpPr/>
          <p:nvPr/>
        </p:nvSpPr>
        <p:spPr>
          <a:xfrm>
            <a:off x="0" y="4168973"/>
            <a:ext cx="6480720" cy="307777"/>
          </a:xfrm>
          <a:prstGeom prst="rect">
            <a:avLst/>
          </a:prstGeom>
        </p:spPr>
        <p:txBody>
          <a:bodyPr wrap="square">
            <a:spAutoFit/>
          </a:bodyPr>
          <a:lstStyle/>
          <a:p>
            <a:r>
              <a:rPr lang="lv-LV" sz="1400" b="1" dirty="0" smtClean="0">
                <a:ea typeface="Verdana" pitchFamily="34" charset="0"/>
                <a:cs typeface="Times New Roman" panose="02020603050405020304" pitchFamily="18" charset="0"/>
              </a:rPr>
              <a:t>2017.gada plāns: </a:t>
            </a:r>
            <a:endParaRPr lang="lv-LV" sz="1400" dirty="0">
              <a:cs typeface="Times New Roman" panose="02020603050405020304" pitchFamily="18" charset="0"/>
            </a:endParaRPr>
          </a:p>
        </p:txBody>
      </p:sp>
      <p:sp>
        <p:nvSpPr>
          <p:cNvPr id="2" name="Date Placeholder 1"/>
          <p:cNvSpPr>
            <a:spLocks noGrp="1"/>
          </p:cNvSpPr>
          <p:nvPr>
            <p:ph type="dt" sz="half" idx="10"/>
          </p:nvPr>
        </p:nvSpPr>
        <p:spPr/>
        <p:txBody>
          <a:bodyPr/>
          <a:lstStyle/>
          <a:p>
            <a:fld id="{53B088D1-2510-4110-8FA7-FD0647A59E2C}" type="datetime1">
              <a:rPr lang="lv-LV" smtClean="0"/>
              <a:t>09.02.2017</a:t>
            </a:fld>
            <a:endParaRPr lang="lv-LV" dirty="0"/>
          </a:p>
        </p:txBody>
      </p:sp>
    </p:spTree>
    <p:extLst>
      <p:ext uri="{BB962C8B-B14F-4D97-AF65-F5344CB8AC3E}">
        <p14:creationId xmlns:p14="http://schemas.microsoft.com/office/powerpoint/2010/main" val="210193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2</a:t>
            </a:fld>
            <a:endParaRPr lang="lv-LV"/>
          </a:p>
        </p:txBody>
      </p:sp>
      <p:sp>
        <p:nvSpPr>
          <p:cNvPr id="5" name="Title 4"/>
          <p:cNvSpPr>
            <a:spLocks noGrp="1"/>
          </p:cNvSpPr>
          <p:nvPr>
            <p:ph type="title"/>
          </p:nvPr>
        </p:nvSpPr>
        <p:spPr/>
        <p:txBody>
          <a:bodyPr>
            <a:normAutofit fontScale="90000"/>
          </a:bodyPr>
          <a:lstStyle/>
          <a:p>
            <a:r>
              <a:rPr lang="lv-LV" dirty="0">
                <a:effectLst/>
              </a:rPr>
              <a:t>Finanšu ministrijas prioritātes</a:t>
            </a:r>
            <a:br>
              <a:rPr lang="lv-LV" dirty="0">
                <a:effectLst/>
              </a:rPr>
            </a:br>
            <a:endParaRPr lang="lv-LV" dirty="0"/>
          </a:p>
        </p:txBody>
      </p:sp>
      <p:sp>
        <p:nvSpPr>
          <p:cNvPr id="6" name="Regular Pentagon 5"/>
          <p:cNvSpPr/>
          <p:nvPr/>
        </p:nvSpPr>
        <p:spPr>
          <a:xfrm>
            <a:off x="3685409" y="2060848"/>
            <a:ext cx="2304970" cy="1988935"/>
          </a:xfrm>
          <a:prstGeom prst="pentagon">
            <a:avLst/>
          </a:prstGeom>
          <a:solidFill>
            <a:srgbClr val="4F81BD"/>
          </a:solidFill>
          <a:ln w="25400" cap="flat" cmpd="sng" algn="ctr">
            <a:solidFill>
              <a:srgbClr val="4F81BD">
                <a:shade val="50000"/>
              </a:srgbClr>
            </a:solidFill>
            <a:prstDash val="solid"/>
          </a:ln>
          <a:effectLst/>
        </p:spPr>
        <p:txBody>
          <a:bodyPr wrap="square" rtlCol="0" anchor="ctr">
            <a:noAutofit/>
          </a:bodyPr>
          <a:lstStyle/>
          <a:p>
            <a:pPr algn="ctr">
              <a:lnSpc>
                <a:spcPct val="107000"/>
              </a:lnSpc>
              <a:spcBef>
                <a:spcPct val="20000"/>
              </a:spcBef>
              <a:spcAft>
                <a:spcPts val="800"/>
              </a:spcAft>
            </a:pPr>
            <a:r>
              <a:rPr lang="lv-LV" sz="2000" dirty="0">
                <a:latin typeface="Times New Roman" panose="02020603050405020304" pitchFamily="18" charset="0"/>
              </a:rPr>
              <a:t>ES fondu </a:t>
            </a:r>
            <a:r>
              <a:rPr lang="lv-LV" sz="2000" dirty="0" smtClean="0">
                <a:latin typeface="Times New Roman" panose="02020603050405020304" pitchFamily="18" charset="0"/>
              </a:rPr>
              <a:t>ieguldījums</a:t>
            </a:r>
            <a:endParaRPr lang="lv-LV" sz="2000" dirty="0">
              <a:latin typeface="Times New Roman" panose="02020603050405020304" pitchFamily="18" charset="0"/>
            </a:endParaRPr>
          </a:p>
        </p:txBody>
      </p:sp>
      <p:sp>
        <p:nvSpPr>
          <p:cNvPr id="7" name="Regular Pentagon 6"/>
          <p:cNvSpPr/>
          <p:nvPr/>
        </p:nvSpPr>
        <p:spPr>
          <a:xfrm>
            <a:off x="1869380" y="3411746"/>
            <a:ext cx="2304256" cy="1988935"/>
          </a:xfrm>
          <a:prstGeom prst="pentagon">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nchor="ctr">
            <a:noAutofit/>
          </a:bodyPr>
          <a:lstStyle/>
          <a:p>
            <a:pPr algn="ctr">
              <a:spcBef>
                <a:spcPct val="20000"/>
              </a:spcBef>
            </a:pPr>
            <a:r>
              <a:rPr lang="lv-LV" sz="2000" dirty="0">
                <a:latin typeface="Times New Roman" panose="02020603050405020304" pitchFamily="18" charset="0"/>
              </a:rPr>
              <a:t>Līdzsvarota un stabila nodokļu politika</a:t>
            </a:r>
          </a:p>
        </p:txBody>
      </p:sp>
      <p:sp>
        <p:nvSpPr>
          <p:cNvPr id="8" name="Regular Pentagon 7"/>
          <p:cNvSpPr/>
          <p:nvPr/>
        </p:nvSpPr>
        <p:spPr>
          <a:xfrm>
            <a:off x="5496435" y="3404092"/>
            <a:ext cx="1617816" cy="1988935"/>
          </a:xfrm>
          <a:prstGeom prst="pentagon">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nchor="ctr">
            <a:noAutofit/>
          </a:bodyPr>
          <a:lstStyle/>
          <a:p>
            <a:pPr algn="ctr">
              <a:lnSpc>
                <a:spcPct val="107000"/>
              </a:lnSpc>
              <a:spcBef>
                <a:spcPct val="20000"/>
              </a:spcBef>
              <a:spcAft>
                <a:spcPts val="800"/>
              </a:spcAft>
            </a:pPr>
            <a:r>
              <a:rPr lang="lv-LV" sz="2000" dirty="0">
                <a:latin typeface="Times New Roman" panose="02020603050405020304" pitchFamily="18" charset="0"/>
              </a:rPr>
              <a:t>Finanšu sektora attīstība</a:t>
            </a:r>
          </a:p>
        </p:txBody>
      </p:sp>
      <p:sp>
        <p:nvSpPr>
          <p:cNvPr id="9" name="Regular Pentagon 8"/>
          <p:cNvSpPr/>
          <p:nvPr/>
        </p:nvSpPr>
        <p:spPr>
          <a:xfrm>
            <a:off x="6732240" y="2178596"/>
            <a:ext cx="2411760" cy="1948713"/>
          </a:xfrm>
          <a:prstGeom prst="pentagon">
            <a:avLst/>
          </a:prstGeom>
          <a:solidFill>
            <a:srgbClr val="4F81BD"/>
          </a:solidFill>
          <a:ln w="25400" cap="flat" cmpd="sng" algn="ctr">
            <a:solidFill>
              <a:srgbClr val="4F81BD">
                <a:shade val="50000"/>
              </a:srgbClr>
            </a:solidFill>
            <a:prstDash val="solid"/>
          </a:ln>
          <a:effectLst/>
        </p:spPr>
        <p:txBody>
          <a:bodyPr wrap="square" rtlCol="0" anchor="ctr">
            <a:noAutofit/>
          </a:bodyPr>
          <a:lstStyle/>
          <a:p>
            <a:pPr algn="ctr">
              <a:spcBef>
                <a:spcPct val="20000"/>
              </a:spcBef>
              <a:spcAft>
                <a:spcPts val="0"/>
              </a:spcAft>
            </a:pPr>
            <a:r>
              <a:rPr lang="lv-LV" sz="2000" dirty="0">
                <a:latin typeface="Times New Roman" panose="02020603050405020304" pitchFamily="18" charset="0"/>
              </a:rPr>
              <a:t>Nekustamo īpašumu pārvaldīšana</a:t>
            </a:r>
          </a:p>
        </p:txBody>
      </p:sp>
      <p:sp>
        <p:nvSpPr>
          <p:cNvPr id="11" name="Content Placeholder 10"/>
          <p:cNvSpPr>
            <a:spLocks noGrp="1"/>
          </p:cNvSpPr>
          <p:nvPr>
            <p:ph idx="1"/>
          </p:nvPr>
        </p:nvSpPr>
        <p:spPr>
          <a:xfrm>
            <a:off x="30142" y="2285886"/>
            <a:ext cx="2088232" cy="1841423"/>
          </a:xfrm>
          <a:prstGeom prst="pentagon">
            <a:avLst/>
          </a:prstGeom>
          <a:solidFill>
            <a:srgbClr val="4F81BD"/>
          </a:solidFill>
          <a:ln w="25400" cap="flat" cmpd="sng" algn="ctr">
            <a:solidFill>
              <a:srgbClr val="4F81BD">
                <a:shade val="50000"/>
              </a:srgbClr>
            </a:solidFill>
            <a:prstDash val="solid"/>
          </a:ln>
          <a:effectLst/>
        </p:spPr>
        <p:txBody>
          <a:bodyPr wrap="square" rtlCol="0" anchor="ctr">
            <a:noAutofit/>
          </a:bodyPr>
          <a:lstStyle/>
          <a:p>
            <a:pPr marL="0" indent="0" algn="ctr">
              <a:spcAft>
                <a:spcPts val="0"/>
              </a:spcAft>
              <a:buNone/>
            </a:pPr>
            <a:r>
              <a:rPr lang="lv-LV" sz="2000" kern="1200" dirty="0">
                <a:solidFill>
                  <a:schemeClr val="tx1"/>
                </a:solidFill>
                <a:effectLst/>
                <a:latin typeface="Times New Roman" panose="02020603050405020304" pitchFamily="18" charset="0"/>
              </a:rPr>
              <a:t>Budžeta disciplīnas ievērošana</a:t>
            </a:r>
            <a:endParaRPr lang="lv-LV" sz="2000" dirty="0">
              <a:solidFill>
                <a:schemeClr val="tx1"/>
              </a:solidFill>
              <a:effectLst/>
              <a:latin typeface="Times New Roman" panose="02020603050405020304" pitchFamily="18" charset="0"/>
              <a:ea typeface="Times New Roman" panose="02020603050405020304" pitchFamily="18" charset="0"/>
            </a:endParaRPr>
          </a:p>
        </p:txBody>
      </p:sp>
      <p:sp>
        <p:nvSpPr>
          <p:cNvPr id="4" name="Date Placeholder 3"/>
          <p:cNvSpPr>
            <a:spLocks noGrp="1"/>
          </p:cNvSpPr>
          <p:nvPr>
            <p:ph type="dt" sz="half" idx="10"/>
          </p:nvPr>
        </p:nvSpPr>
        <p:spPr/>
        <p:txBody>
          <a:bodyPr/>
          <a:lstStyle/>
          <a:p>
            <a:fld id="{5E33DA41-ED58-4F1A-9EF0-9AD8334BEA59}" type="datetime1">
              <a:rPr lang="lv-LV" smtClean="0"/>
              <a:t>09.02.2017</a:t>
            </a:fld>
            <a:endParaRPr lang="lv-LV" dirty="0"/>
          </a:p>
        </p:txBody>
      </p:sp>
    </p:spTree>
    <p:extLst>
      <p:ext uri="{BB962C8B-B14F-4D97-AF65-F5344CB8AC3E}">
        <p14:creationId xmlns:p14="http://schemas.microsoft.com/office/powerpoint/2010/main" val="148504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20</a:t>
            </a:fld>
            <a:endParaRPr lang="lv-LV" dirty="0"/>
          </a:p>
        </p:txBody>
      </p:sp>
      <p:sp>
        <p:nvSpPr>
          <p:cNvPr id="5" name="Title 4"/>
          <p:cNvSpPr>
            <a:spLocks noGrp="1"/>
          </p:cNvSpPr>
          <p:nvPr>
            <p:ph type="title"/>
          </p:nvPr>
        </p:nvSpPr>
        <p:spPr/>
        <p:txBody>
          <a:bodyPr>
            <a:normAutofit fontScale="90000"/>
          </a:bodyPr>
          <a:lstStyle/>
          <a:p>
            <a:r>
              <a:rPr lang="lv-LV" dirty="0">
                <a:effectLst/>
              </a:rPr>
              <a:t/>
            </a:r>
            <a:br>
              <a:rPr lang="lv-LV" dirty="0">
                <a:effectLst/>
              </a:rPr>
            </a:br>
            <a:endParaRPr lang="lv-LV" dirty="0"/>
          </a:p>
        </p:txBody>
      </p:sp>
      <p:sp>
        <p:nvSpPr>
          <p:cNvPr id="4" name="Content Placeholder 3"/>
          <p:cNvSpPr>
            <a:spLocks noGrp="1"/>
          </p:cNvSpPr>
          <p:nvPr>
            <p:ph idx="1"/>
          </p:nvPr>
        </p:nvSpPr>
        <p:spPr>
          <a:xfrm>
            <a:off x="1691680" y="2996952"/>
            <a:ext cx="5832648" cy="576064"/>
          </a:xfrm>
        </p:spPr>
        <p:txBody>
          <a:bodyPr>
            <a:normAutofit/>
          </a:bodyPr>
          <a:lstStyle/>
          <a:p>
            <a:pPr marL="0" indent="0" algn="ctr">
              <a:buNone/>
            </a:pPr>
            <a:r>
              <a:rPr lang="lv-LV" sz="2400" b="1" dirty="0" smtClean="0"/>
              <a:t>Nodokļu politika </a:t>
            </a:r>
            <a:endParaRPr lang="lv-LV" sz="2400" b="1" dirty="0"/>
          </a:p>
        </p:txBody>
      </p:sp>
      <p:sp>
        <p:nvSpPr>
          <p:cNvPr id="6" name="Date Placeholder 5"/>
          <p:cNvSpPr>
            <a:spLocks noGrp="1"/>
          </p:cNvSpPr>
          <p:nvPr>
            <p:ph type="dt" sz="half" idx="10"/>
          </p:nvPr>
        </p:nvSpPr>
        <p:spPr/>
        <p:txBody>
          <a:bodyPr/>
          <a:lstStyle/>
          <a:p>
            <a:fld id="{234A9DB4-9EC2-42A2-ADEF-3B6C57117848}" type="datetime1">
              <a:rPr lang="lv-LV" smtClean="0"/>
              <a:t>09.02.2017</a:t>
            </a:fld>
            <a:endParaRPr lang="lv-LV" dirty="0"/>
          </a:p>
        </p:txBody>
      </p:sp>
    </p:spTree>
    <p:extLst>
      <p:ext uri="{BB962C8B-B14F-4D97-AF65-F5344CB8AC3E}">
        <p14:creationId xmlns:p14="http://schemas.microsoft.com/office/powerpoint/2010/main" val="3556348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3544"/>
            <a:ext cx="8229600" cy="3643052"/>
          </a:xfrm>
        </p:spPr>
        <p:txBody>
          <a:bodyPr>
            <a:normAutofit/>
          </a:bodyPr>
          <a:lstStyle/>
          <a:p>
            <a:pPr>
              <a:buFont typeface="+mj-lt"/>
              <a:buAutoNum type="arabicPeriod"/>
            </a:pPr>
            <a:endParaRPr lang="lv-LV" dirty="0" smtClean="0"/>
          </a:p>
          <a:p>
            <a:pPr>
              <a:buFont typeface="+mj-lt"/>
              <a:buAutoNum type="arabicPeriod"/>
            </a:pPr>
            <a:endParaRPr lang="lv-LV" dirty="0"/>
          </a:p>
          <a:p>
            <a:pPr>
              <a:buFont typeface="+mj-lt"/>
              <a:buAutoNum type="arabicPeriod"/>
            </a:pPr>
            <a:endParaRPr lang="lv-LV" dirty="0" smtClean="0"/>
          </a:p>
          <a:p>
            <a:pPr>
              <a:buFont typeface="+mj-lt"/>
              <a:buAutoNum type="arabicPeriod"/>
            </a:pPr>
            <a:r>
              <a:rPr lang="lv-LV" dirty="0" smtClean="0"/>
              <a:t>Jādod jauns stimuls ekonomikas attīstībai.</a:t>
            </a:r>
          </a:p>
          <a:p>
            <a:pPr>
              <a:buFont typeface="+mj-lt"/>
              <a:buAutoNum type="arabicPeriod"/>
            </a:pPr>
            <a:r>
              <a:rPr lang="lv-LV" dirty="0" smtClean="0"/>
              <a:t> Ir liela ienākumu sadales nevienlīdzība (augsts Džini koeficients, </a:t>
            </a:r>
            <a:r>
              <a:rPr lang="lv-LV" dirty="0"/>
              <a:t>nodokļu slogs liels mazo algu saņēmējiem </a:t>
            </a:r>
            <a:r>
              <a:rPr lang="lv-LV" dirty="0" smtClean="0"/>
              <a:t>un citi rādītāji).</a:t>
            </a:r>
          </a:p>
          <a:p>
            <a:pPr>
              <a:buFont typeface="+mj-lt"/>
              <a:buAutoNum type="arabicPeriod"/>
            </a:pPr>
            <a:r>
              <a:rPr lang="lv-LV" dirty="0" smtClean="0"/>
              <a:t>Nodokļu ieņēmumi pret IKP ir zemi, valstij ir nepieciešami papildus līdzekļu  sabiedrībai akūtu problēmu risināšanai (veselības aprūpe, ceļi u.c.). </a:t>
            </a:r>
          </a:p>
          <a:p>
            <a:pPr>
              <a:buFont typeface="+mj-lt"/>
              <a:buAutoNum type="arabicPeriod"/>
            </a:pPr>
            <a:r>
              <a:rPr lang="lv-LV" dirty="0" smtClean="0"/>
              <a:t>Valstī ir liels ēnu ekonomikas īpatsvars.</a:t>
            </a:r>
          </a:p>
          <a:p>
            <a:pPr>
              <a:buFont typeface="+mj-lt"/>
              <a:buAutoNum type="arabicPeriod"/>
            </a:pPr>
            <a:r>
              <a:rPr lang="lv-LV" dirty="0" smtClean="0"/>
              <a:t>Sabiedrībai nav pārliecības par godīgu nodokļu un to ieņēmumu sadales politiku.</a:t>
            </a:r>
          </a:p>
          <a:p>
            <a:pPr>
              <a:buFont typeface="+mj-lt"/>
              <a:buAutoNum type="arabicPeriod"/>
            </a:pPr>
            <a:endParaRPr lang="lv-LV" dirty="0"/>
          </a:p>
          <a:p>
            <a:pPr>
              <a:buAutoNum type="arabicPeriod"/>
            </a:pPr>
            <a:endParaRPr lang="lv-LV" dirty="0"/>
          </a:p>
        </p:txBody>
      </p:sp>
      <p:sp>
        <p:nvSpPr>
          <p:cNvPr id="3" name="Title 2"/>
          <p:cNvSpPr>
            <a:spLocks noGrp="1"/>
          </p:cNvSpPr>
          <p:nvPr>
            <p:ph type="title"/>
          </p:nvPr>
        </p:nvSpPr>
        <p:spPr/>
        <p:txBody>
          <a:bodyPr/>
          <a:lstStyle/>
          <a:p>
            <a:r>
              <a:rPr lang="lv-LV" dirty="0" smtClean="0"/>
              <a:t>Kādēļ vajadzīga nodokļu reforma?</a:t>
            </a:r>
            <a:endParaRPr lang="lv-LV" dirty="0"/>
          </a:p>
        </p:txBody>
      </p:sp>
      <p:sp>
        <p:nvSpPr>
          <p:cNvPr id="4" name="Slide Number Placeholder 3"/>
          <p:cNvSpPr>
            <a:spLocks noGrp="1"/>
          </p:cNvSpPr>
          <p:nvPr>
            <p:ph type="sldNum" sz="quarter" idx="12"/>
          </p:nvPr>
        </p:nvSpPr>
        <p:spPr/>
        <p:txBody>
          <a:bodyPr/>
          <a:lstStyle/>
          <a:p>
            <a:fld id="{93E32820-5F1E-4A4E-8815-8430F857CF7D}" type="slidenum">
              <a:rPr lang="lv-LV" smtClean="0"/>
              <a:t>21</a:t>
            </a:fld>
            <a:endParaRPr lang="lv-LV"/>
          </a:p>
        </p:txBody>
      </p:sp>
    </p:spTree>
    <p:extLst>
      <p:ext uri="{BB962C8B-B14F-4D97-AF65-F5344CB8AC3E}">
        <p14:creationId xmlns:p14="http://schemas.microsoft.com/office/powerpoint/2010/main" val="2778337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Kādēļ vajadzīga nodokļu reforma?</a:t>
            </a:r>
            <a:endParaRPr lang="lv-LV" dirty="0"/>
          </a:p>
        </p:txBody>
      </p:sp>
      <p:sp>
        <p:nvSpPr>
          <p:cNvPr id="4" name="Slide Number Placeholder 3"/>
          <p:cNvSpPr>
            <a:spLocks noGrp="1"/>
          </p:cNvSpPr>
          <p:nvPr>
            <p:ph type="sldNum" sz="quarter" idx="12"/>
          </p:nvPr>
        </p:nvSpPr>
        <p:spPr/>
        <p:txBody>
          <a:bodyPr/>
          <a:lstStyle/>
          <a:p>
            <a:fld id="{93E32820-5F1E-4A4E-8815-8430F857CF7D}" type="slidenum">
              <a:rPr lang="lv-LV" smtClean="0"/>
              <a:t>22</a:t>
            </a:fld>
            <a:endParaRPr lang="lv-LV"/>
          </a:p>
        </p:txBody>
      </p:sp>
      <p:graphicFrame>
        <p:nvGraphicFramePr>
          <p:cNvPr id="6" name="Content Placeholder 5"/>
          <p:cNvGraphicFramePr>
            <a:graphicFrameLocks noGrp="1"/>
          </p:cNvGraphicFramePr>
          <p:nvPr>
            <p:ph idx="1"/>
            <p:extLst/>
          </p:nvPr>
        </p:nvGraphicFramePr>
        <p:xfrm>
          <a:off x="457200" y="1808560"/>
          <a:ext cx="8229600" cy="3643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37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en-GB" smtClean="0"/>
              <a:t>23</a:t>
            </a:fld>
            <a:endParaRPr lang="en-GB" dirty="0"/>
          </a:p>
        </p:txBody>
      </p:sp>
      <p:sp>
        <p:nvSpPr>
          <p:cNvPr id="5" name="Title 4"/>
          <p:cNvSpPr>
            <a:spLocks noGrp="1"/>
          </p:cNvSpPr>
          <p:nvPr>
            <p:ph type="title"/>
          </p:nvPr>
        </p:nvSpPr>
        <p:spPr>
          <a:xfrm>
            <a:off x="1485900" y="1268760"/>
            <a:ext cx="4274232" cy="324000"/>
          </a:xfrm>
        </p:spPr>
        <p:txBody>
          <a:bodyPr>
            <a:noAutofit/>
          </a:bodyPr>
          <a:lstStyle/>
          <a:p>
            <a:pPr>
              <a:lnSpc>
                <a:spcPts val="1500"/>
              </a:lnSpc>
            </a:pPr>
            <a:r>
              <a:rPr lang="lv-LV" sz="1500" dirty="0">
                <a:effectLst/>
              </a:rPr>
              <a:t>Ekonomikas izaugsme</a:t>
            </a:r>
            <a:endParaRPr lang="en-GB" sz="1500" dirty="0">
              <a:effectLst/>
            </a:endParaRPr>
          </a:p>
        </p:txBody>
      </p:sp>
      <p:sp>
        <p:nvSpPr>
          <p:cNvPr id="7" name="TextBox 6"/>
          <p:cNvSpPr txBox="1"/>
          <p:nvPr/>
        </p:nvSpPr>
        <p:spPr>
          <a:xfrm>
            <a:off x="1485900" y="5624514"/>
            <a:ext cx="5594058" cy="207749"/>
          </a:xfrm>
          <a:prstGeom prst="rect">
            <a:avLst/>
          </a:prstGeom>
          <a:noFill/>
        </p:spPr>
        <p:txBody>
          <a:bodyPr wrap="square" rtlCol="0">
            <a:spAutoFit/>
          </a:bodyPr>
          <a:lstStyle/>
          <a:p>
            <a:r>
              <a:rPr lang="en-GB" sz="750" i="1" dirty="0" err="1"/>
              <a:t>Dat</a:t>
            </a:r>
            <a:r>
              <a:rPr lang="lv-LV" sz="750" i="1" dirty="0"/>
              <a:t>u avots</a:t>
            </a:r>
            <a:r>
              <a:rPr lang="en-GB" sz="750" i="1" dirty="0"/>
              <a:t>: CS</a:t>
            </a:r>
            <a:r>
              <a:rPr lang="lv-LV" sz="750" i="1" dirty="0"/>
              <a:t>P</a:t>
            </a:r>
            <a:r>
              <a:rPr lang="en-GB" sz="750" i="1" dirty="0"/>
              <a:t>, </a:t>
            </a:r>
            <a:r>
              <a:rPr lang="lv-LV" sz="750" i="1" dirty="0"/>
              <a:t>FM </a:t>
            </a:r>
          </a:p>
        </p:txBody>
      </p:sp>
      <p:sp>
        <p:nvSpPr>
          <p:cNvPr id="4" name="Content Placeholder 3"/>
          <p:cNvSpPr>
            <a:spLocks noGrp="1"/>
          </p:cNvSpPr>
          <p:nvPr>
            <p:ph idx="1"/>
          </p:nvPr>
        </p:nvSpPr>
        <p:spPr>
          <a:xfrm>
            <a:off x="1485900" y="1646803"/>
            <a:ext cx="6172200" cy="184666"/>
          </a:xfrm>
        </p:spPr>
        <p:txBody>
          <a:bodyPr>
            <a:noAutofit/>
          </a:bodyPr>
          <a:lstStyle/>
          <a:p>
            <a:pPr marL="0" indent="0">
              <a:buNone/>
            </a:pPr>
            <a:r>
              <a:rPr lang="lv-LV" sz="900" dirty="0">
                <a:solidFill>
                  <a:schemeClr val="tx1"/>
                </a:solidFill>
              </a:rPr>
              <a:t>IKP izmaiņas</a:t>
            </a:r>
            <a:r>
              <a:rPr lang="en-GB" sz="900" dirty="0">
                <a:solidFill>
                  <a:schemeClr val="tx1"/>
                </a:solidFill>
              </a:rPr>
              <a:t>, </a:t>
            </a:r>
            <a:r>
              <a:rPr lang="lv-LV" sz="900" dirty="0">
                <a:solidFill>
                  <a:schemeClr val="tx1"/>
                </a:solidFill>
              </a:rPr>
              <a:t>salīdzināmās cenas</a:t>
            </a:r>
            <a:r>
              <a:rPr lang="en-GB" sz="900" dirty="0">
                <a:solidFill>
                  <a:schemeClr val="tx1"/>
                </a:solidFill>
              </a:rPr>
              <a:t>, </a:t>
            </a:r>
            <a:r>
              <a:rPr lang="lv-LV" sz="900" dirty="0">
                <a:solidFill>
                  <a:schemeClr val="tx1"/>
                </a:solidFill>
              </a:rPr>
              <a:t>gads pret gadu</a:t>
            </a:r>
            <a:r>
              <a:rPr lang="en-GB" sz="900" dirty="0">
                <a:solidFill>
                  <a:schemeClr val="tx1"/>
                </a:solidFill>
              </a:rPr>
              <a:t>, %</a:t>
            </a:r>
          </a:p>
          <a:p>
            <a:pPr marL="0" indent="0">
              <a:buNone/>
            </a:pPr>
            <a:endParaRPr lang="en-GB" sz="1500" dirty="0"/>
          </a:p>
        </p:txBody>
      </p:sp>
      <p:sp>
        <p:nvSpPr>
          <p:cNvPr id="10" name="TextBox 9"/>
          <p:cNvSpPr txBox="1"/>
          <p:nvPr/>
        </p:nvSpPr>
        <p:spPr>
          <a:xfrm>
            <a:off x="1485900" y="5385805"/>
            <a:ext cx="5594058" cy="276999"/>
          </a:xfrm>
          <a:prstGeom prst="rect">
            <a:avLst/>
          </a:prstGeom>
          <a:noFill/>
        </p:spPr>
        <p:txBody>
          <a:bodyPr wrap="square" rtlCol="0">
            <a:spAutoFit/>
          </a:bodyPr>
          <a:lstStyle/>
          <a:p>
            <a:r>
              <a:rPr lang="lv-LV" sz="600" i="1" dirty="0"/>
              <a:t>* - FM 2016.gada jūnija prognoze. </a:t>
            </a:r>
            <a:r>
              <a:rPr lang="lv-LV" sz="600" b="1" i="1" dirty="0"/>
              <a:t>Prognozes tiks atjaunotas pēc 2016.gada 4.ceturkšņa IKP ātrā novērtējuma datu saņemšanas 30.janvārī. </a:t>
            </a:r>
            <a:r>
              <a:rPr lang="lv-LV" sz="600" i="1" dirty="0"/>
              <a:t>Jaunās prognozes pēc konsultācijām ar LB, EM, EK un SVF tiks nosūtītas </a:t>
            </a:r>
            <a:r>
              <a:rPr lang="lv-LV" sz="600" i="1" dirty="0" err="1"/>
              <a:t>saskanošanai</a:t>
            </a:r>
            <a:r>
              <a:rPr lang="lv-LV" sz="600" i="1" dirty="0"/>
              <a:t> FDP un pabeigtas </a:t>
            </a:r>
            <a:r>
              <a:rPr lang="lv-LV" sz="600" b="1" i="1" dirty="0"/>
              <a:t>līdz 14.februārim.</a:t>
            </a:r>
            <a:endParaRPr lang="en-GB" sz="600" b="1" i="1" dirty="0"/>
          </a:p>
        </p:txBody>
      </p:sp>
      <p:graphicFrame>
        <p:nvGraphicFramePr>
          <p:cNvPr id="11" name="Chart 10"/>
          <p:cNvGraphicFramePr>
            <a:graphicFrameLocks/>
          </p:cNvGraphicFramePr>
          <p:nvPr>
            <p:extLst/>
          </p:nvPr>
        </p:nvGraphicFramePr>
        <p:xfrm>
          <a:off x="1366398" y="1921824"/>
          <a:ext cx="6411206" cy="339839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7720343" y="1831469"/>
            <a:ext cx="1373654" cy="1131079"/>
          </a:xfrm>
          <a:prstGeom prst="rect">
            <a:avLst/>
          </a:prstGeom>
          <a:ln>
            <a:solidFill>
              <a:schemeClr val="tx2"/>
            </a:solidFill>
          </a:ln>
        </p:spPr>
        <p:txBody>
          <a:bodyPr wrap="square">
            <a:spAutoFit/>
          </a:bodyPr>
          <a:lstStyle/>
          <a:p>
            <a:pPr lvl="0"/>
            <a:r>
              <a:rPr lang="lv-LV" sz="1350" dirty="0"/>
              <a:t>NAP 2020: vidējā ikgadējā IKP izaugsme vismaz 5% apjomā</a:t>
            </a:r>
          </a:p>
        </p:txBody>
      </p:sp>
      <p:sp>
        <p:nvSpPr>
          <p:cNvPr id="6" name="Rectangle 5"/>
          <p:cNvSpPr/>
          <p:nvPr/>
        </p:nvSpPr>
        <p:spPr>
          <a:xfrm>
            <a:off x="7713344" y="3268107"/>
            <a:ext cx="1380653" cy="1754326"/>
          </a:xfrm>
          <a:prstGeom prst="rect">
            <a:avLst/>
          </a:prstGeom>
          <a:ln>
            <a:solidFill>
              <a:schemeClr val="tx2">
                <a:lumMod val="75000"/>
              </a:schemeClr>
            </a:solidFill>
          </a:ln>
        </p:spPr>
        <p:txBody>
          <a:bodyPr wrap="square">
            <a:spAutoFit/>
          </a:bodyPr>
          <a:lstStyle/>
          <a:p>
            <a:r>
              <a:rPr lang="lv-LV" sz="1350" dirty="0">
                <a:solidFill>
                  <a:srgbClr val="333333"/>
                </a:solidFill>
                <a:latin typeface="Roboto"/>
              </a:rPr>
              <a:t>Bez straujākas ekonomikas izaugsmes Eiropas līmeņa labklājību Latvija sasniegs vien pēc 50 gadiem</a:t>
            </a:r>
            <a:endParaRPr lang="lv-LV" sz="1350" dirty="0"/>
          </a:p>
        </p:txBody>
      </p:sp>
    </p:spTree>
    <p:extLst>
      <p:ext uri="{BB962C8B-B14F-4D97-AF65-F5344CB8AC3E}">
        <p14:creationId xmlns:p14="http://schemas.microsoft.com/office/powerpoint/2010/main" val="2023724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en-GB" smtClean="0"/>
              <a:t>24</a:t>
            </a:fld>
            <a:endParaRPr lang="en-GB" dirty="0"/>
          </a:p>
        </p:txBody>
      </p:sp>
      <p:sp>
        <p:nvSpPr>
          <p:cNvPr id="5" name="Title 4"/>
          <p:cNvSpPr>
            <a:spLocks noGrp="1"/>
          </p:cNvSpPr>
          <p:nvPr>
            <p:ph type="title"/>
          </p:nvPr>
        </p:nvSpPr>
        <p:spPr>
          <a:xfrm>
            <a:off x="1485900" y="1268760"/>
            <a:ext cx="4274232" cy="324000"/>
          </a:xfrm>
        </p:spPr>
        <p:txBody>
          <a:bodyPr>
            <a:noAutofit/>
          </a:bodyPr>
          <a:lstStyle/>
          <a:p>
            <a:pPr>
              <a:lnSpc>
                <a:spcPts val="1500"/>
              </a:lnSpc>
            </a:pPr>
            <a:r>
              <a:rPr lang="lv-LV" sz="1500" dirty="0">
                <a:effectLst/>
              </a:rPr>
              <a:t>Nevienlīdzība Latvijā viena no augstākajām Eiropas Savienībā</a:t>
            </a:r>
            <a:endParaRPr lang="en-GB" sz="1500" dirty="0">
              <a:effectLst/>
            </a:endParaRPr>
          </a:p>
        </p:txBody>
      </p:sp>
      <p:sp>
        <p:nvSpPr>
          <p:cNvPr id="7" name="TextBox 6"/>
          <p:cNvSpPr txBox="1"/>
          <p:nvPr/>
        </p:nvSpPr>
        <p:spPr>
          <a:xfrm>
            <a:off x="1485900" y="5624514"/>
            <a:ext cx="5594058" cy="207749"/>
          </a:xfrm>
          <a:prstGeom prst="rect">
            <a:avLst/>
          </a:prstGeom>
          <a:noFill/>
        </p:spPr>
        <p:txBody>
          <a:bodyPr wrap="square" rtlCol="0">
            <a:spAutoFit/>
          </a:bodyPr>
          <a:lstStyle/>
          <a:p>
            <a:r>
              <a:rPr lang="en-GB" sz="750" i="1" dirty="0" err="1"/>
              <a:t>Dat</a:t>
            </a:r>
            <a:r>
              <a:rPr lang="lv-LV" sz="750" i="1" dirty="0"/>
              <a:t>u avots</a:t>
            </a:r>
            <a:r>
              <a:rPr lang="en-GB" sz="750" i="1" dirty="0"/>
              <a:t>: </a:t>
            </a:r>
            <a:r>
              <a:rPr lang="lv-LV" sz="750" i="1" dirty="0" err="1"/>
              <a:t>Eurostat</a:t>
            </a:r>
            <a:endParaRPr lang="lv-LV" sz="750" i="1" dirty="0"/>
          </a:p>
        </p:txBody>
      </p:sp>
      <p:sp>
        <p:nvSpPr>
          <p:cNvPr id="4" name="Content Placeholder 3"/>
          <p:cNvSpPr>
            <a:spLocks noGrp="1"/>
          </p:cNvSpPr>
          <p:nvPr>
            <p:ph idx="1"/>
          </p:nvPr>
        </p:nvSpPr>
        <p:spPr>
          <a:xfrm>
            <a:off x="1485900" y="1646803"/>
            <a:ext cx="6172200" cy="184666"/>
          </a:xfrm>
        </p:spPr>
        <p:txBody>
          <a:bodyPr>
            <a:noAutofit/>
          </a:bodyPr>
          <a:lstStyle/>
          <a:p>
            <a:pPr marL="0" indent="0">
              <a:buNone/>
            </a:pPr>
            <a:r>
              <a:rPr lang="lv-LV" sz="900" dirty="0" err="1">
                <a:solidFill>
                  <a:schemeClr val="tx1"/>
                </a:solidFill>
              </a:rPr>
              <a:t>Gini</a:t>
            </a:r>
            <a:r>
              <a:rPr lang="lv-LV" sz="900" dirty="0">
                <a:solidFill>
                  <a:schemeClr val="tx1"/>
                </a:solidFill>
              </a:rPr>
              <a:t> koeficients ES valstīs 2015.gadā </a:t>
            </a:r>
          </a:p>
          <a:p>
            <a:pPr marL="0" indent="0">
              <a:buNone/>
            </a:pPr>
            <a:r>
              <a:rPr lang="lv-LV" sz="900" dirty="0">
                <a:solidFill>
                  <a:schemeClr val="tx1"/>
                </a:solidFill>
              </a:rPr>
              <a:t>un izmaiņas Baltijas valstīs kopš 2006.gada</a:t>
            </a:r>
            <a:endParaRPr lang="en-GB" sz="900" dirty="0">
              <a:solidFill>
                <a:schemeClr val="tx1"/>
              </a:solidFill>
            </a:endParaRPr>
          </a:p>
          <a:p>
            <a:pPr marL="0" indent="0">
              <a:buNone/>
            </a:pPr>
            <a:endParaRPr lang="en-GB" sz="1500" dirty="0"/>
          </a:p>
        </p:txBody>
      </p:sp>
      <p:graphicFrame>
        <p:nvGraphicFramePr>
          <p:cNvPr id="8" name="Chart 7"/>
          <p:cNvGraphicFramePr>
            <a:graphicFrameLocks/>
          </p:cNvGraphicFramePr>
          <p:nvPr>
            <p:extLst/>
          </p:nvPr>
        </p:nvGraphicFramePr>
        <p:xfrm>
          <a:off x="1547664" y="2186862"/>
          <a:ext cx="6048672" cy="3574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nvPr>
        </p:nvGraphicFramePr>
        <p:xfrm>
          <a:off x="3771900" y="1739135"/>
          <a:ext cx="3886200" cy="1296144"/>
        </p:xfrm>
        <a:graphic>
          <a:graphicData uri="http://schemas.openxmlformats.org/drawingml/2006/chart">
            <c:chart xmlns:c="http://schemas.openxmlformats.org/drawingml/2006/chart" xmlns:r="http://schemas.openxmlformats.org/officeDocument/2006/relationships" r:id="rId4"/>
          </a:graphicData>
        </a:graphic>
      </p:graphicFrame>
      <p:sp>
        <p:nvSpPr>
          <p:cNvPr id="2" name="Date Placeholder 1"/>
          <p:cNvSpPr>
            <a:spLocks noGrp="1"/>
          </p:cNvSpPr>
          <p:nvPr>
            <p:ph type="dt" sz="half" idx="10"/>
          </p:nvPr>
        </p:nvSpPr>
        <p:spPr/>
        <p:txBody>
          <a:bodyPr/>
          <a:lstStyle/>
          <a:p>
            <a:fld id="{F7366B90-B0FE-41F0-96A3-020CCE45D6CF}" type="datetime1">
              <a:rPr lang="lv-LV" smtClean="0"/>
              <a:t>09.02.2017</a:t>
            </a:fld>
            <a:endParaRPr lang="lv-LV" dirty="0"/>
          </a:p>
        </p:txBody>
      </p:sp>
    </p:spTree>
    <p:extLst>
      <p:ext uri="{BB962C8B-B14F-4D97-AF65-F5344CB8AC3E}">
        <p14:creationId xmlns:p14="http://schemas.microsoft.com/office/powerpoint/2010/main" val="655951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679548"/>
          <a:ext cx="8229600" cy="336040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457201" y="1236239"/>
            <a:ext cx="5688632" cy="324000"/>
          </a:xfrm>
        </p:spPr>
        <p:txBody>
          <a:bodyPr>
            <a:normAutofit fontScale="90000"/>
          </a:bodyPr>
          <a:lstStyle/>
          <a:p>
            <a:r>
              <a:rPr lang="lv-LV" dirty="0"/>
              <a:t>Nodokļu plaisa zemo algu grupās strādājošam (67% no vidējās darba algas, bez apgādībā esošām personām) ES 2015.gadā, % </a:t>
            </a:r>
          </a:p>
        </p:txBody>
      </p:sp>
      <p:sp>
        <p:nvSpPr>
          <p:cNvPr id="3" name="TextBox 2"/>
          <p:cNvSpPr txBox="1"/>
          <p:nvPr/>
        </p:nvSpPr>
        <p:spPr>
          <a:xfrm>
            <a:off x="457200" y="5039951"/>
            <a:ext cx="7894622" cy="577081"/>
          </a:xfrm>
          <a:prstGeom prst="rect">
            <a:avLst/>
          </a:prstGeom>
          <a:noFill/>
        </p:spPr>
        <p:txBody>
          <a:bodyPr wrap="square" rtlCol="0">
            <a:spAutoFit/>
          </a:bodyPr>
          <a:lstStyle/>
          <a:p>
            <a:r>
              <a:rPr lang="lv-LV" sz="1050" dirty="0"/>
              <a:t>Pēc FM aprēķiniem 2016.gadā Latvijā:</a:t>
            </a:r>
          </a:p>
          <a:p>
            <a:pPr marL="214313" indent="-214313">
              <a:buFont typeface="Arial" panose="020B0604020202020204" pitchFamily="34" charset="0"/>
              <a:buChar char="•"/>
            </a:pPr>
            <a:r>
              <a:rPr lang="lv-LV" sz="1050" dirty="0"/>
              <a:t>Nodokļu plaisa strādājošam, kas saņem 67% no vidējās darba algas, bez apgādībā esošām personām bija 41,8%</a:t>
            </a:r>
          </a:p>
          <a:p>
            <a:pPr marL="214313" indent="-214313">
              <a:buFont typeface="Arial" panose="020B0604020202020204" pitchFamily="34" charset="0"/>
              <a:buChar char="•"/>
            </a:pPr>
            <a:r>
              <a:rPr lang="lv-LV" sz="1050" dirty="0"/>
              <a:t>Nodokļu plaisa strādājošam, kas saņem 67% no vidējās darba algas, ar 1 apgādībā esošu personu bija 36,2%</a:t>
            </a:r>
          </a:p>
        </p:txBody>
      </p:sp>
      <p:sp>
        <p:nvSpPr>
          <p:cNvPr id="2" name="Slide Number Placeholder 1"/>
          <p:cNvSpPr>
            <a:spLocks noGrp="1"/>
          </p:cNvSpPr>
          <p:nvPr>
            <p:ph type="sldNum" sz="quarter" idx="12"/>
          </p:nvPr>
        </p:nvSpPr>
        <p:spPr/>
        <p:txBody>
          <a:bodyPr/>
          <a:lstStyle/>
          <a:p>
            <a:fld id="{42EC06CD-37B1-4412-967F-6EDE16C03223}" type="slidenum">
              <a:rPr lang="lv-LV" smtClean="0"/>
              <a:pPr/>
              <a:t>25</a:t>
            </a:fld>
            <a:endParaRPr lang="lv-LV"/>
          </a:p>
        </p:txBody>
      </p:sp>
      <p:sp>
        <p:nvSpPr>
          <p:cNvPr id="6" name="Date Placeholder 5"/>
          <p:cNvSpPr>
            <a:spLocks noGrp="1"/>
          </p:cNvSpPr>
          <p:nvPr>
            <p:ph type="dt" sz="half" idx="10"/>
          </p:nvPr>
        </p:nvSpPr>
        <p:spPr/>
        <p:txBody>
          <a:bodyPr/>
          <a:lstStyle/>
          <a:p>
            <a:fld id="{A21DDEA0-5737-4314-8907-EAB05034E744}" type="datetime1">
              <a:rPr lang="lv-LV" smtClean="0"/>
              <a:t>09.02.2017</a:t>
            </a:fld>
            <a:endParaRPr lang="lv-LV" dirty="0"/>
          </a:p>
        </p:txBody>
      </p:sp>
    </p:spTree>
    <p:extLst>
      <p:ext uri="{BB962C8B-B14F-4D97-AF65-F5344CB8AC3E}">
        <p14:creationId xmlns:p14="http://schemas.microsoft.com/office/powerpoint/2010/main" val="923285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2464FB-6FA6-4E80-ACB1-F4B9846AA373}" type="slidenum">
              <a:rPr lang="lv-LV">
                <a:solidFill>
                  <a:prstClr val="black">
                    <a:tint val="75000"/>
                  </a:prstClr>
                </a:solidFill>
                <a:latin typeface="Franklin Gothic Book"/>
              </a:rPr>
              <a:pPr/>
              <a:t>26</a:t>
            </a:fld>
            <a:endParaRPr lang="lv-LV">
              <a:solidFill>
                <a:prstClr val="black">
                  <a:tint val="75000"/>
                </a:prstClr>
              </a:solidFill>
              <a:latin typeface="Franklin Gothic Book"/>
            </a:endParaRPr>
          </a:p>
        </p:txBody>
      </p:sp>
      <p:sp>
        <p:nvSpPr>
          <p:cNvPr id="4" name="Title 3"/>
          <p:cNvSpPr>
            <a:spLocks noGrp="1"/>
          </p:cNvSpPr>
          <p:nvPr>
            <p:ph type="title"/>
          </p:nvPr>
        </p:nvSpPr>
        <p:spPr>
          <a:xfrm>
            <a:off x="391886" y="1220491"/>
            <a:ext cx="5496907" cy="432048"/>
          </a:xfrm>
        </p:spPr>
        <p:txBody>
          <a:bodyPr>
            <a:noAutofit/>
          </a:bodyPr>
          <a:lstStyle/>
          <a:p>
            <a:r>
              <a:rPr lang="lv-LV" sz="1350" dirty="0"/>
              <a:t>2016.gada vienpadsmit mēnešos Latvijas preču eksports samazinājies par 1,1%</a:t>
            </a:r>
            <a:endParaRPr lang="en-GB" sz="1350" dirty="0"/>
          </a:p>
        </p:txBody>
      </p:sp>
      <p:sp>
        <p:nvSpPr>
          <p:cNvPr id="8" name="TextBox 7"/>
          <p:cNvSpPr txBox="1"/>
          <p:nvPr/>
        </p:nvSpPr>
        <p:spPr>
          <a:xfrm>
            <a:off x="391886" y="1712709"/>
            <a:ext cx="5616624" cy="219291"/>
          </a:xfrm>
          <a:prstGeom prst="rect">
            <a:avLst/>
          </a:prstGeom>
          <a:noFill/>
        </p:spPr>
        <p:txBody>
          <a:bodyPr wrap="square" rtlCol="0">
            <a:spAutoFit/>
          </a:bodyPr>
          <a:lstStyle/>
          <a:p>
            <a:r>
              <a:rPr lang="lv-LV" sz="825" dirty="0">
                <a:solidFill>
                  <a:prstClr val="black"/>
                </a:solidFill>
                <a:latin typeface="Franklin Gothic Book"/>
              </a:rPr>
              <a:t>Ārējā tirdzniecība</a:t>
            </a:r>
            <a:r>
              <a:rPr lang="en-US" sz="825" dirty="0">
                <a:solidFill>
                  <a:prstClr val="black"/>
                </a:solidFill>
                <a:latin typeface="Franklin Gothic Book"/>
              </a:rPr>
              <a:t>, </a:t>
            </a:r>
            <a:r>
              <a:rPr lang="lv-LV" sz="825" dirty="0">
                <a:solidFill>
                  <a:prstClr val="black"/>
                </a:solidFill>
                <a:latin typeface="Franklin Gothic Book"/>
              </a:rPr>
              <a:t>milj. eiro</a:t>
            </a:r>
            <a:endParaRPr lang="en-US" sz="825" dirty="0">
              <a:solidFill>
                <a:prstClr val="black"/>
              </a:solidFill>
              <a:latin typeface="Franklin Gothic Book"/>
            </a:endParaRPr>
          </a:p>
        </p:txBody>
      </p:sp>
      <p:sp>
        <p:nvSpPr>
          <p:cNvPr id="9" name="TextBox 8"/>
          <p:cNvSpPr txBox="1"/>
          <p:nvPr/>
        </p:nvSpPr>
        <p:spPr>
          <a:xfrm>
            <a:off x="712357" y="5561355"/>
            <a:ext cx="5694312" cy="207749"/>
          </a:xfrm>
          <a:prstGeom prst="rect">
            <a:avLst/>
          </a:prstGeom>
          <a:noFill/>
        </p:spPr>
        <p:txBody>
          <a:bodyPr wrap="square" rtlCol="0">
            <a:spAutoFit/>
          </a:bodyPr>
          <a:lstStyle/>
          <a:p>
            <a:r>
              <a:rPr lang="lv-LV" sz="750" i="1" dirty="0">
                <a:solidFill>
                  <a:prstClr val="black"/>
                </a:solidFill>
                <a:latin typeface="Franklin Gothic Book"/>
              </a:rPr>
              <a:t>Datu avots: CSP</a:t>
            </a:r>
            <a:endParaRPr lang="en-US" sz="750" i="1" dirty="0">
              <a:solidFill>
                <a:prstClr val="black"/>
              </a:solidFill>
              <a:latin typeface="Franklin Gothic Book"/>
            </a:endParaRPr>
          </a:p>
        </p:txBody>
      </p:sp>
      <p:graphicFrame>
        <p:nvGraphicFramePr>
          <p:cNvPr id="7" name="Chart 6"/>
          <p:cNvGraphicFramePr>
            <a:graphicFrameLocks/>
          </p:cNvGraphicFramePr>
          <p:nvPr>
            <p:extLst/>
          </p:nvPr>
        </p:nvGraphicFramePr>
        <p:xfrm>
          <a:off x="391886" y="1934936"/>
          <a:ext cx="8096002"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8785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normAutofit/>
          </a:bodyPr>
          <a:lstStyle/>
          <a:p>
            <a:pPr>
              <a:defRPr/>
            </a:pPr>
            <a:fld id="{7021D7D8-0905-4CAF-8637-9956BAE0D0A8}" type="slidenum">
              <a:rPr lang="en-US" smtClean="0"/>
              <a:pPr>
                <a:defRPr/>
              </a:pPr>
              <a:t>27</a:t>
            </a:fld>
            <a:endParaRPr lang="en-US" dirty="0"/>
          </a:p>
        </p:txBody>
      </p:sp>
      <p:sp>
        <p:nvSpPr>
          <p:cNvPr id="3" name="Content Placeholder 2"/>
          <p:cNvSpPr>
            <a:spLocks noGrp="1"/>
          </p:cNvSpPr>
          <p:nvPr>
            <p:ph idx="1"/>
          </p:nvPr>
        </p:nvSpPr>
        <p:spPr/>
        <p:txBody>
          <a:bodyPr/>
          <a:lstStyle/>
          <a:p>
            <a:pPr marL="0" indent="0">
              <a:buNone/>
            </a:pPr>
            <a:endParaRPr lang="lv-LV" dirty="0"/>
          </a:p>
        </p:txBody>
      </p:sp>
      <p:sp>
        <p:nvSpPr>
          <p:cNvPr id="2" name="Title 1"/>
          <p:cNvSpPr>
            <a:spLocks noGrp="1"/>
          </p:cNvSpPr>
          <p:nvPr>
            <p:ph type="title"/>
          </p:nvPr>
        </p:nvSpPr>
        <p:spPr/>
        <p:txBody>
          <a:bodyPr>
            <a:normAutofit fontScale="90000"/>
          </a:bodyPr>
          <a:lstStyle/>
          <a:p>
            <a:r>
              <a:rPr lang="lv-LV" dirty="0"/>
              <a:t>Latvijā izaugsme ir mazāk līdzsvarota nekā salīdzināmajās valstīs – tā ir ļoti atkarīga no kapitāla</a:t>
            </a:r>
            <a:br>
              <a:rPr lang="lv-LV" dirty="0"/>
            </a:br>
            <a:endParaRPr lang="lv-LV" dirty="0"/>
          </a:p>
        </p:txBody>
      </p:sp>
      <p:sp>
        <p:nvSpPr>
          <p:cNvPr id="6" name="Rectangle 5"/>
          <p:cNvSpPr/>
          <p:nvPr/>
        </p:nvSpPr>
        <p:spPr>
          <a:xfrm>
            <a:off x="1485901" y="1856966"/>
            <a:ext cx="6460331" cy="461665"/>
          </a:xfrm>
          <a:prstGeom prst="rect">
            <a:avLst/>
          </a:prstGeom>
        </p:spPr>
        <p:txBody>
          <a:bodyPr wrap="square">
            <a:spAutoFit/>
          </a:bodyPr>
          <a:lstStyle/>
          <a:p>
            <a:pPr marL="257175" indent="-257175" algn="ctr">
              <a:buClr>
                <a:srgbClr val="404040"/>
              </a:buClr>
            </a:pPr>
            <a:r>
              <a:rPr lang="lv-LV" sz="1200" b="1" dirty="0">
                <a:latin typeface="Calibri" panose="020F0502020204030204" pitchFamily="34" charset="0"/>
                <a:cs typeface="Calibri" panose="020F0502020204030204" pitchFamily="34" charset="0"/>
              </a:rPr>
              <a:t>Ieguldījums IKP pieaugumā procentu punktos, vidējais rādītājs laikposmā no 2004. līdz 2014. gadam</a:t>
            </a:r>
          </a:p>
        </p:txBody>
      </p:sp>
      <p:sp>
        <p:nvSpPr>
          <p:cNvPr id="7" name="Rectangle 6"/>
          <p:cNvSpPr/>
          <p:nvPr/>
        </p:nvSpPr>
        <p:spPr>
          <a:xfrm>
            <a:off x="1152540" y="5587344"/>
            <a:ext cx="6676445" cy="278153"/>
          </a:xfrm>
          <a:prstGeom prst="rect">
            <a:avLst/>
          </a:prstGeom>
        </p:spPr>
        <p:txBody>
          <a:bodyPr wrap="square">
            <a:spAutoFit/>
          </a:bodyPr>
          <a:lstStyle/>
          <a:p>
            <a:pPr marL="342900">
              <a:lnSpc>
                <a:spcPct val="115000"/>
              </a:lnSpc>
              <a:spcAft>
                <a:spcPts val="750"/>
              </a:spcAft>
            </a:pPr>
            <a:r>
              <a:rPr lang="lv-LV" sz="1050" i="1" dirty="0">
                <a:latin typeface="Calibri" panose="020F0502020204030204" pitchFamily="34" charset="0"/>
                <a:ea typeface="Times New Roman" panose="02020603050405020304" pitchFamily="18" charset="0"/>
                <a:cs typeface="Times New Roman" panose="02020603050405020304" pitchFamily="18" charset="0"/>
              </a:rPr>
              <a:t>Avots</a:t>
            </a:r>
            <a:r>
              <a:rPr lang="lv-LV" sz="1050" dirty="0">
                <a:latin typeface="Calibri" panose="020F0502020204030204" pitchFamily="34" charset="0"/>
                <a:ea typeface="Times New Roman" panose="02020603050405020304" pitchFamily="18" charset="0"/>
                <a:cs typeface="Times New Roman" panose="02020603050405020304" pitchFamily="18" charset="0"/>
              </a:rPr>
              <a:t>: </a:t>
            </a:r>
            <a:r>
              <a:rPr lang="lv-LV" sz="1050" dirty="0">
                <a:latin typeface="Calibri" panose="020F0502020204030204" pitchFamily="34" charset="0"/>
                <a:cs typeface="Calibri" panose="020F0502020204030204" pitchFamily="34" charset="0"/>
              </a:rPr>
              <a:t>Groningenas Izaugsmes un attīstības centrs</a:t>
            </a:r>
            <a:r>
              <a:rPr lang="lv-LV" sz="1050" dirty="0">
                <a:latin typeface="Calibri" panose="020F0502020204030204" pitchFamily="34" charset="0"/>
                <a:ea typeface="Times New Roman" panose="02020603050405020304" pitchFamily="18" charset="0"/>
                <a:cs typeface="Times New Roman" panose="02020603050405020304" pitchFamily="18" charset="0"/>
              </a:rPr>
              <a:t>, kopējās ekonomikas datubāze (Pasaules Bankas pētījums)</a:t>
            </a:r>
          </a:p>
        </p:txBody>
      </p:sp>
      <p:pic>
        <p:nvPicPr>
          <p:cNvPr id="8" name="Picture 7"/>
          <p:cNvPicPr>
            <a:picLocks noChangeAspect="1"/>
          </p:cNvPicPr>
          <p:nvPr/>
        </p:nvPicPr>
        <p:blipFill>
          <a:blip r:embed="rId2"/>
          <a:stretch>
            <a:fillRect/>
          </a:stretch>
        </p:blipFill>
        <p:spPr>
          <a:xfrm>
            <a:off x="2182831" y="2141593"/>
            <a:ext cx="5066469" cy="3215141"/>
          </a:xfrm>
          <a:prstGeom prst="rect">
            <a:avLst/>
          </a:prstGeom>
        </p:spPr>
      </p:pic>
      <p:sp>
        <p:nvSpPr>
          <p:cNvPr id="11" name="TextBox 10"/>
          <p:cNvSpPr txBox="1"/>
          <p:nvPr/>
        </p:nvSpPr>
        <p:spPr>
          <a:xfrm>
            <a:off x="273222" y="2416436"/>
            <a:ext cx="1546525" cy="2377574"/>
          </a:xfrm>
          <a:prstGeom prst="rect">
            <a:avLst/>
          </a:prstGeom>
          <a:noFill/>
        </p:spPr>
        <p:txBody>
          <a:bodyPr wrap="square" rtlCol="0">
            <a:spAutoFit/>
          </a:bodyPr>
          <a:lstStyle/>
          <a:p>
            <a:r>
              <a:rPr lang="lv-LV" sz="1350" b="1" dirty="0"/>
              <a:t>EUROSTAT:</a:t>
            </a:r>
          </a:p>
          <a:p>
            <a:endParaRPr lang="lv-LV" sz="1350" b="1" dirty="0"/>
          </a:p>
          <a:p>
            <a:r>
              <a:rPr lang="lv-LV" sz="1350" b="1" dirty="0"/>
              <a:t>Latvijas iekšzemes kopprodukts uz vienu iedzīvotāju pēc pirktspējas paritātes 2015.gadā veidoja 64% no vidējā Eiropas Savienības līmeņa</a:t>
            </a:r>
            <a:endParaRPr lang="lv-LV" sz="1350" dirty="0"/>
          </a:p>
        </p:txBody>
      </p:sp>
    </p:spTree>
    <p:extLst>
      <p:ext uri="{BB962C8B-B14F-4D97-AF65-F5344CB8AC3E}">
        <p14:creationId xmlns:p14="http://schemas.microsoft.com/office/powerpoint/2010/main" val="3224147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en-GB" smtClean="0"/>
              <a:t>28</a:t>
            </a:fld>
            <a:endParaRPr lang="en-GB" dirty="0"/>
          </a:p>
        </p:txBody>
      </p:sp>
      <p:sp>
        <p:nvSpPr>
          <p:cNvPr id="5" name="Title 4"/>
          <p:cNvSpPr>
            <a:spLocks noGrp="1"/>
          </p:cNvSpPr>
          <p:nvPr>
            <p:ph type="title"/>
          </p:nvPr>
        </p:nvSpPr>
        <p:spPr>
          <a:xfrm>
            <a:off x="1485900" y="1245677"/>
            <a:ext cx="4274232" cy="324000"/>
          </a:xfrm>
        </p:spPr>
        <p:txBody>
          <a:bodyPr>
            <a:noAutofit/>
          </a:bodyPr>
          <a:lstStyle/>
          <a:p>
            <a:pPr>
              <a:lnSpc>
                <a:spcPts val="1500"/>
              </a:lnSpc>
            </a:pPr>
            <a:r>
              <a:rPr lang="lv-LV" sz="1500" dirty="0">
                <a:effectLst/>
              </a:rPr>
              <a:t>Kreditēšana</a:t>
            </a:r>
            <a:endParaRPr lang="en-GB" sz="1500" dirty="0">
              <a:effectLst/>
            </a:endParaRPr>
          </a:p>
        </p:txBody>
      </p:sp>
      <p:sp>
        <p:nvSpPr>
          <p:cNvPr id="7" name="TextBox 6"/>
          <p:cNvSpPr txBox="1"/>
          <p:nvPr/>
        </p:nvSpPr>
        <p:spPr>
          <a:xfrm>
            <a:off x="3623016" y="5241943"/>
            <a:ext cx="5594058" cy="207749"/>
          </a:xfrm>
          <a:prstGeom prst="rect">
            <a:avLst/>
          </a:prstGeom>
          <a:noFill/>
        </p:spPr>
        <p:txBody>
          <a:bodyPr wrap="square" rtlCol="0">
            <a:spAutoFit/>
          </a:bodyPr>
          <a:lstStyle/>
          <a:p>
            <a:r>
              <a:rPr lang="en-GB" sz="750" i="1" dirty="0" err="1"/>
              <a:t>Dat</a:t>
            </a:r>
            <a:r>
              <a:rPr lang="lv-LV" sz="750" i="1" dirty="0"/>
              <a:t>u avots</a:t>
            </a:r>
            <a:r>
              <a:rPr lang="en-GB" sz="750" i="1" dirty="0"/>
              <a:t>: </a:t>
            </a:r>
            <a:r>
              <a:rPr lang="lv-LV" sz="750" i="1" dirty="0"/>
              <a:t>FKTK</a:t>
            </a:r>
          </a:p>
        </p:txBody>
      </p:sp>
      <p:sp>
        <p:nvSpPr>
          <p:cNvPr id="10" name="TextBox 9"/>
          <p:cNvSpPr txBox="1"/>
          <p:nvPr/>
        </p:nvSpPr>
        <p:spPr>
          <a:xfrm>
            <a:off x="1485900" y="5385805"/>
            <a:ext cx="5594058" cy="184666"/>
          </a:xfrm>
          <a:prstGeom prst="rect">
            <a:avLst/>
          </a:prstGeom>
          <a:noFill/>
        </p:spPr>
        <p:txBody>
          <a:bodyPr wrap="square" rtlCol="0">
            <a:spAutoFit/>
          </a:bodyPr>
          <a:lstStyle/>
          <a:p>
            <a:endParaRPr lang="en-GB" sz="600" i="1" dirty="0"/>
          </a:p>
        </p:txBody>
      </p:sp>
      <p:graphicFrame>
        <p:nvGraphicFramePr>
          <p:cNvPr id="9" name="Chart 8"/>
          <p:cNvGraphicFramePr>
            <a:graphicFrameLocks/>
          </p:cNvGraphicFramePr>
          <p:nvPr>
            <p:extLst/>
          </p:nvPr>
        </p:nvGraphicFramePr>
        <p:xfrm>
          <a:off x="3115547" y="1942375"/>
          <a:ext cx="5670630" cy="335646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04423" y="2073634"/>
            <a:ext cx="2362955" cy="3000821"/>
          </a:xfrm>
          <a:prstGeom prst="rect">
            <a:avLst/>
          </a:prstGeom>
        </p:spPr>
        <p:txBody>
          <a:bodyPr wrap="square">
            <a:spAutoFit/>
          </a:bodyPr>
          <a:lstStyle/>
          <a:p>
            <a:r>
              <a:rPr lang="lv-LV" sz="1350" dirty="0">
                <a:solidFill>
                  <a:srgbClr val="222222"/>
                </a:solidFill>
                <a:latin typeface="arial" panose="020B0604020202020204" pitchFamily="34" charset="0"/>
              </a:rPr>
              <a:t>No vairāk nekā 60 tūkstošiem Latvijas uzņēmumu tikai pusei finansiālā situācija ir stabila - mazo un vidējo uzņēmumu sektorā 26% kompāniju finansiālā situācija ir ļoti slikta, un nākamo 12 mēnešu laikā uzņēmumiem paredzamas lielas grūtības norēķināties par saņemtajiem pakalpojumiem</a:t>
            </a:r>
          </a:p>
          <a:p>
            <a:r>
              <a:rPr lang="lv-LV" sz="1350" dirty="0">
                <a:solidFill>
                  <a:srgbClr val="222222"/>
                </a:solidFill>
                <a:latin typeface="arial" panose="020B0604020202020204" pitchFamily="34" charset="0"/>
              </a:rPr>
              <a:t>(AS ”</a:t>
            </a:r>
            <a:r>
              <a:rPr lang="lv-LV" sz="1350" dirty="0" err="1">
                <a:solidFill>
                  <a:srgbClr val="222222"/>
                </a:solidFill>
                <a:latin typeface="arial" panose="020B0604020202020204" pitchFamily="34" charset="0"/>
              </a:rPr>
              <a:t>Kredītinformācijas</a:t>
            </a:r>
            <a:r>
              <a:rPr lang="lv-LV" sz="1350" dirty="0">
                <a:solidFill>
                  <a:srgbClr val="222222"/>
                </a:solidFill>
                <a:latin typeface="arial" panose="020B0604020202020204" pitchFamily="34" charset="0"/>
              </a:rPr>
              <a:t> Birojs”, 2016)</a:t>
            </a:r>
            <a:endParaRPr lang="lv-LV" sz="1350" dirty="0"/>
          </a:p>
        </p:txBody>
      </p:sp>
    </p:spTree>
    <p:extLst>
      <p:ext uri="{BB962C8B-B14F-4D97-AF65-F5344CB8AC3E}">
        <p14:creationId xmlns:p14="http://schemas.microsoft.com/office/powerpoint/2010/main" val="1920773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en-GB" smtClean="0"/>
              <a:t>29</a:t>
            </a:fld>
            <a:endParaRPr lang="en-GB" dirty="0"/>
          </a:p>
        </p:txBody>
      </p:sp>
      <p:sp>
        <p:nvSpPr>
          <p:cNvPr id="5" name="Title 4"/>
          <p:cNvSpPr>
            <a:spLocks noGrp="1"/>
          </p:cNvSpPr>
          <p:nvPr>
            <p:ph type="title"/>
          </p:nvPr>
        </p:nvSpPr>
        <p:spPr>
          <a:xfrm>
            <a:off x="1485900" y="1245677"/>
            <a:ext cx="4274232" cy="324000"/>
          </a:xfrm>
        </p:spPr>
        <p:txBody>
          <a:bodyPr>
            <a:noAutofit/>
          </a:bodyPr>
          <a:lstStyle/>
          <a:p>
            <a:pPr>
              <a:lnSpc>
                <a:spcPts val="1500"/>
              </a:lnSpc>
            </a:pPr>
            <a:r>
              <a:rPr lang="lv-LV" sz="1500" dirty="0">
                <a:effectLst/>
              </a:rPr>
              <a:t>Kreditēšana (2)</a:t>
            </a:r>
            <a:endParaRPr lang="en-GB" sz="1500" dirty="0">
              <a:effectLst/>
            </a:endParaRPr>
          </a:p>
        </p:txBody>
      </p:sp>
      <p:sp>
        <p:nvSpPr>
          <p:cNvPr id="7" name="TextBox 6"/>
          <p:cNvSpPr txBox="1"/>
          <p:nvPr/>
        </p:nvSpPr>
        <p:spPr>
          <a:xfrm>
            <a:off x="3623016" y="5241943"/>
            <a:ext cx="5594058" cy="207749"/>
          </a:xfrm>
          <a:prstGeom prst="rect">
            <a:avLst/>
          </a:prstGeom>
          <a:noFill/>
        </p:spPr>
        <p:txBody>
          <a:bodyPr wrap="square" rtlCol="0">
            <a:spAutoFit/>
          </a:bodyPr>
          <a:lstStyle/>
          <a:p>
            <a:r>
              <a:rPr lang="en-GB" sz="750" i="1" dirty="0" err="1"/>
              <a:t>Dat</a:t>
            </a:r>
            <a:r>
              <a:rPr lang="lv-LV" sz="750" i="1" dirty="0"/>
              <a:t>u avots</a:t>
            </a:r>
            <a:r>
              <a:rPr lang="en-GB" sz="750" i="1" dirty="0"/>
              <a:t>: </a:t>
            </a:r>
            <a:r>
              <a:rPr lang="lv-LV" sz="750" i="1" dirty="0"/>
              <a:t>FKTK</a:t>
            </a:r>
          </a:p>
        </p:txBody>
      </p:sp>
      <p:sp>
        <p:nvSpPr>
          <p:cNvPr id="10" name="TextBox 9"/>
          <p:cNvSpPr txBox="1"/>
          <p:nvPr/>
        </p:nvSpPr>
        <p:spPr>
          <a:xfrm>
            <a:off x="1485900" y="5385805"/>
            <a:ext cx="5594058" cy="184666"/>
          </a:xfrm>
          <a:prstGeom prst="rect">
            <a:avLst/>
          </a:prstGeom>
          <a:noFill/>
        </p:spPr>
        <p:txBody>
          <a:bodyPr wrap="square" rtlCol="0">
            <a:spAutoFit/>
          </a:bodyPr>
          <a:lstStyle/>
          <a:p>
            <a:endParaRPr lang="en-GB" sz="600" i="1" dirty="0"/>
          </a:p>
        </p:txBody>
      </p:sp>
      <p:pic>
        <p:nvPicPr>
          <p:cNvPr id="1026" name="Chart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194" y="1767582"/>
            <a:ext cx="6539000" cy="338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567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3</a:t>
            </a:fld>
            <a:endParaRPr lang="lv-LV"/>
          </a:p>
        </p:txBody>
      </p:sp>
      <p:sp>
        <p:nvSpPr>
          <p:cNvPr id="5" name="Title 4"/>
          <p:cNvSpPr>
            <a:spLocks noGrp="1"/>
          </p:cNvSpPr>
          <p:nvPr>
            <p:ph type="title"/>
          </p:nvPr>
        </p:nvSpPr>
        <p:spPr/>
        <p:txBody>
          <a:bodyPr>
            <a:normAutofit fontScale="90000"/>
          </a:bodyPr>
          <a:lstStyle/>
          <a:p>
            <a:r>
              <a:rPr lang="lv-LV" dirty="0">
                <a:effectLst/>
              </a:rPr>
              <a:t/>
            </a:r>
            <a:br>
              <a:rPr lang="lv-LV" dirty="0">
                <a:effectLst/>
              </a:rPr>
            </a:br>
            <a:endParaRPr lang="lv-LV" dirty="0"/>
          </a:p>
        </p:txBody>
      </p:sp>
      <p:sp>
        <p:nvSpPr>
          <p:cNvPr id="4" name="Content Placeholder 3"/>
          <p:cNvSpPr>
            <a:spLocks noGrp="1"/>
          </p:cNvSpPr>
          <p:nvPr>
            <p:ph idx="1"/>
          </p:nvPr>
        </p:nvSpPr>
        <p:spPr>
          <a:xfrm>
            <a:off x="3203848" y="2996952"/>
            <a:ext cx="2952328" cy="576064"/>
          </a:xfrm>
        </p:spPr>
        <p:txBody>
          <a:bodyPr>
            <a:normAutofit/>
          </a:bodyPr>
          <a:lstStyle/>
          <a:p>
            <a:pPr marL="0" indent="0" algn="just">
              <a:buNone/>
            </a:pPr>
            <a:r>
              <a:rPr lang="lv-LV" sz="2400" b="1" dirty="0" smtClean="0"/>
              <a:t>Valsts budžets</a:t>
            </a:r>
            <a:endParaRPr lang="lv-LV" sz="2400" b="1" dirty="0"/>
          </a:p>
        </p:txBody>
      </p:sp>
      <p:sp>
        <p:nvSpPr>
          <p:cNvPr id="6" name="Date Placeholder 5"/>
          <p:cNvSpPr>
            <a:spLocks noGrp="1"/>
          </p:cNvSpPr>
          <p:nvPr>
            <p:ph type="dt" sz="half" idx="10"/>
          </p:nvPr>
        </p:nvSpPr>
        <p:spPr/>
        <p:txBody>
          <a:bodyPr/>
          <a:lstStyle/>
          <a:p>
            <a:fld id="{9D707A23-1B48-4E2E-BF78-4F98D1D35B73}" type="datetime1">
              <a:rPr lang="lv-LV" smtClean="0"/>
              <a:t>09.02.2017</a:t>
            </a:fld>
            <a:endParaRPr lang="lv-LV" dirty="0"/>
          </a:p>
        </p:txBody>
      </p:sp>
    </p:spTree>
    <p:extLst>
      <p:ext uri="{BB962C8B-B14F-4D97-AF65-F5344CB8AC3E}">
        <p14:creationId xmlns:p14="http://schemas.microsoft.com/office/powerpoint/2010/main" val="3566250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en-GB" smtClean="0"/>
              <a:t>30</a:t>
            </a:fld>
            <a:endParaRPr lang="en-GB" dirty="0"/>
          </a:p>
        </p:txBody>
      </p:sp>
      <p:sp>
        <p:nvSpPr>
          <p:cNvPr id="5" name="Title 4"/>
          <p:cNvSpPr>
            <a:spLocks noGrp="1"/>
          </p:cNvSpPr>
          <p:nvPr>
            <p:ph type="title"/>
          </p:nvPr>
        </p:nvSpPr>
        <p:spPr>
          <a:xfrm>
            <a:off x="1485900" y="1245677"/>
            <a:ext cx="4274232" cy="324000"/>
          </a:xfrm>
        </p:spPr>
        <p:txBody>
          <a:bodyPr>
            <a:noAutofit/>
          </a:bodyPr>
          <a:lstStyle/>
          <a:p>
            <a:pPr>
              <a:lnSpc>
                <a:spcPts val="1500"/>
              </a:lnSpc>
            </a:pPr>
            <a:r>
              <a:rPr lang="lv-LV" sz="1500" dirty="0">
                <a:effectLst/>
              </a:rPr>
              <a:t>Kreditēšana (3)</a:t>
            </a:r>
            <a:endParaRPr lang="en-GB" sz="1500" dirty="0">
              <a:effectLst/>
            </a:endParaRPr>
          </a:p>
        </p:txBody>
      </p:sp>
      <p:sp>
        <p:nvSpPr>
          <p:cNvPr id="7" name="TextBox 6"/>
          <p:cNvSpPr txBox="1"/>
          <p:nvPr/>
        </p:nvSpPr>
        <p:spPr>
          <a:xfrm>
            <a:off x="3623016" y="5241943"/>
            <a:ext cx="5594058" cy="207749"/>
          </a:xfrm>
          <a:prstGeom prst="rect">
            <a:avLst/>
          </a:prstGeom>
          <a:noFill/>
        </p:spPr>
        <p:txBody>
          <a:bodyPr wrap="square" rtlCol="0">
            <a:spAutoFit/>
          </a:bodyPr>
          <a:lstStyle/>
          <a:p>
            <a:r>
              <a:rPr lang="en-GB" sz="750" i="1" dirty="0" err="1"/>
              <a:t>Dat</a:t>
            </a:r>
            <a:r>
              <a:rPr lang="lv-LV" sz="750" i="1" dirty="0"/>
              <a:t>u avots</a:t>
            </a:r>
            <a:r>
              <a:rPr lang="en-GB" sz="750" i="1" dirty="0"/>
              <a:t>: </a:t>
            </a:r>
            <a:r>
              <a:rPr lang="lv-LV" sz="750" i="1" dirty="0"/>
              <a:t>FKTK</a:t>
            </a:r>
          </a:p>
        </p:txBody>
      </p:sp>
      <p:sp>
        <p:nvSpPr>
          <p:cNvPr id="10" name="TextBox 9"/>
          <p:cNvSpPr txBox="1"/>
          <p:nvPr/>
        </p:nvSpPr>
        <p:spPr>
          <a:xfrm>
            <a:off x="1485900" y="5385805"/>
            <a:ext cx="5594058" cy="184666"/>
          </a:xfrm>
          <a:prstGeom prst="rect">
            <a:avLst/>
          </a:prstGeom>
          <a:noFill/>
        </p:spPr>
        <p:txBody>
          <a:bodyPr wrap="square" rtlCol="0">
            <a:spAutoFit/>
          </a:bodyPr>
          <a:lstStyle/>
          <a:p>
            <a:endParaRPr lang="en-GB" sz="600" i="1" dirty="0"/>
          </a:p>
        </p:txBody>
      </p:sp>
      <p:pic>
        <p:nvPicPr>
          <p:cNvPr id="2050" name="Chart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872" y="1802038"/>
            <a:ext cx="5899026" cy="331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014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en-GB" smtClean="0"/>
              <a:t>31</a:t>
            </a:fld>
            <a:endParaRPr lang="en-GB" dirty="0"/>
          </a:p>
        </p:txBody>
      </p:sp>
      <p:sp>
        <p:nvSpPr>
          <p:cNvPr id="5" name="Title 4"/>
          <p:cNvSpPr>
            <a:spLocks noGrp="1"/>
          </p:cNvSpPr>
          <p:nvPr>
            <p:ph type="title"/>
          </p:nvPr>
        </p:nvSpPr>
        <p:spPr>
          <a:xfrm>
            <a:off x="1485900" y="1245677"/>
            <a:ext cx="4274232" cy="324000"/>
          </a:xfrm>
        </p:spPr>
        <p:txBody>
          <a:bodyPr>
            <a:noAutofit/>
          </a:bodyPr>
          <a:lstStyle/>
          <a:p>
            <a:pPr>
              <a:lnSpc>
                <a:spcPts val="1500"/>
              </a:lnSpc>
            </a:pPr>
            <a:r>
              <a:rPr lang="lv-LV" sz="1500" dirty="0">
                <a:effectLst/>
              </a:rPr>
              <a:t>2016.gada sākumā samazinās investīcijas uzņēmumu kapitālā un uzkrātās ĀTI</a:t>
            </a:r>
            <a:endParaRPr lang="en-GB" sz="1500" dirty="0">
              <a:effectLst/>
            </a:endParaRPr>
          </a:p>
        </p:txBody>
      </p:sp>
      <p:sp>
        <p:nvSpPr>
          <p:cNvPr id="7" name="TextBox 6"/>
          <p:cNvSpPr txBox="1"/>
          <p:nvPr/>
        </p:nvSpPr>
        <p:spPr>
          <a:xfrm>
            <a:off x="1485900" y="5624514"/>
            <a:ext cx="5594058" cy="207749"/>
          </a:xfrm>
          <a:prstGeom prst="rect">
            <a:avLst/>
          </a:prstGeom>
          <a:noFill/>
        </p:spPr>
        <p:txBody>
          <a:bodyPr wrap="square" rtlCol="0">
            <a:spAutoFit/>
          </a:bodyPr>
          <a:lstStyle/>
          <a:p>
            <a:r>
              <a:rPr lang="en-GB" sz="750" i="1" dirty="0" err="1"/>
              <a:t>Dat</a:t>
            </a:r>
            <a:r>
              <a:rPr lang="lv-LV" sz="750" i="1" dirty="0"/>
              <a:t>u avots</a:t>
            </a:r>
            <a:r>
              <a:rPr lang="en-GB" sz="750" i="1" dirty="0"/>
              <a:t>: </a:t>
            </a:r>
            <a:r>
              <a:rPr lang="lv-LV" sz="750" i="1" dirty="0"/>
              <a:t>CSP, Latvijas Banka</a:t>
            </a:r>
          </a:p>
        </p:txBody>
      </p:sp>
      <p:sp>
        <p:nvSpPr>
          <p:cNvPr id="4" name="Content Placeholder 3"/>
          <p:cNvSpPr>
            <a:spLocks noGrp="1"/>
          </p:cNvSpPr>
          <p:nvPr>
            <p:ph idx="1"/>
          </p:nvPr>
        </p:nvSpPr>
        <p:spPr>
          <a:xfrm>
            <a:off x="1485900" y="1646803"/>
            <a:ext cx="6172200" cy="184666"/>
          </a:xfrm>
        </p:spPr>
        <p:txBody>
          <a:bodyPr>
            <a:noAutofit/>
          </a:bodyPr>
          <a:lstStyle/>
          <a:p>
            <a:pPr marL="0" indent="0">
              <a:buNone/>
            </a:pPr>
            <a:r>
              <a:rPr lang="lv-LV" sz="900" dirty="0" err="1">
                <a:solidFill>
                  <a:schemeClr val="tx1"/>
                </a:solidFill>
              </a:rPr>
              <a:t>Nefinanšu</a:t>
            </a:r>
            <a:r>
              <a:rPr lang="lv-LV" sz="900" dirty="0">
                <a:solidFill>
                  <a:schemeClr val="tx1"/>
                </a:solidFill>
              </a:rPr>
              <a:t> komersantu (komercsabiedrību) ilgtermiņa ieguldījumi* un uzkrātās ārvalstu tiešās investīcijas perioda beigās, milj. eiro</a:t>
            </a:r>
            <a:endParaRPr lang="en-GB" sz="900" dirty="0">
              <a:solidFill>
                <a:schemeClr val="tx1"/>
              </a:solidFill>
            </a:endParaRPr>
          </a:p>
          <a:p>
            <a:pPr marL="0" indent="0">
              <a:buNone/>
            </a:pPr>
            <a:endParaRPr lang="en-GB" sz="1500" dirty="0"/>
          </a:p>
        </p:txBody>
      </p:sp>
      <p:sp>
        <p:nvSpPr>
          <p:cNvPr id="10" name="TextBox 9"/>
          <p:cNvSpPr txBox="1"/>
          <p:nvPr/>
        </p:nvSpPr>
        <p:spPr>
          <a:xfrm>
            <a:off x="1485900" y="5385805"/>
            <a:ext cx="5594058" cy="276999"/>
          </a:xfrm>
          <a:prstGeom prst="rect">
            <a:avLst/>
          </a:prstGeom>
          <a:noFill/>
        </p:spPr>
        <p:txBody>
          <a:bodyPr wrap="square" rtlCol="0">
            <a:spAutoFit/>
          </a:bodyPr>
          <a:lstStyle/>
          <a:p>
            <a:r>
              <a:rPr lang="lv-LV" sz="600" i="1" dirty="0"/>
              <a:t>* -  </a:t>
            </a:r>
            <a:r>
              <a:rPr lang="en-US" sz="600" i="1" dirty="0" err="1"/>
              <a:t>Nefinanšu</a:t>
            </a:r>
            <a:r>
              <a:rPr lang="en-US" sz="600" i="1" dirty="0"/>
              <a:t> </a:t>
            </a:r>
            <a:r>
              <a:rPr lang="en-US" sz="600" i="1" dirty="0" err="1"/>
              <a:t>komersantu</a:t>
            </a:r>
            <a:r>
              <a:rPr lang="en-US" sz="600" i="1" dirty="0"/>
              <a:t> (</a:t>
            </a:r>
            <a:r>
              <a:rPr lang="en-US" sz="600" i="1" dirty="0" err="1"/>
              <a:t>komercsabiedrību</a:t>
            </a:r>
            <a:r>
              <a:rPr lang="en-US" sz="600" i="1" dirty="0"/>
              <a:t>) </a:t>
            </a:r>
            <a:r>
              <a:rPr lang="lv-LV" sz="600" i="1" dirty="0"/>
              <a:t>ilgtermiņa ieguldījumi (tajā skaitā nemateriālie ieguldījumi, pamatlīdzekļi, ilgtermiņa finanšu ieguldījumi) atbilstoši uzņēmumu bilances aktīvu posteņiem, CSP apkopotie dati</a:t>
            </a:r>
            <a:endParaRPr lang="en-GB" sz="600" b="1" i="1" dirty="0"/>
          </a:p>
        </p:txBody>
      </p:sp>
      <p:graphicFrame>
        <p:nvGraphicFramePr>
          <p:cNvPr id="11" name="Chart 10"/>
          <p:cNvGraphicFramePr>
            <a:graphicFrameLocks/>
          </p:cNvGraphicFramePr>
          <p:nvPr/>
        </p:nvGraphicFramePr>
        <p:xfrm>
          <a:off x="1601670" y="1970839"/>
          <a:ext cx="5616624" cy="3360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4210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a:solidFill>
                  <a:prstClr val="black">
                    <a:tint val="75000"/>
                  </a:prstClr>
                </a:solidFill>
                <a:latin typeface="Franklin Gothic Book"/>
              </a:rPr>
              <a:pPr/>
              <a:t>32</a:t>
            </a:fld>
            <a:endParaRPr lang="lv-LV">
              <a:solidFill>
                <a:prstClr val="black">
                  <a:tint val="75000"/>
                </a:prstClr>
              </a:solidFill>
              <a:latin typeface="Franklin Gothic Book"/>
            </a:endParaRPr>
          </a:p>
        </p:txBody>
      </p:sp>
      <p:graphicFrame>
        <p:nvGraphicFramePr>
          <p:cNvPr id="6" name="Content Placeholder 5"/>
          <p:cNvGraphicFramePr>
            <a:graphicFrameLocks noGrp="1"/>
          </p:cNvGraphicFramePr>
          <p:nvPr>
            <p:ph idx="1"/>
            <p:extLst/>
          </p:nvPr>
        </p:nvGraphicFramePr>
        <p:xfrm>
          <a:off x="1630582" y="1757543"/>
          <a:ext cx="5886654" cy="4087948"/>
        </p:xfrm>
        <a:graphic>
          <a:graphicData uri="http://schemas.openxmlformats.org/drawingml/2006/table">
            <a:tbl>
              <a:tblPr firstRow="1" bandRow="1">
                <a:tableStyleId>{5C22544A-7EE6-4342-B048-85BDC9FD1C3A}</a:tableStyleId>
              </a:tblPr>
              <a:tblGrid>
                <a:gridCol w="4968552">
                  <a:extLst>
                    <a:ext uri="{9D8B030D-6E8A-4147-A177-3AD203B41FA5}">
                      <a16:colId xmlns:a16="http://schemas.microsoft.com/office/drawing/2014/main" val="2365831886"/>
                    </a:ext>
                  </a:extLst>
                </a:gridCol>
                <a:gridCol w="918102">
                  <a:extLst>
                    <a:ext uri="{9D8B030D-6E8A-4147-A177-3AD203B41FA5}">
                      <a16:colId xmlns:a16="http://schemas.microsoft.com/office/drawing/2014/main" val="4111514528"/>
                    </a:ext>
                  </a:extLst>
                </a:gridCol>
              </a:tblGrid>
              <a:tr h="337094">
                <a:tc>
                  <a:txBody>
                    <a:bodyPr/>
                    <a:lstStyle/>
                    <a:p>
                      <a:pPr algn="ctr"/>
                      <a:r>
                        <a:rPr lang="lv-LV" sz="1400" dirty="0" smtClean="0"/>
                        <a:t>Kapitāla veids</a:t>
                      </a:r>
                      <a:endParaRPr lang="lv-LV" sz="1400" dirty="0"/>
                    </a:p>
                  </a:txBody>
                  <a:tcPr marL="68580" marR="68580" marT="34290" marB="34290"/>
                </a:tc>
                <a:tc>
                  <a:txBody>
                    <a:bodyPr/>
                    <a:lstStyle/>
                    <a:p>
                      <a:pPr algn="ctr"/>
                      <a:r>
                        <a:rPr lang="lv-LV" sz="1400" dirty="0" smtClean="0"/>
                        <a:t>IIN likme</a:t>
                      </a:r>
                      <a:endParaRPr lang="lv-LV" sz="1400" dirty="0"/>
                    </a:p>
                  </a:txBody>
                  <a:tcPr marL="68580" marR="68580" marT="34290" marB="34290"/>
                </a:tc>
                <a:extLst>
                  <a:ext uri="{0D108BD9-81ED-4DB2-BD59-A6C34878D82A}">
                    <a16:rowId xmlns:a16="http://schemas.microsoft.com/office/drawing/2014/main" val="1100866098"/>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i="0" kern="1200" dirty="0" smtClean="0">
                          <a:solidFill>
                            <a:schemeClr val="dk1"/>
                          </a:solidFill>
                          <a:effectLst/>
                          <a:latin typeface="+mn-lt"/>
                          <a:ea typeface="+mn-ea"/>
                          <a:cs typeface="+mn-cs"/>
                        </a:rPr>
                        <a:t>Kapitāla pieaugumam – ienākumam no kapitāla aktīvu pārdošanas</a:t>
                      </a:r>
                      <a:endParaRPr lang="lv-LV" sz="1400" dirty="0"/>
                    </a:p>
                  </a:txBody>
                  <a:tcPr marL="68580" marR="68580" marT="34290" marB="34290"/>
                </a:tc>
                <a:tc>
                  <a:txBody>
                    <a:bodyPr/>
                    <a:lstStyle/>
                    <a:p>
                      <a:r>
                        <a:rPr lang="lv-LV" sz="1400" dirty="0" smtClean="0"/>
                        <a:t>15%</a:t>
                      </a:r>
                      <a:endParaRPr lang="lv-LV" sz="1400" dirty="0"/>
                    </a:p>
                  </a:txBody>
                  <a:tcPr marL="68580" marR="68580" marT="34290" marB="34290"/>
                </a:tc>
                <a:extLst>
                  <a:ext uri="{0D108BD9-81ED-4DB2-BD59-A6C34878D82A}">
                    <a16:rowId xmlns:a16="http://schemas.microsoft.com/office/drawing/2014/main" val="4235913690"/>
                  </a:ext>
                </a:extLst>
              </a:tr>
              <a:tr h="1645920">
                <a:tc>
                  <a:txBody>
                    <a:bodyPr/>
                    <a:lstStyle/>
                    <a:p>
                      <a:pPr marL="171450" indent="-171450" algn="l">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akcijas, kapitāla daļas, pajas, ieguldījumi personālsabiedrībā un citi finanšu instrumenti;</a:t>
                      </a:r>
                    </a:p>
                    <a:p>
                      <a:pPr marL="171450" indent="-171450" algn="l">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ieguldījumu fondu apliecības un citi pārvedami vērtspapīri, kas apliecina līdzdalību ieguldījumu fondos vai tiem pielīdzināmos kopējo ieguldījumu uzņēmumos;</a:t>
                      </a:r>
                    </a:p>
                    <a:p>
                      <a:pPr marL="171450" indent="-171450" algn="l">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parāda instrumenti un citi naudas instrumenti, kas tiek tirgoti naudas tirgos;</a:t>
                      </a:r>
                    </a:p>
                    <a:p>
                      <a:pPr marL="171450" indent="-171450" algn="l">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nekustamais īpašums (ieskaitot nekustamā īpašuma iegūšanas tiesības);</a:t>
                      </a:r>
                    </a:p>
                    <a:p>
                      <a:pPr marL="171450" indent="-171450" algn="l">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uzņēmums Komerclikuma izpratnē;</a:t>
                      </a:r>
                    </a:p>
                    <a:p>
                      <a:pPr marL="171450" indent="-171450" algn="l">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intelektuālā īpašuma objekti;</a:t>
                      </a:r>
                    </a:p>
                    <a:p>
                      <a:pPr marL="171450" indent="-171450" algn="l">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ieguldījumu zelts un citi dārgmetāli, darījumu objekti valūtas tirdzniecības biržā vai preču biržā.</a:t>
                      </a:r>
                      <a:endParaRPr lang="lv-LV" sz="900" b="0" i="1" kern="1200" dirty="0">
                        <a:solidFill>
                          <a:schemeClr val="dk1"/>
                        </a:solidFill>
                        <a:effectLst/>
                        <a:latin typeface="+mn-lt"/>
                        <a:ea typeface="+mn-ea"/>
                        <a:cs typeface="+mn-cs"/>
                      </a:endParaRPr>
                    </a:p>
                  </a:txBody>
                  <a:tcPr marL="68580" marR="68580" marT="34290" marB="34290"/>
                </a:tc>
                <a:tc>
                  <a:txBody>
                    <a:bodyPr/>
                    <a:lstStyle/>
                    <a:p>
                      <a:endParaRPr lang="lv-LV" sz="1400" dirty="0"/>
                    </a:p>
                  </a:txBody>
                  <a:tcPr marL="68580" marR="68580" marT="34290" marB="34290"/>
                </a:tc>
                <a:extLst>
                  <a:ext uri="{0D108BD9-81ED-4DB2-BD59-A6C34878D82A}">
                    <a16:rowId xmlns:a16="http://schemas.microsoft.com/office/drawing/2014/main" val="1523041577"/>
                  </a:ext>
                </a:extLst>
              </a:tr>
              <a:tr h="337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smtClean="0"/>
                        <a:t>Ienākumam no kapitāla</a:t>
                      </a:r>
                      <a:endParaRPr lang="lv-LV" sz="1400" dirty="0"/>
                    </a:p>
                  </a:txBody>
                  <a:tcPr marL="68580" marR="68580" marT="34290" marB="34290"/>
                </a:tc>
                <a:tc>
                  <a:txBody>
                    <a:bodyPr/>
                    <a:lstStyle/>
                    <a:p>
                      <a:r>
                        <a:rPr lang="lv-LV" sz="1400" dirty="0" smtClean="0"/>
                        <a:t>10%</a:t>
                      </a:r>
                      <a:endParaRPr lang="lv-LV" sz="1400" dirty="0"/>
                    </a:p>
                  </a:txBody>
                  <a:tcPr marL="68580" marR="68580" marT="34290" marB="34290"/>
                </a:tc>
                <a:extLst>
                  <a:ext uri="{0D108BD9-81ED-4DB2-BD59-A6C34878D82A}">
                    <a16:rowId xmlns:a16="http://schemas.microsoft.com/office/drawing/2014/main" val="2082586278"/>
                  </a:ext>
                </a:extLst>
              </a:tr>
              <a:tr h="1177290">
                <a:tc>
                  <a:txBody>
                    <a:bodyPr/>
                    <a:lstStyle/>
                    <a:p>
                      <a:pPr marL="171450" indent="-171450" algn="l" defTabSz="914400" rtl="0" eaLnBrk="1" latinLnBrk="0" hangingPunct="1">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dividendes; </a:t>
                      </a:r>
                    </a:p>
                    <a:p>
                      <a:pPr marL="171450" indent="-171450" algn="l" defTabSz="914400" rtl="0" eaLnBrk="1" latinLnBrk="0" hangingPunct="1">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procenti; </a:t>
                      </a:r>
                    </a:p>
                    <a:p>
                      <a:pPr marL="171450" indent="-171450" algn="l" defTabSz="914400" rtl="0" eaLnBrk="1" latinLnBrk="0" hangingPunct="1">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ienākums no dzīvības apdrošināšanas līgumiem; </a:t>
                      </a:r>
                    </a:p>
                    <a:p>
                      <a:pPr marL="171450" indent="-171450" algn="l" defTabSz="914400" rtl="0" eaLnBrk="1" latinLnBrk="0" hangingPunct="1">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ienākums no privātajos pensiju fondos veikto iemaksu ieguldīšanas; </a:t>
                      </a:r>
                    </a:p>
                    <a:p>
                      <a:pPr marL="171450" indent="-171450" algn="l" defTabSz="914400" rtl="0" eaLnBrk="1" latinLnBrk="0" hangingPunct="1">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ienākums no mūža pensijas apdrošināšanas līgumiem; </a:t>
                      </a:r>
                    </a:p>
                    <a:p>
                      <a:pPr marL="171450" indent="-171450" algn="l" defTabSz="914400" rtl="0" eaLnBrk="1" latinLnBrk="0" hangingPunct="1">
                        <a:lnSpc>
                          <a:spcPct val="100000"/>
                        </a:lnSpc>
                        <a:spcBef>
                          <a:spcPts val="600"/>
                        </a:spcBef>
                        <a:buFont typeface="Arial" panose="020B0604020202020204" pitchFamily="34" charset="0"/>
                        <a:buChar char="•"/>
                      </a:pPr>
                      <a:r>
                        <a:rPr lang="lv-LV" sz="900" b="0" i="1" kern="1200" dirty="0" smtClean="0">
                          <a:solidFill>
                            <a:schemeClr val="dk1"/>
                          </a:solidFill>
                          <a:effectLst/>
                          <a:latin typeface="+mn-lt"/>
                          <a:ea typeface="+mn-ea"/>
                          <a:cs typeface="+mn-cs"/>
                        </a:rPr>
                        <a:t>ienākums no finanšu instrumentu individuālas pārvaldīšanas.</a:t>
                      </a:r>
                      <a:endParaRPr lang="lv-LV" sz="900" b="0" i="1" kern="1200" dirty="0">
                        <a:solidFill>
                          <a:schemeClr val="dk1"/>
                        </a:solidFill>
                        <a:effectLst/>
                        <a:latin typeface="+mn-lt"/>
                        <a:ea typeface="+mn-ea"/>
                        <a:cs typeface="+mn-cs"/>
                      </a:endParaRPr>
                    </a:p>
                  </a:txBody>
                  <a:tcPr marL="68580" marR="68580" marT="34290" marB="34290"/>
                </a:tc>
                <a:tc>
                  <a:txBody>
                    <a:bodyPr/>
                    <a:lstStyle/>
                    <a:p>
                      <a:endParaRPr lang="lv-LV" sz="1400" dirty="0"/>
                    </a:p>
                  </a:txBody>
                  <a:tcPr marL="68580" marR="68580" marT="34290" marB="34290"/>
                </a:tc>
                <a:extLst>
                  <a:ext uri="{0D108BD9-81ED-4DB2-BD59-A6C34878D82A}">
                    <a16:rowId xmlns:a16="http://schemas.microsoft.com/office/drawing/2014/main" val="746204254"/>
                  </a:ext>
                </a:extLst>
              </a:tr>
            </a:tbl>
          </a:graphicData>
        </a:graphic>
      </p:graphicFrame>
      <p:sp>
        <p:nvSpPr>
          <p:cNvPr id="5" name="Title 4"/>
          <p:cNvSpPr>
            <a:spLocks noGrp="1"/>
          </p:cNvSpPr>
          <p:nvPr>
            <p:ph type="title"/>
          </p:nvPr>
        </p:nvSpPr>
        <p:spPr>
          <a:xfrm>
            <a:off x="233172" y="1322802"/>
            <a:ext cx="6103620" cy="324000"/>
          </a:xfrm>
        </p:spPr>
        <p:txBody>
          <a:bodyPr>
            <a:normAutofit fontScale="90000"/>
          </a:bodyPr>
          <a:lstStyle/>
          <a:p>
            <a:r>
              <a:rPr lang="lv-LV" dirty="0" smtClean="0"/>
              <a:t>Kapitāla ienākumu IIN likmes zemākas nekā ienākumiem no darba algas</a:t>
            </a:r>
            <a:endParaRPr lang="lv-LV" dirty="0"/>
          </a:p>
        </p:txBody>
      </p:sp>
      <p:sp>
        <p:nvSpPr>
          <p:cNvPr id="2" name="Date Placeholder 1"/>
          <p:cNvSpPr>
            <a:spLocks noGrp="1"/>
          </p:cNvSpPr>
          <p:nvPr>
            <p:ph type="dt" sz="half" idx="10"/>
          </p:nvPr>
        </p:nvSpPr>
        <p:spPr/>
        <p:txBody>
          <a:bodyPr/>
          <a:lstStyle/>
          <a:p>
            <a:fld id="{3598FF08-AA31-4421-B79C-4A2D8DDC3A01}" type="datetime1">
              <a:rPr lang="lv-LV" smtClean="0"/>
              <a:t>09.02.2017</a:t>
            </a:fld>
            <a:endParaRPr lang="lv-LV" dirty="0"/>
          </a:p>
        </p:txBody>
      </p:sp>
    </p:spTree>
    <p:extLst>
      <p:ext uri="{BB962C8B-B14F-4D97-AF65-F5344CB8AC3E}">
        <p14:creationId xmlns:p14="http://schemas.microsoft.com/office/powerpoint/2010/main" val="2852538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685800">
              <a:defRPr/>
            </a:pPr>
            <a:fld id="{952464FB-6FA6-4E80-ACB1-F4B9846AA373}" type="slidenum">
              <a:rPr lang="lv-LV" sz="900">
                <a:solidFill>
                  <a:prstClr val="black">
                    <a:tint val="75000"/>
                  </a:prstClr>
                </a:solidFill>
                <a:latin typeface="Franklin Gothic Book"/>
              </a:rPr>
              <a:pPr defTabSz="685800">
                <a:defRPr/>
              </a:pPr>
              <a:t>33</a:t>
            </a:fld>
            <a:endParaRPr lang="lv-LV" sz="900">
              <a:solidFill>
                <a:prstClr val="black">
                  <a:tint val="75000"/>
                </a:prstClr>
              </a:solidFill>
              <a:latin typeface="Franklin Gothic Book"/>
            </a:endParaRPr>
          </a:p>
        </p:txBody>
      </p:sp>
      <p:sp>
        <p:nvSpPr>
          <p:cNvPr id="3" name="Title 2"/>
          <p:cNvSpPr>
            <a:spLocks noGrp="1"/>
          </p:cNvSpPr>
          <p:nvPr>
            <p:ph type="title"/>
          </p:nvPr>
        </p:nvSpPr>
        <p:spPr>
          <a:xfrm>
            <a:off x="227884" y="1222324"/>
            <a:ext cx="4266474" cy="324000"/>
          </a:xfrm>
          <a:noFill/>
        </p:spPr>
        <p:txBody>
          <a:bodyPr>
            <a:normAutofit fontScale="90000"/>
          </a:bodyPr>
          <a:lstStyle/>
          <a:p>
            <a:r>
              <a:rPr lang="lv-LV" cap="small" dirty="0" smtClean="0">
                <a:effectLst>
                  <a:outerShdw blurRad="38100" dist="38100" dir="2700000" algn="tl">
                    <a:srgbClr val="000000">
                      <a:alpha val="43137"/>
                    </a:srgbClr>
                  </a:outerShdw>
                </a:effectLst>
              </a:rPr>
              <a:t>Nodokļu atvieglojumu apmērs 2015. gadā</a:t>
            </a:r>
            <a:endParaRPr lang="lv-LV" cap="small" baseline="30000"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nvPr>
        </p:nvGraphicFramePr>
        <p:xfrm>
          <a:off x="227884" y="1621612"/>
          <a:ext cx="4216652" cy="3760062"/>
        </p:xfrm>
        <a:graphic>
          <a:graphicData uri="http://schemas.openxmlformats.org/drawingml/2006/table">
            <a:tbl>
              <a:tblPr firstRow="1" firstCol="1" bandRow="1">
                <a:tableStyleId>{5C22544A-7EE6-4342-B048-85BDC9FD1C3A}</a:tableStyleId>
              </a:tblPr>
              <a:tblGrid>
                <a:gridCol w="1139636">
                  <a:extLst>
                    <a:ext uri="{9D8B030D-6E8A-4147-A177-3AD203B41FA5}">
                      <a16:colId xmlns:a16="http://schemas.microsoft.com/office/drawing/2014/main" val="20000"/>
                    </a:ext>
                  </a:extLst>
                </a:gridCol>
                <a:gridCol w="1139636">
                  <a:extLst>
                    <a:ext uri="{9D8B030D-6E8A-4147-A177-3AD203B41FA5}">
                      <a16:colId xmlns:a16="http://schemas.microsoft.com/office/drawing/2014/main" val="20001"/>
                    </a:ext>
                  </a:extLst>
                </a:gridCol>
                <a:gridCol w="1025672">
                  <a:extLst>
                    <a:ext uri="{9D8B030D-6E8A-4147-A177-3AD203B41FA5}">
                      <a16:colId xmlns:a16="http://schemas.microsoft.com/office/drawing/2014/main" val="20002"/>
                    </a:ext>
                  </a:extLst>
                </a:gridCol>
                <a:gridCol w="911708">
                  <a:extLst>
                    <a:ext uri="{9D8B030D-6E8A-4147-A177-3AD203B41FA5}">
                      <a16:colId xmlns:a16="http://schemas.microsoft.com/office/drawing/2014/main" val="20003"/>
                    </a:ext>
                  </a:extLst>
                </a:gridCol>
              </a:tblGrid>
              <a:tr h="196492">
                <a:tc rowSpan="2">
                  <a:txBody>
                    <a:bodyPr/>
                    <a:lstStyle/>
                    <a:p>
                      <a:pPr algn="ctr">
                        <a:spcAft>
                          <a:spcPts val="0"/>
                        </a:spcAft>
                      </a:pPr>
                      <a:r>
                        <a:rPr lang="lv-LV" sz="900" b="1" dirty="0">
                          <a:solidFill>
                            <a:schemeClr val="bg1"/>
                          </a:solidFill>
                          <a:effectLst/>
                          <a:latin typeface="+mn-lt"/>
                        </a:rPr>
                        <a:t>Nodoklis</a:t>
                      </a:r>
                      <a:endParaRPr lang="lv-LV" sz="9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R w="952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060"/>
                    </a:solidFill>
                  </a:tcPr>
                </a:tc>
                <a:tc gridSpan="3">
                  <a:txBody>
                    <a:bodyPr/>
                    <a:lstStyle/>
                    <a:p>
                      <a:pPr algn="ctr">
                        <a:spcAft>
                          <a:spcPts val="0"/>
                        </a:spcAft>
                      </a:pPr>
                      <a:r>
                        <a:rPr lang="lv-LV" sz="900" b="1" dirty="0" smtClean="0">
                          <a:solidFill>
                            <a:schemeClr val="bg1"/>
                          </a:solidFill>
                          <a:effectLst/>
                          <a:latin typeface="+mn-lt"/>
                        </a:rPr>
                        <a:t>2015</a:t>
                      </a:r>
                      <a:endParaRPr lang="lv-LV" sz="9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74717">
                <a:tc vMerge="1">
                  <a:txBody>
                    <a:bodyPr/>
                    <a:lstStyle/>
                    <a:p>
                      <a:endParaRPr lang="en-GB"/>
                    </a:p>
                  </a:txBody>
                  <a:tcPr/>
                </a:tc>
                <a:tc>
                  <a:txBody>
                    <a:bodyPr/>
                    <a:lstStyle/>
                    <a:p>
                      <a:pPr algn="ctr">
                        <a:spcAft>
                          <a:spcPts val="0"/>
                        </a:spcAft>
                      </a:pPr>
                      <a:r>
                        <a:rPr lang="lv-LV" sz="900" b="1" dirty="0">
                          <a:solidFill>
                            <a:schemeClr val="bg1"/>
                          </a:solidFill>
                          <a:effectLst/>
                          <a:latin typeface="+mn-lt"/>
                        </a:rPr>
                        <a:t>Milj. </a:t>
                      </a:r>
                      <a:r>
                        <a:rPr lang="lv-LV" sz="900" b="1" dirty="0" err="1">
                          <a:solidFill>
                            <a:schemeClr val="bg1"/>
                          </a:solidFill>
                          <a:effectLst/>
                          <a:latin typeface="+mn-lt"/>
                        </a:rPr>
                        <a:t>euro</a:t>
                      </a:r>
                      <a:endParaRPr lang="lv-LV" sz="9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i="1" dirty="0">
                          <a:solidFill>
                            <a:schemeClr val="bg1"/>
                          </a:solidFill>
                          <a:effectLst/>
                          <a:latin typeface="+mn-lt"/>
                        </a:rPr>
                        <a:t>% no NI</a:t>
                      </a:r>
                      <a:r>
                        <a:rPr lang="lv-LV" sz="900" b="1" i="1" baseline="30000" dirty="0" smtClean="0">
                          <a:solidFill>
                            <a:schemeClr val="bg1"/>
                          </a:solidFill>
                          <a:effectLst/>
                          <a:latin typeface="+mn-lt"/>
                        </a:rPr>
                        <a:t>*</a:t>
                      </a:r>
                      <a:endParaRPr lang="lv-LV" sz="900" b="1" i="1" baseline="300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i="1" dirty="0">
                          <a:solidFill>
                            <a:schemeClr val="bg1"/>
                          </a:solidFill>
                          <a:effectLst/>
                          <a:latin typeface="+mn-lt"/>
                        </a:rPr>
                        <a:t>% no IKP</a:t>
                      </a:r>
                      <a:endParaRPr lang="lv-LV" sz="900" b="1" i="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15945">
                <a:tc>
                  <a:txBody>
                    <a:bodyPr/>
                    <a:lstStyle/>
                    <a:p>
                      <a:pPr algn="ctr">
                        <a:spcAft>
                          <a:spcPts val="0"/>
                        </a:spcAft>
                      </a:pPr>
                      <a:r>
                        <a:rPr lang="lv-LV" sz="1200" b="1" dirty="0" smtClean="0">
                          <a:solidFill>
                            <a:schemeClr val="tx1"/>
                          </a:solidFill>
                          <a:effectLst/>
                          <a:latin typeface="+mn-lt"/>
                        </a:rPr>
                        <a:t>KOPĀ, t.sk.,</a:t>
                      </a:r>
                      <a:endParaRPr lang="lv-LV" sz="12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200" b="1" dirty="0">
                          <a:effectLst/>
                          <a:latin typeface="+mn-lt"/>
                        </a:rPr>
                        <a:t>2 </a:t>
                      </a:r>
                      <a:r>
                        <a:rPr lang="lv-LV" sz="1200" b="1" dirty="0" smtClean="0">
                          <a:effectLst/>
                          <a:latin typeface="+mn-lt"/>
                        </a:rPr>
                        <a:t>479,6</a:t>
                      </a:r>
                      <a:endParaRPr lang="lv-LV" sz="1200" b="1" dirty="0">
                        <a:effectLst/>
                        <a:latin typeface="+mn-lt"/>
                        <a:ea typeface="Calibri" panose="020F0502020204030204" pitchFamily="34" charset="0"/>
                        <a:cs typeface="Times New Roman" panose="02020603050405020304" pitchFamily="18" charset="0"/>
                      </a:endParaRP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200" b="1" i="1" dirty="0" smtClean="0">
                          <a:solidFill>
                            <a:srgbClr val="002060"/>
                          </a:solidFill>
                          <a:effectLst/>
                          <a:latin typeface="+mn-lt"/>
                        </a:rPr>
                        <a:t>51,2</a:t>
                      </a:r>
                      <a:endParaRPr lang="lv-LV" sz="12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200" b="1" i="1" dirty="0" smtClean="0">
                          <a:solidFill>
                            <a:srgbClr val="002060"/>
                          </a:solidFill>
                          <a:effectLst/>
                          <a:latin typeface="+mn-lt"/>
                        </a:rPr>
                        <a:t>10,17</a:t>
                      </a:r>
                      <a:endParaRPr lang="lv-LV" sz="12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5945">
                <a:tc>
                  <a:txBody>
                    <a:bodyPr/>
                    <a:lstStyle/>
                    <a:p>
                      <a:pPr>
                        <a:spcAft>
                          <a:spcPts val="0"/>
                        </a:spcAft>
                      </a:pPr>
                      <a:r>
                        <a:rPr lang="lv-LV" sz="1100" b="0" dirty="0" smtClean="0">
                          <a:solidFill>
                            <a:schemeClr val="tx1"/>
                          </a:solidFill>
                          <a:effectLst/>
                          <a:latin typeface="+mn-lt"/>
                        </a:rPr>
                        <a:t>PVN</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b="1" i="0" kern="1200" dirty="0">
                          <a:solidFill>
                            <a:schemeClr val="tx1"/>
                          </a:solidFill>
                          <a:effectLst/>
                          <a:latin typeface="+mn-lt"/>
                          <a:ea typeface="+mn-ea"/>
                          <a:cs typeface="+mn-cs"/>
                        </a:rPr>
                        <a:t>956,7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50,3</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3,92</a:t>
                      </a: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7337">
                <a:tc>
                  <a:txBody>
                    <a:bodyPr/>
                    <a:lstStyle/>
                    <a:p>
                      <a:pPr algn="just">
                        <a:spcAft>
                          <a:spcPts val="0"/>
                        </a:spcAft>
                      </a:pPr>
                      <a:r>
                        <a:rPr lang="lv-LV" sz="1100" b="0" dirty="0" smtClean="0">
                          <a:solidFill>
                            <a:schemeClr val="tx1"/>
                          </a:solidFill>
                          <a:effectLst/>
                          <a:latin typeface="+mn-lt"/>
                        </a:rPr>
                        <a:t>IIN</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b="1" i="0" kern="1200" dirty="0">
                          <a:solidFill>
                            <a:schemeClr val="tx1"/>
                          </a:solidFill>
                          <a:effectLst/>
                          <a:latin typeface="+mn-lt"/>
                          <a:ea typeface="+mn-ea"/>
                          <a:cs typeface="+mn-cs"/>
                        </a:rPr>
                        <a:t>829,7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57,7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3,40</a:t>
                      </a: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7337">
                <a:tc>
                  <a:txBody>
                    <a:bodyPr/>
                    <a:lstStyle/>
                    <a:p>
                      <a:pPr>
                        <a:spcAft>
                          <a:spcPts val="0"/>
                        </a:spcAft>
                      </a:pPr>
                      <a:r>
                        <a:rPr lang="lv-LV" sz="1100" b="0" dirty="0" smtClean="0">
                          <a:solidFill>
                            <a:schemeClr val="tx1"/>
                          </a:solidFill>
                          <a:effectLst/>
                          <a:latin typeface="+mn-lt"/>
                        </a:rPr>
                        <a:t>UIN</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b="1" i="0" kern="1200" dirty="0">
                          <a:solidFill>
                            <a:schemeClr val="tx1"/>
                          </a:solidFill>
                          <a:effectLst/>
                          <a:latin typeface="+mn-lt"/>
                          <a:ea typeface="+mn-ea"/>
                          <a:cs typeface="+mn-cs"/>
                        </a:rPr>
                        <a:t>399,4</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104,2</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1,64</a:t>
                      </a: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7337">
                <a:tc>
                  <a:txBody>
                    <a:bodyPr/>
                    <a:lstStyle/>
                    <a:p>
                      <a:pPr>
                        <a:spcAft>
                          <a:spcPts val="0"/>
                        </a:spcAft>
                      </a:pPr>
                      <a:r>
                        <a:rPr lang="lv-LV" sz="1100" b="0" dirty="0" smtClean="0">
                          <a:solidFill>
                            <a:schemeClr val="tx1"/>
                          </a:solidFill>
                          <a:effectLst/>
                          <a:latin typeface="+mn-lt"/>
                        </a:rPr>
                        <a:t>AKC</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b="1" i="0" kern="1200" dirty="0">
                          <a:solidFill>
                            <a:schemeClr val="tx1"/>
                          </a:solidFill>
                          <a:effectLst/>
                          <a:latin typeface="+mn-lt"/>
                          <a:ea typeface="+mn-ea"/>
                          <a:cs typeface="+mn-cs"/>
                        </a:rPr>
                        <a:t>95,6</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12,0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0,39</a:t>
                      </a: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7337">
                <a:tc>
                  <a:txBody>
                    <a:bodyPr/>
                    <a:lstStyle/>
                    <a:p>
                      <a:pPr>
                        <a:spcAft>
                          <a:spcPts val="0"/>
                        </a:spcAft>
                      </a:pPr>
                      <a:r>
                        <a:rPr lang="lv-LV" sz="1100" b="0" dirty="0" smtClean="0">
                          <a:solidFill>
                            <a:schemeClr val="tx1"/>
                          </a:solidFill>
                          <a:effectLst/>
                          <a:latin typeface="+mn-lt"/>
                          <a:ea typeface="Calibri" panose="020F0502020204030204" pitchFamily="34" charset="0"/>
                          <a:cs typeface="Times New Roman" panose="02020603050405020304" pitchFamily="18" charset="0"/>
                        </a:rPr>
                        <a:t>DRN</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b="1" i="0" kern="1200" dirty="0">
                          <a:solidFill>
                            <a:schemeClr val="tx1"/>
                          </a:solidFill>
                          <a:effectLst/>
                          <a:latin typeface="+mn-lt"/>
                          <a:ea typeface="+mn-ea"/>
                          <a:cs typeface="+mn-cs"/>
                        </a:rPr>
                        <a:t>173,0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796,8</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0,71</a:t>
                      </a: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993039"/>
                  </a:ext>
                </a:extLst>
              </a:tr>
              <a:tr h="317337">
                <a:tc>
                  <a:txBody>
                    <a:bodyPr/>
                    <a:lstStyle/>
                    <a:p>
                      <a:pPr>
                        <a:spcAft>
                          <a:spcPts val="0"/>
                        </a:spcAft>
                      </a:pPr>
                      <a:r>
                        <a:rPr lang="lv-LV" sz="1100" b="0" dirty="0" smtClean="0">
                          <a:solidFill>
                            <a:schemeClr val="tx1"/>
                          </a:solidFill>
                          <a:effectLst/>
                          <a:latin typeface="+mn-lt"/>
                        </a:rPr>
                        <a:t>EN</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b="1" i="0" kern="1200" dirty="0">
                          <a:solidFill>
                            <a:schemeClr val="tx1"/>
                          </a:solidFill>
                          <a:effectLst/>
                          <a:latin typeface="+mn-lt"/>
                          <a:ea typeface="+mn-ea"/>
                          <a:cs typeface="+mn-cs"/>
                        </a:rPr>
                        <a:t>7,3</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449,4</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0,03</a:t>
                      </a: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23426">
                <a:tc>
                  <a:txBody>
                    <a:bodyPr/>
                    <a:lstStyle/>
                    <a:p>
                      <a:pPr>
                        <a:spcAft>
                          <a:spcPts val="0"/>
                        </a:spcAft>
                      </a:pPr>
                      <a:r>
                        <a:rPr lang="lv-LV" sz="1100" b="0" dirty="0" smtClean="0">
                          <a:solidFill>
                            <a:schemeClr val="tx1"/>
                          </a:solidFill>
                          <a:effectLst/>
                          <a:latin typeface="+mn-lt"/>
                        </a:rPr>
                        <a:t>NĪN</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b="1" i="0" kern="1200" dirty="0">
                          <a:solidFill>
                            <a:schemeClr val="tx1"/>
                          </a:solidFill>
                          <a:effectLst/>
                          <a:latin typeface="+mn-lt"/>
                          <a:ea typeface="+mn-ea"/>
                          <a:cs typeface="+mn-cs"/>
                        </a:rPr>
                        <a:t>10,1</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5,2</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0,04</a:t>
                      </a: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3426">
                <a:tc>
                  <a:txBody>
                    <a:bodyPr/>
                    <a:lstStyle/>
                    <a:p>
                      <a:pPr>
                        <a:spcAft>
                          <a:spcPts val="0"/>
                        </a:spcAft>
                      </a:pPr>
                      <a:r>
                        <a:rPr lang="lv-LV" sz="1100" b="0" dirty="0" smtClean="0">
                          <a:solidFill>
                            <a:schemeClr val="tx1"/>
                          </a:solidFill>
                          <a:effectLst/>
                          <a:latin typeface="+mn-lt"/>
                          <a:ea typeface="Calibri" panose="020F0502020204030204" pitchFamily="34" charset="0"/>
                          <a:cs typeface="Times New Roman" panose="02020603050405020304" pitchFamily="18" charset="0"/>
                        </a:rPr>
                        <a:t>TEN</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b="1" i="0" kern="1200" dirty="0">
                          <a:solidFill>
                            <a:schemeClr val="tx1"/>
                          </a:solidFill>
                          <a:effectLst/>
                          <a:latin typeface="+mn-lt"/>
                          <a:ea typeface="+mn-ea"/>
                          <a:cs typeface="+mn-cs"/>
                        </a:rPr>
                        <a:t>4,2</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5,2</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0,02</a:t>
                      </a: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2122493"/>
                  </a:ext>
                </a:extLst>
              </a:tr>
              <a:tr h="323426">
                <a:tc>
                  <a:txBody>
                    <a:bodyPr/>
                    <a:lstStyle/>
                    <a:p>
                      <a:pPr>
                        <a:spcAft>
                          <a:spcPts val="0"/>
                        </a:spcAft>
                      </a:pPr>
                      <a:r>
                        <a:rPr lang="lv-LV" sz="1100" b="0" dirty="0" smtClean="0">
                          <a:solidFill>
                            <a:schemeClr val="tx1"/>
                          </a:solidFill>
                          <a:effectLst/>
                          <a:latin typeface="+mn-lt"/>
                          <a:ea typeface="Calibri" panose="020F0502020204030204" pitchFamily="34" charset="0"/>
                          <a:cs typeface="Times New Roman" panose="02020603050405020304" pitchFamily="18" charset="0"/>
                        </a:rPr>
                        <a:t>UVTN</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b="1" i="0" kern="1200" dirty="0">
                          <a:solidFill>
                            <a:schemeClr val="tx1"/>
                          </a:solidFill>
                          <a:effectLst/>
                          <a:latin typeface="+mn-lt"/>
                          <a:ea typeface="+mn-ea"/>
                          <a:cs typeface="+mn-cs"/>
                        </a:rPr>
                        <a:t>3,5</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17,3</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200" i="1" kern="1200" dirty="0">
                          <a:solidFill>
                            <a:srgbClr val="002060"/>
                          </a:solidFill>
                          <a:effectLst/>
                          <a:latin typeface="+mn-lt"/>
                          <a:ea typeface="+mn-ea"/>
                          <a:cs typeface="+mn-cs"/>
                        </a:rPr>
                        <a:t>0,01</a:t>
                      </a:r>
                    </a:p>
                  </a:txBody>
                  <a:tcPr marL="51435" marR="51435"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0735070"/>
                  </a:ext>
                </a:extLst>
              </a:tr>
            </a:tbl>
          </a:graphicData>
        </a:graphic>
      </p:graphicFrame>
      <p:sp>
        <p:nvSpPr>
          <p:cNvPr id="9" name="Rectangle 8"/>
          <p:cNvSpPr/>
          <p:nvPr/>
        </p:nvSpPr>
        <p:spPr>
          <a:xfrm>
            <a:off x="155027" y="5422466"/>
            <a:ext cx="4120418" cy="323165"/>
          </a:xfrm>
          <a:prstGeom prst="rect">
            <a:avLst/>
          </a:prstGeom>
        </p:spPr>
        <p:txBody>
          <a:bodyPr wrap="square">
            <a:spAutoFit/>
          </a:bodyPr>
          <a:lstStyle/>
          <a:p>
            <a:pPr marL="265510" indent="-265510" algn="just" defTabSz="685800">
              <a:tabLst>
                <a:tab pos="265510" algn="l"/>
              </a:tabLst>
              <a:defRPr/>
            </a:pPr>
            <a:r>
              <a:rPr lang="lv-LV" sz="75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lv-LV" sz="75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no attiecīgā nodokļa ieņēmumiem, ailē KOPĀ – % no visiem nodokļu ieņēmumiem, neskaitot iemaksas valsts </a:t>
            </a:r>
            <a:r>
              <a:rPr lang="lv-LV" sz="75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fondēto</a:t>
            </a:r>
            <a:r>
              <a:rPr lang="lv-LV" sz="75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pensiju shēmā</a:t>
            </a:r>
            <a:endParaRPr lang="lv-LV" sz="7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Chart 10"/>
          <p:cNvGraphicFramePr>
            <a:graphicFrameLocks/>
          </p:cNvGraphicFramePr>
          <p:nvPr>
            <p:extLst/>
          </p:nvPr>
        </p:nvGraphicFramePr>
        <p:xfrm>
          <a:off x="4585771" y="2437196"/>
          <a:ext cx="4589513" cy="24098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52784" y="1873557"/>
            <a:ext cx="3255485" cy="715581"/>
          </a:xfrm>
          <a:prstGeom prst="rect">
            <a:avLst/>
          </a:prstGeom>
          <a:noFill/>
        </p:spPr>
        <p:txBody>
          <a:bodyPr wrap="square" rtlCol="0">
            <a:spAutoFit/>
          </a:bodyPr>
          <a:lstStyle/>
          <a:p>
            <a:pPr algn="ctr"/>
            <a:r>
              <a:rPr lang="lv-LV" sz="1350" b="1" dirty="0">
                <a:solidFill>
                  <a:schemeClr val="bg1">
                    <a:lumMod val="50000"/>
                  </a:schemeClr>
                </a:solidFill>
              </a:rPr>
              <a:t>Nodokļu atvieglojumu procentuālais sadalījums pēc to apmēra 2015.gadā</a:t>
            </a:r>
            <a:r>
              <a:rPr lang="lv-LV" sz="1350" i="1" dirty="0">
                <a:solidFill>
                  <a:schemeClr val="bg1">
                    <a:lumMod val="50000"/>
                  </a:schemeClr>
                </a:solidFill>
              </a:rPr>
              <a:t> </a:t>
            </a:r>
            <a:endParaRPr lang="lv-LV" sz="1350" dirty="0">
              <a:solidFill>
                <a:schemeClr val="bg1">
                  <a:lumMod val="50000"/>
                </a:schemeClr>
              </a:solidFill>
            </a:endParaRPr>
          </a:p>
          <a:p>
            <a:endParaRPr lang="lv-LV" sz="1350" dirty="0"/>
          </a:p>
        </p:txBody>
      </p:sp>
      <p:sp>
        <p:nvSpPr>
          <p:cNvPr id="2" name="Date Placeholder 1"/>
          <p:cNvSpPr>
            <a:spLocks noGrp="1"/>
          </p:cNvSpPr>
          <p:nvPr>
            <p:ph type="dt" sz="half" idx="10"/>
          </p:nvPr>
        </p:nvSpPr>
        <p:spPr/>
        <p:txBody>
          <a:bodyPr/>
          <a:lstStyle/>
          <a:p>
            <a:fld id="{5FB074C9-ED25-49B6-91AE-6BADFE429317}" type="datetime1">
              <a:rPr lang="lv-LV" smtClean="0"/>
              <a:t>09.02.2017</a:t>
            </a:fld>
            <a:endParaRPr lang="lv-LV" dirty="0"/>
          </a:p>
        </p:txBody>
      </p:sp>
    </p:spTree>
    <p:extLst>
      <p:ext uri="{BB962C8B-B14F-4D97-AF65-F5344CB8AC3E}">
        <p14:creationId xmlns:p14="http://schemas.microsoft.com/office/powerpoint/2010/main" val="2530637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685800">
              <a:defRPr/>
            </a:pPr>
            <a:fld id="{952464FB-6FA6-4E80-ACB1-F4B9846AA373}" type="slidenum">
              <a:rPr lang="lv-LV" sz="900">
                <a:solidFill>
                  <a:prstClr val="black">
                    <a:tint val="75000"/>
                  </a:prstClr>
                </a:solidFill>
                <a:latin typeface="Franklin Gothic Book"/>
              </a:rPr>
              <a:pPr defTabSz="685800">
                <a:defRPr/>
              </a:pPr>
              <a:t>34</a:t>
            </a:fld>
            <a:endParaRPr lang="lv-LV" sz="900">
              <a:solidFill>
                <a:prstClr val="black">
                  <a:tint val="75000"/>
                </a:prstClr>
              </a:solidFill>
              <a:latin typeface="Franklin Gothic Book"/>
            </a:endParaRPr>
          </a:p>
        </p:txBody>
      </p:sp>
      <p:sp>
        <p:nvSpPr>
          <p:cNvPr id="3" name="Title 2"/>
          <p:cNvSpPr>
            <a:spLocks noGrp="1"/>
          </p:cNvSpPr>
          <p:nvPr>
            <p:ph type="title"/>
          </p:nvPr>
        </p:nvSpPr>
        <p:spPr>
          <a:xfrm>
            <a:off x="377889" y="548474"/>
            <a:ext cx="4050983" cy="335982"/>
          </a:xfrm>
        </p:spPr>
        <p:txBody>
          <a:bodyPr>
            <a:normAutofit fontScale="90000"/>
          </a:bodyPr>
          <a:lstStyle/>
          <a:p>
            <a:r>
              <a:rPr lang="lv-LV" cap="small" dirty="0" smtClean="0">
                <a:effectLst>
                  <a:outerShdw blurRad="38100" dist="38100" dir="2700000" algn="tl">
                    <a:srgbClr val="000000">
                      <a:alpha val="43137"/>
                    </a:srgbClr>
                  </a:outerShdw>
                </a:effectLst>
              </a:rPr>
              <a:t>PVN atvieglojumu apmērs 2015.gadā</a:t>
            </a:r>
            <a:endParaRPr lang="lv-LV" cap="small" dirty="0">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4030901231"/>
              </p:ext>
            </p:extLst>
          </p:nvPr>
        </p:nvGraphicFramePr>
        <p:xfrm>
          <a:off x="405345" y="1268842"/>
          <a:ext cx="7156933" cy="3560700"/>
        </p:xfrm>
        <a:graphic>
          <a:graphicData uri="http://schemas.openxmlformats.org/drawingml/2006/table">
            <a:tbl>
              <a:tblPr firstRow="1" firstCol="1" bandRow="1">
                <a:tableStyleId>{5C22544A-7EE6-4342-B048-85BDC9FD1C3A}</a:tableStyleId>
              </a:tblPr>
              <a:tblGrid>
                <a:gridCol w="4695992">
                  <a:extLst>
                    <a:ext uri="{9D8B030D-6E8A-4147-A177-3AD203B41FA5}">
                      <a16:colId xmlns:a16="http://schemas.microsoft.com/office/drawing/2014/main" val="20000"/>
                    </a:ext>
                  </a:extLst>
                </a:gridCol>
                <a:gridCol w="826408">
                  <a:extLst>
                    <a:ext uri="{9D8B030D-6E8A-4147-A177-3AD203B41FA5}">
                      <a16:colId xmlns:a16="http://schemas.microsoft.com/office/drawing/2014/main" val="20001"/>
                    </a:ext>
                  </a:extLst>
                </a:gridCol>
                <a:gridCol w="855817">
                  <a:extLst>
                    <a:ext uri="{9D8B030D-6E8A-4147-A177-3AD203B41FA5}">
                      <a16:colId xmlns:a16="http://schemas.microsoft.com/office/drawing/2014/main" val="20002"/>
                    </a:ext>
                  </a:extLst>
                </a:gridCol>
                <a:gridCol w="778716">
                  <a:extLst>
                    <a:ext uri="{9D8B030D-6E8A-4147-A177-3AD203B41FA5}">
                      <a16:colId xmlns:a16="http://schemas.microsoft.com/office/drawing/2014/main" val="20003"/>
                    </a:ext>
                  </a:extLst>
                </a:gridCol>
              </a:tblGrid>
              <a:tr h="190778">
                <a:tc rowSpan="2">
                  <a:txBody>
                    <a:bodyPr/>
                    <a:lstStyle/>
                    <a:p>
                      <a:pPr algn="ctr">
                        <a:spcAft>
                          <a:spcPts val="0"/>
                        </a:spcAft>
                      </a:pPr>
                      <a:r>
                        <a:rPr lang="lv-LV" sz="900" b="1" dirty="0">
                          <a:solidFill>
                            <a:schemeClr val="bg1"/>
                          </a:solidFill>
                          <a:effectLst/>
                        </a:rPr>
                        <a:t>Preces un pakalpojumi</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B w="6350" cap="flat" cmpd="sng" algn="ctr">
                      <a:solidFill>
                        <a:schemeClr val="tx1"/>
                      </a:solidFill>
                      <a:prstDash val="solid"/>
                      <a:round/>
                      <a:headEnd type="none" w="med" len="med"/>
                      <a:tailEnd type="none" w="med" len="med"/>
                    </a:lnB>
                    <a:solidFill>
                      <a:srgbClr val="002060"/>
                    </a:solidFill>
                  </a:tcPr>
                </a:tc>
                <a:tc gridSpan="3">
                  <a:txBody>
                    <a:bodyPr/>
                    <a:lstStyle/>
                    <a:p>
                      <a:pPr algn="ctr">
                        <a:spcAft>
                          <a:spcPts val="0"/>
                        </a:spcAft>
                      </a:pPr>
                      <a:r>
                        <a:rPr lang="lv-LV" sz="900" b="1" dirty="0" smtClean="0">
                          <a:solidFill>
                            <a:schemeClr val="bg1"/>
                          </a:solidFill>
                          <a:effectLst/>
                        </a:rPr>
                        <a:t>2015</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B w="9525" cap="flat" cmpd="sng" algn="ctr">
                      <a:solidFill>
                        <a:schemeClr val="bg1"/>
                      </a:solidFill>
                      <a:prstDash val="solid"/>
                      <a:round/>
                      <a:headEnd type="none" w="med" len="med"/>
                      <a:tailEnd type="none" w="med" len="med"/>
                    </a:lnB>
                    <a:solidFill>
                      <a:srgbClr val="002060"/>
                    </a:solidFill>
                  </a:tcPr>
                </a:tc>
                <a:tc hMerge="1">
                  <a:txBody>
                    <a:bodyPr/>
                    <a:lstStyle/>
                    <a:p>
                      <a:endParaRPr lang="en-GB" dirty="0"/>
                    </a:p>
                  </a:txBody>
                  <a:tcPr marL="60623" marR="60623" marT="0" marB="0" anchor="ctr">
                    <a:lnB w="9525" cap="flat" cmpd="sng" algn="ctr">
                      <a:solidFill>
                        <a:schemeClr val="bg1"/>
                      </a:solidFill>
                      <a:prstDash val="solid"/>
                      <a:round/>
                      <a:headEnd type="none" w="med" len="med"/>
                      <a:tailEnd type="none" w="med" len="med"/>
                    </a:lnB>
                    <a:solidFill>
                      <a:srgbClr val="002060"/>
                    </a:solidFill>
                  </a:tcPr>
                </a:tc>
                <a:tc hMerge="1">
                  <a:txBody>
                    <a:bodyPr/>
                    <a:lstStyle/>
                    <a:p>
                      <a:endParaRPr lang="en-GB" dirty="0"/>
                    </a:p>
                  </a:txBody>
                  <a:tcPr marL="60623" marR="60623" marT="0" marB="0" anchor="ctr">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68258">
                <a:tc vMerge="1">
                  <a:txBody>
                    <a:bodyPr/>
                    <a:lstStyle/>
                    <a:p>
                      <a:endParaRPr lang="en-GB"/>
                    </a:p>
                  </a:txBody>
                  <a:tcPr/>
                </a:tc>
                <a:tc>
                  <a:txBody>
                    <a:bodyPr/>
                    <a:lstStyle/>
                    <a:p>
                      <a:pPr algn="ctr">
                        <a:spcAft>
                          <a:spcPts val="0"/>
                        </a:spcAft>
                      </a:pPr>
                      <a:r>
                        <a:rPr lang="lv-LV" sz="900" b="1" dirty="0">
                          <a:solidFill>
                            <a:schemeClr val="bg1"/>
                          </a:solidFill>
                          <a:effectLst/>
                        </a:rPr>
                        <a:t>Milj. </a:t>
                      </a:r>
                      <a:r>
                        <a:rPr lang="lv-LV" sz="900" b="1" dirty="0" err="1">
                          <a:solidFill>
                            <a:schemeClr val="bg1"/>
                          </a:solidFill>
                          <a:effectLst/>
                        </a:rPr>
                        <a:t>euro</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i="1" dirty="0">
                          <a:solidFill>
                            <a:schemeClr val="bg1"/>
                          </a:solidFill>
                          <a:effectLst/>
                        </a:rPr>
                        <a:t>% pret PVN </a:t>
                      </a:r>
                      <a:r>
                        <a:rPr lang="lv-LV" sz="900" b="1" i="1" dirty="0" err="1">
                          <a:solidFill>
                            <a:schemeClr val="bg1"/>
                          </a:solidFill>
                          <a:effectLst/>
                        </a:rPr>
                        <a:t>ieņēm</a:t>
                      </a:r>
                      <a:r>
                        <a:rPr lang="lv-LV" sz="900" b="1" i="1" dirty="0">
                          <a:solidFill>
                            <a:schemeClr val="bg1"/>
                          </a:solidFill>
                          <a:effectLst/>
                        </a:rPr>
                        <a:t>.</a:t>
                      </a:r>
                      <a:endParaRPr lang="lv-LV" sz="9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i="1" dirty="0">
                          <a:solidFill>
                            <a:schemeClr val="bg1"/>
                          </a:solidFill>
                          <a:effectLst/>
                        </a:rPr>
                        <a:t>% pret IKP</a:t>
                      </a:r>
                      <a:endParaRPr lang="lv-LV" sz="9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206937">
                <a:tc>
                  <a:txBody>
                    <a:bodyPr/>
                    <a:lstStyle/>
                    <a:p>
                      <a:pPr>
                        <a:spcAft>
                          <a:spcPts val="0"/>
                        </a:spcAft>
                      </a:pPr>
                      <a:r>
                        <a:rPr lang="lv-LV" sz="1100" b="1" dirty="0" smtClean="0">
                          <a:solidFill>
                            <a:schemeClr val="tx1"/>
                          </a:solidFill>
                          <a:effectLst/>
                        </a:rPr>
                        <a:t>KOPĀ, t.sk.,</a:t>
                      </a:r>
                      <a:endParaRPr lang="lv-LV"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dirty="0" smtClean="0">
                          <a:effectLst/>
                        </a:rPr>
                        <a:t>956,7</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rPr>
                        <a:t>50,3</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rPr>
                        <a:t>3,92</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331">
                <a:tc>
                  <a:txBody>
                    <a:bodyPr/>
                    <a:lstStyle/>
                    <a:p>
                      <a:pPr marL="269875" indent="-269875" algn="just">
                        <a:lnSpc>
                          <a:spcPct val="115000"/>
                        </a:lnSpc>
                        <a:tabLst>
                          <a:tab pos="269875" algn="l"/>
                        </a:tabLst>
                      </a:pPr>
                      <a:r>
                        <a:rPr lang="lv-LV" sz="1100" b="1" dirty="0">
                          <a:solidFill>
                            <a:schemeClr val="tx1"/>
                          </a:solidFill>
                          <a:effectLst/>
                        </a:rPr>
                        <a:t>1. Ar samazināto PVN apliekamie darījumi, t.sk.:</a:t>
                      </a:r>
                      <a:endParaRPr lang="lv-LV" sz="1100" b="1" dirty="0">
                        <a:solidFill>
                          <a:schemeClr val="tx1"/>
                        </a:solidFill>
                        <a:effectLst/>
                        <a:latin typeface="Times New Roman" panose="02020603050405020304" pitchFamily="18"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185,4</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9,7</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0,76</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60020">
                <a:tc>
                  <a:txBody>
                    <a:bodyPr/>
                    <a:lstStyle/>
                    <a:p>
                      <a:pPr marL="290513" indent="-112713">
                        <a:spcAft>
                          <a:spcPts val="0"/>
                        </a:spcAft>
                        <a:tabLst>
                          <a:tab pos="274320" algn="l"/>
                        </a:tabLst>
                      </a:pPr>
                      <a:r>
                        <a:rPr lang="lv-LV" sz="1100" b="0" dirty="0">
                          <a:solidFill>
                            <a:schemeClr val="tx1"/>
                          </a:solidFill>
                          <a:effectLst/>
                        </a:rPr>
                        <a:t>1.1.   Medikamentu piegādes </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109,8</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5,8</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0,45</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0020">
                <a:tc>
                  <a:txBody>
                    <a:bodyPr/>
                    <a:lstStyle/>
                    <a:p>
                      <a:pPr marL="290513" indent="-112713">
                        <a:spcAft>
                          <a:spcPts val="0"/>
                        </a:spcAft>
                        <a:tabLst>
                          <a:tab pos="274320" algn="l"/>
                        </a:tabLst>
                      </a:pPr>
                      <a:r>
                        <a:rPr lang="lv-LV" sz="1100" b="0" dirty="0">
                          <a:solidFill>
                            <a:schemeClr val="tx1"/>
                          </a:solidFill>
                          <a:effectLst/>
                        </a:rPr>
                        <a:t>1.2.   Medicīnisko ierīču piegādes</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2,8</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0,1</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0,01</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6390">
                <a:tc>
                  <a:txBody>
                    <a:bodyPr/>
                    <a:lstStyle/>
                    <a:p>
                      <a:pPr marL="541338" indent="-363538">
                        <a:spcAft>
                          <a:spcPts val="0"/>
                        </a:spcAft>
                        <a:tabLst>
                          <a:tab pos="541338" algn="l"/>
                        </a:tabLst>
                      </a:pPr>
                      <a:r>
                        <a:rPr lang="lv-LV" sz="1100" b="0" dirty="0">
                          <a:solidFill>
                            <a:schemeClr val="tx1"/>
                          </a:solidFill>
                          <a:effectLst/>
                        </a:rPr>
                        <a:t>1.3.   Zīdaiņiem paredzēto specializēto pārtikas produktu piegādes</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0,3</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0,00</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6356">
                <a:tc>
                  <a:txBody>
                    <a:bodyPr/>
                    <a:lstStyle/>
                    <a:p>
                      <a:pPr marL="541338" indent="-363538">
                        <a:spcAft>
                          <a:spcPts val="0"/>
                        </a:spcAft>
                        <a:tabLst>
                          <a:tab pos="541338" algn="l"/>
                        </a:tabLst>
                      </a:pPr>
                      <a:r>
                        <a:rPr lang="lv-LV" sz="1100" b="0" dirty="0">
                          <a:solidFill>
                            <a:schemeClr val="tx1"/>
                          </a:solidFill>
                          <a:effectLst/>
                        </a:rPr>
                        <a:t>1.4.   Pasažieru un to bagāžas regulāro pārvadājumu pakalpojumi iekšzemē</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19,3</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0,7</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0,05</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67623">
                <a:tc>
                  <a:txBody>
                    <a:bodyPr/>
                    <a:lstStyle/>
                    <a:p>
                      <a:pPr marL="541338" indent="-363538">
                        <a:spcAft>
                          <a:spcPts val="0"/>
                        </a:spcAft>
                        <a:tabLst>
                          <a:tab pos="541338" algn="l"/>
                        </a:tabLst>
                      </a:pPr>
                      <a:r>
                        <a:rPr lang="lv-LV" sz="1100" b="0" dirty="0">
                          <a:solidFill>
                            <a:schemeClr val="tx1"/>
                          </a:solidFill>
                          <a:effectLst/>
                        </a:rPr>
                        <a:t>1.5.   Mācību literatūras un oriģinālliteratūras piegādes </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3,1</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0,2</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0,01</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8906">
                <a:tc>
                  <a:txBody>
                    <a:bodyPr/>
                    <a:lstStyle/>
                    <a:p>
                      <a:pPr marL="541338" indent="-363538">
                        <a:spcAft>
                          <a:spcPts val="0"/>
                        </a:spcAft>
                        <a:tabLst>
                          <a:tab pos="541338" algn="l"/>
                        </a:tabLst>
                      </a:pPr>
                      <a:r>
                        <a:rPr lang="lv-LV" sz="1100" b="0" dirty="0">
                          <a:solidFill>
                            <a:schemeClr val="tx1"/>
                          </a:solidFill>
                          <a:effectLst/>
                        </a:rPr>
                        <a:t>1.6.   Avīžu, žurnālu, biļetenu un citu periodisko izdevumu piegādes</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2,0</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0,2</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0,02</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76528">
                <a:tc>
                  <a:txBody>
                    <a:bodyPr/>
                    <a:lstStyle/>
                    <a:p>
                      <a:pPr marL="541338" indent="-363538">
                        <a:spcAft>
                          <a:spcPts val="0"/>
                        </a:spcAft>
                        <a:tabLst>
                          <a:tab pos="541338" algn="l"/>
                        </a:tabLst>
                      </a:pPr>
                      <a:r>
                        <a:rPr lang="lv-LV" sz="1100" b="0" dirty="0">
                          <a:solidFill>
                            <a:schemeClr val="tx1"/>
                          </a:solidFill>
                          <a:effectLst/>
                        </a:rPr>
                        <a:t>1.7.   Izmitināšanas pakalpojumi tūristu mītnēs</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9,7</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0,5</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0,04</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2127">
                <a:tc>
                  <a:txBody>
                    <a:bodyPr/>
                    <a:lstStyle/>
                    <a:p>
                      <a:pPr marL="541338" indent="-363538">
                        <a:spcAft>
                          <a:spcPts val="0"/>
                        </a:spcAft>
                        <a:tabLst>
                          <a:tab pos="541338" algn="l"/>
                        </a:tabLst>
                      </a:pPr>
                      <a:r>
                        <a:rPr lang="lv-LV" sz="1100" b="0" dirty="0">
                          <a:solidFill>
                            <a:schemeClr val="tx1"/>
                          </a:solidFill>
                          <a:effectLst/>
                        </a:rPr>
                        <a:t>1.8.   Siltumenerģijas piegādes iedzīvotājiem</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17,0</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0,9</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0,07</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81595">
                <a:tc>
                  <a:txBody>
                    <a:bodyPr/>
                    <a:lstStyle/>
                    <a:p>
                      <a:pPr marL="541338" indent="-363538">
                        <a:spcAft>
                          <a:spcPts val="0"/>
                        </a:spcAft>
                        <a:tabLst>
                          <a:tab pos="541338" algn="l"/>
                        </a:tabLst>
                      </a:pPr>
                      <a:r>
                        <a:rPr lang="lv-LV" sz="1100" b="0" dirty="0">
                          <a:solidFill>
                            <a:schemeClr val="tx1"/>
                          </a:solidFill>
                          <a:effectLst/>
                        </a:rPr>
                        <a:t>1.9.   Koksnes kurināmā piegādes iedzīvotājiem</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0,0</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a:solidFill>
                            <a:srgbClr val="002060"/>
                          </a:solidFill>
                          <a:effectLst/>
                        </a:rPr>
                        <a:t>0,0</a:t>
                      </a:r>
                      <a:endParaRPr lang="lv-LV" sz="1100"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0,00</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62528">
                <a:tc>
                  <a:txBody>
                    <a:bodyPr/>
                    <a:lstStyle/>
                    <a:p>
                      <a:pPr marL="541338" indent="-363538">
                        <a:spcAft>
                          <a:spcPts val="0"/>
                        </a:spcAft>
                        <a:tabLst>
                          <a:tab pos="541338" algn="l"/>
                        </a:tabLst>
                      </a:pPr>
                      <a:r>
                        <a:rPr lang="lv-LV" sz="1100" b="0" dirty="0">
                          <a:solidFill>
                            <a:schemeClr val="tx1"/>
                          </a:solidFill>
                          <a:effectLst/>
                        </a:rPr>
                        <a:t>1.10. Piemērotas vairākas preču un pakalpojumu grupas </a:t>
                      </a:r>
                      <a:r>
                        <a:rPr lang="lv-LV" sz="1100" b="0" dirty="0" smtClean="0">
                          <a:solidFill>
                            <a:schemeClr val="tx1"/>
                          </a:solidFill>
                          <a:effectLst/>
                        </a:rPr>
                        <a:t>vienlaicīgi</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smtClean="0">
                          <a:effectLst/>
                        </a:rPr>
                        <a:t>26,6</a:t>
                      </a:r>
                      <a:endParaRPr lang="lv-LV"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1,4</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0,11</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45505">
                <a:tc>
                  <a:txBody>
                    <a:bodyPr/>
                    <a:lstStyle/>
                    <a:p>
                      <a:pPr algn="just">
                        <a:spcAft>
                          <a:spcPts val="0"/>
                        </a:spcAft>
                      </a:pPr>
                      <a:r>
                        <a:rPr lang="lv-LV" sz="1100" b="1" dirty="0">
                          <a:solidFill>
                            <a:schemeClr val="tx1"/>
                          </a:solidFill>
                          <a:effectLst/>
                        </a:rPr>
                        <a:t>2. Ar PVN neapliekamie </a:t>
                      </a:r>
                      <a:r>
                        <a:rPr lang="lv-LV" sz="1100" b="1" dirty="0" smtClean="0">
                          <a:solidFill>
                            <a:schemeClr val="tx1"/>
                          </a:solidFill>
                          <a:effectLst/>
                        </a:rPr>
                        <a:t>darījumi*</a:t>
                      </a:r>
                      <a:endParaRPr lang="lv-LV"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763,4</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40,1</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3,13</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4"/>
                  </a:ext>
                </a:extLst>
              </a:tr>
              <a:tr h="245505">
                <a:tc>
                  <a:txBody>
                    <a:bodyPr/>
                    <a:lstStyle/>
                    <a:p>
                      <a:pPr marL="0" algn="just" defTabSz="914400" rtl="0" eaLnBrk="1" latinLnBrk="0" hangingPunct="1">
                        <a:spcAft>
                          <a:spcPts val="0"/>
                        </a:spcAft>
                      </a:pPr>
                      <a:r>
                        <a:rPr lang="lv-LV" sz="1100" b="1" kern="1200" dirty="0" smtClean="0">
                          <a:solidFill>
                            <a:schemeClr val="tx1"/>
                          </a:solidFill>
                          <a:effectLst/>
                          <a:latin typeface="+mn-lt"/>
                          <a:ea typeface="+mn-ea"/>
                          <a:cs typeface="+mn-cs"/>
                        </a:rPr>
                        <a:t>3. Lauksaimniekiem izmaksātās kompensācijas</a:t>
                      </a:r>
                      <a:endParaRPr lang="lv-LV" sz="1100" b="1" kern="1200" dirty="0">
                        <a:solidFill>
                          <a:schemeClr val="tx1"/>
                        </a:solidFill>
                        <a:effectLst/>
                        <a:latin typeface="+mn-lt"/>
                        <a:ea typeface="+mn-ea"/>
                        <a:cs typeface="+mn-cs"/>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467" marR="4546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056510"/>
                  </a:ext>
                </a:extLst>
              </a:tr>
            </a:tbl>
          </a:graphicData>
        </a:graphic>
      </p:graphicFrame>
      <p:sp>
        <p:nvSpPr>
          <p:cNvPr id="7" name="Rectangle 6"/>
          <p:cNvSpPr/>
          <p:nvPr/>
        </p:nvSpPr>
        <p:spPr>
          <a:xfrm>
            <a:off x="0" y="5076868"/>
            <a:ext cx="9080653" cy="784830"/>
          </a:xfrm>
          <a:prstGeom prst="rect">
            <a:avLst/>
          </a:prstGeom>
          <a:solidFill>
            <a:schemeClr val="bg1"/>
          </a:solidFill>
        </p:spPr>
        <p:txBody>
          <a:bodyPr wrap="square">
            <a:spAutoFit/>
          </a:bodyPr>
          <a:lstStyle/>
          <a:p>
            <a:pPr marL="70247" indent="-70247" algn="just" defTabSz="685800">
              <a:tabLst>
                <a:tab pos="70247" algn="l"/>
              </a:tabLst>
              <a:defRPr/>
            </a:pPr>
            <a:r>
              <a:rPr lang="lv-LV" sz="750" i="1" baseline="30000" dirty="0">
                <a:solidFill>
                  <a:prstClr val="black"/>
                </a:solidFill>
                <a:latin typeface="Franklin Gothic Book"/>
                <a:ea typeface="Calibri" panose="020F0502020204030204" pitchFamily="34" charset="0"/>
                <a:cs typeface="Times New Roman" panose="02020603050405020304" pitchFamily="18" charset="0"/>
              </a:rPr>
              <a:t>*  </a:t>
            </a:r>
            <a:r>
              <a:rPr lang="lv-LV" sz="750" i="1" dirty="0">
                <a:solidFill>
                  <a:prstClr val="black"/>
                </a:solidFill>
                <a:latin typeface="Franklin Gothic Book"/>
                <a:ea typeface="Calibri" panose="020F0502020204030204" pitchFamily="34" charset="0"/>
                <a:cs typeface="Times New Roman" panose="02020603050405020304" pitchFamily="18" charset="0"/>
              </a:rPr>
              <a:t>Ar PVN neapliekamie darījumi ir </a:t>
            </a:r>
            <a:r>
              <a:rPr lang="lv-LV" sz="750" i="1" dirty="0">
                <a:solidFill>
                  <a:prstClr val="black"/>
                </a:solidFill>
                <a:latin typeface="Franklin Gothic Book"/>
              </a:rPr>
              <a:t>pasta pakalpojumi un pasta apmaksas zīmes, atsevišķi medicīnas un ar medicīnu saistītie pakalpojumi, cilvēka orgānu, mātes piena un cilvēka asiņu piegāde, zobārstniecības pakalpojumi un zobu tehniķu un zobu higiēnistu sniegtie pakalpojumi pacientam, kooperatīvo sabiedrību sniegtie pakalpojumi šo kooperatīvo sabiedrību biedriem, sociālās aprūpes, profesionālās un sociālās rehabilitācijas, sociālās palīdzības un sociālā darba pakalpojumi, kā arī ēdināšanas pakalpojumi, kurus sociālo pakalpojumu sniedzējs sniedz saskaņā ar savām programmām, preču piegādes un pakalpojumu sniegšana bērnu un jauniešu tiesību aizsardzības mērķiem, pirmsskolas izglītības iestāžu sniegtie bērnu uzturēšanās un pirmsskolas izglītības pakalpojumi, izglītības pakalpojumi, kuru sniegšanu nodrošina citu valstu izglītības iestādes, skolēnu pārvadājumu pakalpojuma daļa, ko finansē no pašvaldību budžetiem un ko veic licencēti pārvadātāji, bezdarbnieku profesionālās apmācības vai pārkvalificēšanas pakalpojumi, atsevišķi kultūras pakalpojumi, zelta, monētu un banknošu piegāde Latvijas Bankai u.c.</a:t>
            </a:r>
            <a:r>
              <a:rPr lang="lv-LV" sz="750" i="1" baseline="30000" dirty="0">
                <a:solidFill>
                  <a:prstClr val="black"/>
                </a:solidFill>
                <a:latin typeface="Franklin Gothic Book"/>
                <a:ea typeface="Calibri" panose="020F0502020204030204" pitchFamily="34" charset="0"/>
                <a:cs typeface="Times New Roman" panose="02020603050405020304" pitchFamily="18" charset="0"/>
              </a:rPr>
              <a:t>	</a:t>
            </a:r>
            <a:endParaRPr lang="lv-LV" sz="750" i="1" dirty="0">
              <a:solidFill>
                <a:prstClr val="black"/>
              </a:solidFill>
              <a:latin typeface="Franklin Gothic Book"/>
              <a:ea typeface="Calibri" panose="020F0502020204030204" pitchFamily="34" charset="0"/>
              <a:cs typeface="Times New Roman" panose="02020603050405020304" pitchFamily="18" charset="0"/>
            </a:endParaRPr>
          </a:p>
        </p:txBody>
      </p:sp>
      <p:sp>
        <p:nvSpPr>
          <p:cNvPr id="8" name="Rectangle 7"/>
          <p:cNvSpPr/>
          <p:nvPr/>
        </p:nvSpPr>
        <p:spPr>
          <a:xfrm>
            <a:off x="7717317" y="2541898"/>
            <a:ext cx="1090670" cy="1015663"/>
          </a:xfrm>
          <a:prstGeom prst="rect">
            <a:avLst/>
          </a:prstGeom>
        </p:spPr>
        <p:txBody>
          <a:bodyPr wrap="square">
            <a:spAutoFit/>
          </a:bodyPr>
          <a:lstStyle/>
          <a:p>
            <a:pPr defTabSz="685800">
              <a:defRPr/>
            </a:pPr>
            <a:r>
              <a:rPr lang="lv-LV" sz="1200" b="1" dirty="0">
                <a:solidFill>
                  <a:prstClr val="black"/>
                </a:solidFill>
                <a:latin typeface="Franklin Gothic Book"/>
                <a:ea typeface="Calibri" panose="020F0502020204030204" pitchFamily="34" charset="0"/>
                <a:cs typeface="Times New Roman" panose="02020603050405020304" pitchFamily="18" charset="0"/>
              </a:rPr>
              <a:t>PVN ieņēmumi 2015.gadā – 1 903,6 </a:t>
            </a:r>
            <a:r>
              <a:rPr lang="lv-LV" sz="1200" i="1" dirty="0">
                <a:solidFill>
                  <a:prstClr val="black"/>
                </a:solidFill>
                <a:latin typeface="Franklin Gothic Book"/>
                <a:ea typeface="Calibri" panose="020F0502020204030204" pitchFamily="34" charset="0"/>
                <a:cs typeface="Times New Roman" panose="02020603050405020304" pitchFamily="18" charset="0"/>
              </a:rPr>
              <a:t>milj. </a:t>
            </a:r>
            <a:r>
              <a:rPr lang="lv-LV" sz="1200" i="1" dirty="0" err="1">
                <a:solidFill>
                  <a:prstClr val="black"/>
                </a:solidFill>
                <a:latin typeface="Franklin Gothic Book"/>
                <a:ea typeface="Calibri" panose="020F0502020204030204" pitchFamily="34" charset="0"/>
                <a:cs typeface="Times New Roman" panose="02020603050405020304" pitchFamily="18" charset="0"/>
              </a:rPr>
              <a:t>euro</a:t>
            </a:r>
            <a:endParaRPr lang="lv-LV" sz="1200" i="1" dirty="0">
              <a:solidFill>
                <a:prstClr val="black"/>
              </a:solidFill>
              <a:latin typeface="Franklin Gothic Book"/>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81962C9-ECB9-4FDF-A03F-BD7D1346CDA1}" type="datetime1">
              <a:rPr lang="lv-LV" smtClean="0"/>
              <a:t>09.02.2017</a:t>
            </a:fld>
            <a:endParaRPr lang="lv-LV" dirty="0"/>
          </a:p>
        </p:txBody>
      </p:sp>
    </p:spTree>
    <p:extLst>
      <p:ext uri="{BB962C8B-B14F-4D97-AF65-F5344CB8AC3E}">
        <p14:creationId xmlns:p14="http://schemas.microsoft.com/office/powerpoint/2010/main" val="3406327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685800">
              <a:defRPr/>
            </a:pPr>
            <a:fld id="{952464FB-6FA6-4E80-ACB1-F4B9846AA373}" type="slidenum">
              <a:rPr lang="lv-LV" sz="900">
                <a:solidFill>
                  <a:prstClr val="black">
                    <a:tint val="75000"/>
                  </a:prstClr>
                </a:solidFill>
                <a:latin typeface="Franklin Gothic Book"/>
              </a:rPr>
              <a:pPr defTabSz="685800">
                <a:defRPr/>
              </a:pPr>
              <a:t>35</a:t>
            </a:fld>
            <a:endParaRPr lang="lv-LV" sz="900">
              <a:solidFill>
                <a:prstClr val="black">
                  <a:tint val="75000"/>
                </a:prstClr>
              </a:solidFill>
              <a:latin typeface="Franklin Gothic Book"/>
            </a:endParaRPr>
          </a:p>
        </p:txBody>
      </p:sp>
      <p:sp>
        <p:nvSpPr>
          <p:cNvPr id="3" name="Title 2"/>
          <p:cNvSpPr>
            <a:spLocks noGrp="1"/>
          </p:cNvSpPr>
          <p:nvPr>
            <p:ph type="title"/>
          </p:nvPr>
        </p:nvSpPr>
        <p:spPr>
          <a:xfrm>
            <a:off x="377890" y="1151975"/>
            <a:ext cx="4320480" cy="324000"/>
          </a:xfrm>
        </p:spPr>
        <p:txBody>
          <a:bodyPr>
            <a:normAutofit fontScale="90000"/>
          </a:bodyPr>
          <a:lstStyle/>
          <a:p>
            <a:r>
              <a:rPr lang="lv-LV" cap="small" dirty="0" smtClean="0">
                <a:effectLst>
                  <a:outerShdw blurRad="38100" dist="38100" dir="2700000" algn="tl">
                    <a:srgbClr val="000000">
                      <a:alpha val="43137"/>
                    </a:srgbClr>
                  </a:outerShdw>
                </a:effectLst>
              </a:rPr>
              <a:t>IIN atvieglojumu apmērs 2015.gadā</a:t>
            </a:r>
            <a:endParaRPr lang="lv-LV" cap="small" dirty="0">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775971839"/>
              </p:ext>
            </p:extLst>
          </p:nvPr>
        </p:nvGraphicFramePr>
        <p:xfrm>
          <a:off x="457200" y="1651823"/>
          <a:ext cx="6208022" cy="3519444"/>
        </p:xfrm>
        <a:graphic>
          <a:graphicData uri="http://schemas.openxmlformats.org/drawingml/2006/table">
            <a:tbl>
              <a:tblPr firstRow="1" firstCol="1" bandRow="1">
                <a:tableStyleId>{5C22544A-7EE6-4342-B048-85BDC9FD1C3A}</a:tableStyleId>
              </a:tblPr>
              <a:tblGrid>
                <a:gridCol w="4248593">
                  <a:extLst>
                    <a:ext uri="{9D8B030D-6E8A-4147-A177-3AD203B41FA5}">
                      <a16:colId xmlns:a16="http://schemas.microsoft.com/office/drawing/2014/main" val="20000"/>
                    </a:ext>
                  </a:extLst>
                </a:gridCol>
                <a:gridCol w="762778">
                  <a:extLst>
                    <a:ext uri="{9D8B030D-6E8A-4147-A177-3AD203B41FA5}">
                      <a16:colId xmlns:a16="http://schemas.microsoft.com/office/drawing/2014/main" val="20001"/>
                    </a:ext>
                  </a:extLst>
                </a:gridCol>
                <a:gridCol w="566834">
                  <a:extLst>
                    <a:ext uri="{9D8B030D-6E8A-4147-A177-3AD203B41FA5}">
                      <a16:colId xmlns:a16="http://schemas.microsoft.com/office/drawing/2014/main" val="20002"/>
                    </a:ext>
                  </a:extLst>
                </a:gridCol>
                <a:gridCol w="629817">
                  <a:extLst>
                    <a:ext uri="{9D8B030D-6E8A-4147-A177-3AD203B41FA5}">
                      <a16:colId xmlns:a16="http://schemas.microsoft.com/office/drawing/2014/main" val="20003"/>
                    </a:ext>
                  </a:extLst>
                </a:gridCol>
              </a:tblGrid>
              <a:tr h="173185">
                <a:tc rowSpan="2">
                  <a:txBody>
                    <a:bodyPr/>
                    <a:lstStyle/>
                    <a:p>
                      <a:pPr algn="ctr">
                        <a:spcAft>
                          <a:spcPts val="0"/>
                        </a:spcAft>
                      </a:pPr>
                      <a:r>
                        <a:rPr lang="lv-LV" sz="900" b="1" dirty="0">
                          <a:solidFill>
                            <a:schemeClr val="bg1"/>
                          </a:solidFill>
                          <a:effectLst/>
                        </a:rPr>
                        <a:t>Nodokļa atvieglojums</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R w="9525"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002060"/>
                    </a:solidFill>
                  </a:tcPr>
                </a:tc>
                <a:tc gridSpan="3">
                  <a:txBody>
                    <a:bodyPr/>
                    <a:lstStyle/>
                    <a:p>
                      <a:pPr algn="ctr">
                        <a:spcAft>
                          <a:spcPts val="0"/>
                        </a:spcAft>
                      </a:pPr>
                      <a:r>
                        <a:rPr lang="lv-LV" sz="900" dirty="0" smtClean="0">
                          <a:effectLst/>
                        </a:rPr>
                        <a:t>2015</a:t>
                      </a:r>
                      <a:endParaRPr lang="lv-LV"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002060"/>
                    </a:solidFill>
                  </a:tcPr>
                </a:tc>
                <a:tc hMerge="1">
                  <a:txBody>
                    <a:bodyPr/>
                    <a:lstStyle/>
                    <a:p>
                      <a:endParaRPr lang="en-GB" dirty="0"/>
                    </a:p>
                  </a:txBody>
                  <a:tcPr marL="40307" marR="40307" marT="0" marB="0" anchor="ctr"/>
                </a:tc>
                <a:tc hMerge="1">
                  <a:txBody>
                    <a:bodyPr/>
                    <a:lstStyle/>
                    <a:p>
                      <a:endParaRPr lang="en-GB" dirty="0"/>
                    </a:p>
                  </a:txBody>
                  <a:tcPr marL="40307" marR="40307" marT="0" marB="0" anchor="ctr"/>
                </a:tc>
                <a:extLst>
                  <a:ext uri="{0D108BD9-81ED-4DB2-BD59-A6C34878D82A}">
                    <a16:rowId xmlns:a16="http://schemas.microsoft.com/office/drawing/2014/main" val="10000"/>
                  </a:ext>
                </a:extLst>
              </a:tr>
              <a:tr h="411480">
                <a:tc vMerge="1">
                  <a:txBody>
                    <a:bodyPr/>
                    <a:lstStyle/>
                    <a:p>
                      <a:endParaRPr lang="en-GB"/>
                    </a:p>
                  </a:txBody>
                  <a:tcPr/>
                </a:tc>
                <a:tc>
                  <a:txBody>
                    <a:bodyPr/>
                    <a:lstStyle/>
                    <a:p>
                      <a:pPr algn="ctr">
                        <a:spcAft>
                          <a:spcPts val="0"/>
                        </a:spcAft>
                      </a:pPr>
                      <a:r>
                        <a:rPr lang="lv-LV" sz="900" b="1" dirty="0">
                          <a:solidFill>
                            <a:schemeClr val="bg1"/>
                          </a:solidFill>
                          <a:effectLst/>
                        </a:rPr>
                        <a:t>Milj. </a:t>
                      </a:r>
                      <a:r>
                        <a:rPr lang="lv-LV" sz="900" b="1" dirty="0" err="1">
                          <a:solidFill>
                            <a:schemeClr val="bg1"/>
                          </a:solidFill>
                          <a:effectLst/>
                        </a:rPr>
                        <a:t>euro</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dirty="0">
                          <a:solidFill>
                            <a:schemeClr val="bg1"/>
                          </a:solidFill>
                          <a:effectLst/>
                        </a:rPr>
                        <a:t>% pret IIN </a:t>
                      </a:r>
                      <a:r>
                        <a:rPr lang="lv-LV" sz="900" b="1" dirty="0" err="1">
                          <a:solidFill>
                            <a:schemeClr val="bg1"/>
                          </a:solidFill>
                          <a:effectLst/>
                        </a:rPr>
                        <a:t>ieņēm</a:t>
                      </a:r>
                      <a:r>
                        <a:rPr lang="lv-LV" sz="900" b="1" dirty="0">
                          <a:solidFill>
                            <a:schemeClr val="bg1"/>
                          </a:solidFill>
                          <a:effectLst/>
                        </a:rPr>
                        <a:t>.</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dirty="0">
                          <a:solidFill>
                            <a:schemeClr val="bg1"/>
                          </a:solidFill>
                          <a:effectLst/>
                        </a:rPr>
                        <a:t>% pret IKP</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196096">
                <a:tc>
                  <a:txBody>
                    <a:bodyPr/>
                    <a:lstStyle/>
                    <a:p>
                      <a:pPr algn="just">
                        <a:spcAft>
                          <a:spcPts val="0"/>
                        </a:spcAft>
                      </a:pPr>
                      <a:r>
                        <a:rPr lang="lv-LV" sz="1100" dirty="0" smtClean="0">
                          <a:solidFill>
                            <a:schemeClr val="tx1"/>
                          </a:solidFill>
                          <a:effectLst/>
                        </a:rPr>
                        <a:t>KOPĀ, t.sk.,</a:t>
                      </a:r>
                      <a:endParaRPr lang="lv-LV"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dirty="0" smtClean="0">
                          <a:effectLst/>
                        </a:rPr>
                        <a:t>841,4</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rPr>
                        <a:t>58,6</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rPr>
                        <a:t>3,45</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96096">
                <a:tc>
                  <a:txBody>
                    <a:bodyPr/>
                    <a:lstStyle/>
                    <a:p>
                      <a:pPr marL="342900" lvl="0" indent="-342900" algn="just">
                        <a:buFont typeface="+mj-lt"/>
                        <a:buAutoNum type="arabicPeriod"/>
                      </a:pPr>
                      <a:r>
                        <a:rPr lang="lv-LV" sz="1100" dirty="0">
                          <a:solidFill>
                            <a:schemeClr val="tx1"/>
                          </a:solidFill>
                          <a:effectLst/>
                        </a:rPr>
                        <a:t>Neapliekamie minimumi, tai skaitā:</a:t>
                      </a:r>
                      <a:endParaRPr lang="lv-LV" sz="110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472,7</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32,9</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1,94</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73185">
                <a:tc>
                  <a:txBody>
                    <a:bodyPr/>
                    <a:lstStyle/>
                    <a:p>
                      <a:pPr marL="457200" lvl="1" indent="0" algn="just">
                        <a:buFont typeface="+mj-lt"/>
                        <a:buNone/>
                      </a:pPr>
                      <a:r>
                        <a:rPr lang="lv-LV" sz="1100" b="0" dirty="0" smtClean="0">
                          <a:solidFill>
                            <a:schemeClr val="tx1"/>
                          </a:solidFill>
                          <a:effectLst/>
                        </a:rPr>
                        <a:t>1.1.  Neapliekamais </a:t>
                      </a:r>
                      <a:r>
                        <a:rPr lang="lv-LV" sz="1100" b="0" dirty="0">
                          <a:solidFill>
                            <a:schemeClr val="tx1"/>
                          </a:solidFill>
                          <a:effectLst/>
                        </a:rPr>
                        <a:t>minimums</a:t>
                      </a:r>
                      <a:endParaRPr lang="lv-LV" sz="1100" b="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136,3</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9,5</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0,56</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6096">
                <a:tc>
                  <a:txBody>
                    <a:bodyPr/>
                    <a:lstStyle/>
                    <a:p>
                      <a:pPr marL="457200" lvl="1" indent="0" algn="l">
                        <a:buFont typeface="+mj-lt"/>
                        <a:buNone/>
                      </a:pPr>
                      <a:r>
                        <a:rPr lang="lv-LV" sz="1100" b="0" dirty="0" smtClean="0">
                          <a:solidFill>
                            <a:schemeClr val="tx1"/>
                          </a:solidFill>
                          <a:effectLst/>
                        </a:rPr>
                        <a:t>1.2.  Neapliekamais </a:t>
                      </a:r>
                      <a:r>
                        <a:rPr lang="lv-LV" sz="1100" b="0" dirty="0">
                          <a:solidFill>
                            <a:schemeClr val="tx1"/>
                          </a:solidFill>
                          <a:effectLst/>
                        </a:rPr>
                        <a:t>minimums pensionāriem</a:t>
                      </a:r>
                      <a:endParaRPr lang="lv-LV" sz="1100" b="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336,4</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23,4</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1,38</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0689">
                <a:tc>
                  <a:txBody>
                    <a:bodyPr/>
                    <a:lstStyle/>
                    <a:p>
                      <a:pPr marL="0" lvl="0" indent="0" algn="just">
                        <a:buFont typeface="+mj-lt"/>
                        <a:buNone/>
                      </a:pPr>
                      <a:r>
                        <a:rPr lang="lv-LV" sz="1100" dirty="0" smtClean="0">
                          <a:solidFill>
                            <a:schemeClr val="tx1"/>
                          </a:solidFill>
                          <a:effectLst/>
                        </a:rPr>
                        <a:t>2. Nodokļa </a:t>
                      </a:r>
                      <a:r>
                        <a:rPr lang="lv-LV" sz="1100" dirty="0">
                          <a:solidFill>
                            <a:schemeClr val="tx1"/>
                          </a:solidFill>
                          <a:effectLst/>
                        </a:rPr>
                        <a:t>atvieglojumi, tai skaitā:</a:t>
                      </a:r>
                      <a:endParaRPr lang="lv-LV" sz="110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146,2</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10,2</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0,60</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160020">
                <a:tc>
                  <a:txBody>
                    <a:bodyPr/>
                    <a:lstStyle/>
                    <a:p>
                      <a:pPr marL="457200" lvl="1" indent="0" algn="just">
                        <a:buFont typeface="+mj-lt"/>
                        <a:buNone/>
                      </a:pPr>
                      <a:r>
                        <a:rPr lang="lv-LV" sz="1100" b="0" dirty="0" smtClean="0">
                          <a:solidFill>
                            <a:schemeClr val="tx1"/>
                          </a:solidFill>
                          <a:effectLst/>
                        </a:rPr>
                        <a:t>2.1.  Atvieglojums </a:t>
                      </a:r>
                      <a:r>
                        <a:rPr lang="lv-LV" sz="1100" b="0" dirty="0">
                          <a:solidFill>
                            <a:schemeClr val="tx1"/>
                          </a:solidFill>
                          <a:effectLst/>
                        </a:rPr>
                        <a:t>par apgādībā esošu personu</a:t>
                      </a:r>
                      <a:endParaRPr lang="lv-LV" sz="1100" b="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127,5</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8,9</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0,52</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6096">
                <a:tc>
                  <a:txBody>
                    <a:bodyPr/>
                    <a:lstStyle/>
                    <a:p>
                      <a:pPr marL="457200" lvl="1" indent="0" algn="l">
                        <a:buFont typeface="+mj-lt"/>
                        <a:buNone/>
                      </a:pPr>
                      <a:r>
                        <a:rPr lang="lv-LV" sz="1100" b="0" dirty="0" smtClean="0">
                          <a:solidFill>
                            <a:schemeClr val="tx1"/>
                          </a:solidFill>
                          <a:effectLst/>
                        </a:rPr>
                        <a:t>2.2.  Atvieglojumi </a:t>
                      </a:r>
                      <a:r>
                        <a:rPr lang="lv-LV" sz="1100" b="0" dirty="0">
                          <a:solidFill>
                            <a:schemeClr val="tx1"/>
                          </a:solidFill>
                          <a:effectLst/>
                        </a:rPr>
                        <a:t>personām ar invaliditāti</a:t>
                      </a:r>
                      <a:endParaRPr lang="lv-LV" sz="1100" b="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15,8</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a:solidFill>
                            <a:srgbClr val="002060"/>
                          </a:solidFill>
                          <a:effectLst/>
                        </a:rPr>
                        <a:t>1,1</a:t>
                      </a:r>
                      <a:endParaRPr lang="lv-LV" sz="1100"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0,06</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0040">
                <a:tc>
                  <a:txBody>
                    <a:bodyPr/>
                    <a:lstStyle/>
                    <a:p>
                      <a:pPr marL="801688" lvl="1" indent="-344488" algn="just">
                        <a:buFont typeface="+mj-lt"/>
                        <a:buNone/>
                        <a:tabLst>
                          <a:tab pos="377825" algn="l"/>
                          <a:tab pos="801688" algn="l"/>
                        </a:tabLst>
                      </a:pPr>
                      <a:r>
                        <a:rPr lang="lv-LV" sz="1100" b="0" dirty="0" smtClean="0">
                          <a:solidFill>
                            <a:schemeClr val="tx1"/>
                          </a:solidFill>
                          <a:effectLst/>
                        </a:rPr>
                        <a:t>2.3. Atvieglojumi </a:t>
                      </a:r>
                      <a:r>
                        <a:rPr lang="lv-LV" sz="1100" b="0" dirty="0">
                          <a:solidFill>
                            <a:schemeClr val="tx1"/>
                          </a:solidFill>
                          <a:effectLst/>
                        </a:rPr>
                        <a:t>politiski represētām personām </a:t>
                      </a:r>
                      <a:r>
                        <a:rPr lang="lv-LV" sz="1100" b="0" dirty="0" smtClean="0">
                          <a:solidFill>
                            <a:schemeClr val="tx1"/>
                          </a:solidFill>
                          <a:effectLst/>
                        </a:rPr>
                        <a:t>un nacionālās </a:t>
                      </a:r>
                      <a:r>
                        <a:rPr lang="lv-LV" sz="1100" b="0" dirty="0">
                          <a:solidFill>
                            <a:schemeClr val="tx1"/>
                          </a:solidFill>
                          <a:effectLst/>
                        </a:rPr>
                        <a:t>pretošanās kustības dalībniekiem</a:t>
                      </a:r>
                      <a:endParaRPr lang="lv-LV" sz="1100" b="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2,9</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a:solidFill>
                            <a:srgbClr val="002060"/>
                          </a:solidFill>
                          <a:effectLst/>
                        </a:rPr>
                        <a:t>0,2</a:t>
                      </a:r>
                      <a:endParaRPr lang="lv-LV" sz="1100"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0,01</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73185">
                <a:tc>
                  <a:txBody>
                    <a:bodyPr/>
                    <a:lstStyle/>
                    <a:p>
                      <a:pPr marL="342900" lvl="0" indent="-342900" algn="just">
                        <a:buFont typeface="+mj-lt"/>
                        <a:buAutoNum type="arabicPeriod" startAt="3"/>
                      </a:pPr>
                      <a:r>
                        <a:rPr lang="lv-LV" sz="1100" dirty="0">
                          <a:solidFill>
                            <a:schemeClr val="tx1"/>
                          </a:solidFill>
                          <a:effectLst/>
                        </a:rPr>
                        <a:t>Attaisnotie izdevumi, tai skaitā:</a:t>
                      </a:r>
                      <a:endParaRPr lang="lv-LV" sz="110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38,2</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2,7</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0,16</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r h="207125">
                <a:tc>
                  <a:txBody>
                    <a:bodyPr/>
                    <a:lstStyle/>
                    <a:p>
                      <a:pPr marL="457200" lvl="1" indent="0" algn="l">
                        <a:spcAft>
                          <a:spcPts val="0"/>
                        </a:spcAft>
                        <a:buFont typeface="+mj-lt"/>
                        <a:buNone/>
                      </a:pPr>
                      <a:r>
                        <a:rPr lang="lv-LV" sz="1100" b="0" dirty="0" smtClean="0">
                          <a:solidFill>
                            <a:schemeClr val="tx1"/>
                          </a:solidFill>
                          <a:effectLst/>
                        </a:rPr>
                        <a:t>3.1.  Izglītības </a:t>
                      </a:r>
                      <a:r>
                        <a:rPr lang="lv-LV" sz="1100" b="0" dirty="0">
                          <a:solidFill>
                            <a:schemeClr val="tx1"/>
                          </a:solidFill>
                          <a:effectLst/>
                        </a:rPr>
                        <a:t>un ārstniecības pakalpojumi</a:t>
                      </a:r>
                      <a:endParaRPr lang="lv-LV"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9,3</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0,7</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0,04</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60020">
                <a:tc>
                  <a:txBody>
                    <a:bodyPr/>
                    <a:lstStyle/>
                    <a:p>
                      <a:pPr marL="801688" lvl="1" indent="-344488" algn="l">
                        <a:buFont typeface="+mj-lt"/>
                        <a:buNone/>
                        <a:tabLst>
                          <a:tab pos="801688" algn="l"/>
                        </a:tabLst>
                      </a:pPr>
                      <a:r>
                        <a:rPr lang="lv-LV" sz="1100" b="0" dirty="0" smtClean="0">
                          <a:solidFill>
                            <a:schemeClr val="tx1"/>
                          </a:solidFill>
                          <a:effectLst/>
                        </a:rPr>
                        <a:t>3.2.  Medicīnas </a:t>
                      </a:r>
                      <a:r>
                        <a:rPr lang="lv-LV" sz="1100" b="0" dirty="0">
                          <a:solidFill>
                            <a:schemeClr val="tx1"/>
                          </a:solidFill>
                          <a:effectLst/>
                        </a:rPr>
                        <a:t>un ārstnieciskie pakalpojumi pilnā apmērā</a:t>
                      </a:r>
                      <a:endParaRPr lang="lv-LV" sz="1100" b="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9,3</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0,6</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0,04</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3185">
                <a:tc>
                  <a:txBody>
                    <a:bodyPr/>
                    <a:lstStyle/>
                    <a:p>
                      <a:pPr marL="457200" lvl="1" indent="0" algn="just">
                        <a:buFont typeface="+mj-lt"/>
                        <a:buNone/>
                      </a:pPr>
                      <a:r>
                        <a:rPr lang="lv-LV" sz="1100" b="0" dirty="0" smtClean="0">
                          <a:solidFill>
                            <a:schemeClr val="tx1"/>
                          </a:solidFill>
                          <a:effectLst/>
                        </a:rPr>
                        <a:t>3.3.  Ziedojumi </a:t>
                      </a:r>
                      <a:r>
                        <a:rPr lang="lv-LV" sz="1100" b="0" dirty="0">
                          <a:solidFill>
                            <a:schemeClr val="tx1"/>
                          </a:solidFill>
                          <a:effectLst/>
                        </a:rPr>
                        <a:t>un dāvinājumi</a:t>
                      </a:r>
                      <a:endParaRPr lang="lv-LV" sz="1100" b="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a:effectLst/>
                        </a:rPr>
                        <a:t>0,3</a:t>
                      </a:r>
                      <a:endParaRPr lang="lv-LV"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0,02</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0,00</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6370">
                <a:tc>
                  <a:txBody>
                    <a:bodyPr/>
                    <a:lstStyle/>
                    <a:p>
                      <a:pPr marL="801688" lvl="1" indent="-344488" algn="l">
                        <a:buFont typeface="+mj-lt"/>
                        <a:buNone/>
                        <a:tabLst>
                          <a:tab pos="801688" algn="l"/>
                        </a:tabLst>
                      </a:pPr>
                      <a:r>
                        <a:rPr lang="lv-LV" sz="1100" b="0" dirty="0" smtClean="0">
                          <a:solidFill>
                            <a:schemeClr val="tx1"/>
                          </a:solidFill>
                          <a:effectLst/>
                        </a:rPr>
                        <a:t>3.4.</a:t>
                      </a:r>
                      <a:r>
                        <a:rPr lang="lv-LV" sz="1100" b="0" baseline="0" dirty="0" smtClean="0">
                          <a:solidFill>
                            <a:schemeClr val="tx1"/>
                          </a:solidFill>
                          <a:effectLst/>
                        </a:rPr>
                        <a:t>  </a:t>
                      </a:r>
                      <a:r>
                        <a:rPr lang="lv-LV" sz="1100" b="0" dirty="0" smtClean="0">
                          <a:solidFill>
                            <a:schemeClr val="tx1"/>
                          </a:solidFill>
                          <a:effectLst/>
                        </a:rPr>
                        <a:t>Iemaksas </a:t>
                      </a:r>
                      <a:r>
                        <a:rPr lang="lv-LV" sz="1100" b="0" dirty="0">
                          <a:solidFill>
                            <a:schemeClr val="tx1"/>
                          </a:solidFill>
                          <a:effectLst/>
                        </a:rPr>
                        <a:t>privātajos pensiju fondos un apdrošināšanas prēmiju maksājumi</a:t>
                      </a:r>
                      <a:endParaRPr lang="lv-LV" sz="1100" b="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19,2</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1,3</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0,08</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6096">
                <a:tc>
                  <a:txBody>
                    <a:bodyPr/>
                    <a:lstStyle/>
                    <a:p>
                      <a:pPr marL="0" lvl="0" indent="0" algn="just">
                        <a:buFont typeface="+mj-lt"/>
                        <a:buNone/>
                      </a:pPr>
                      <a:r>
                        <a:rPr lang="lv-LV" sz="1100" dirty="0" smtClean="0">
                          <a:solidFill>
                            <a:schemeClr val="tx1"/>
                          </a:solidFill>
                          <a:effectLst/>
                        </a:rPr>
                        <a:t>4. Neapliekamie ienākumi</a:t>
                      </a:r>
                      <a:r>
                        <a:rPr lang="lv-LV" sz="1100" baseline="30000" dirty="0" smtClean="0">
                          <a:solidFill>
                            <a:schemeClr val="tx1"/>
                          </a:solidFill>
                          <a:effectLst/>
                        </a:rPr>
                        <a:t>*</a:t>
                      </a:r>
                      <a:endParaRPr lang="lv-LV" sz="1100" baseline="30000" dirty="0">
                        <a:solidFill>
                          <a:schemeClr val="tx1"/>
                        </a:solidFill>
                        <a:effectLst/>
                        <a:latin typeface="Times New Roman" panose="02020603050405020304" pitchFamily="18"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184,3</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12,8</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0,76</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30" marR="3023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5"/>
                  </a:ext>
                </a:extLst>
              </a:tr>
            </a:tbl>
          </a:graphicData>
        </a:graphic>
      </p:graphicFrame>
      <p:sp>
        <p:nvSpPr>
          <p:cNvPr id="7" name="Rectangle 6"/>
          <p:cNvSpPr/>
          <p:nvPr/>
        </p:nvSpPr>
        <p:spPr>
          <a:xfrm>
            <a:off x="6998466" y="2911916"/>
            <a:ext cx="1955410" cy="461665"/>
          </a:xfrm>
          <a:prstGeom prst="rect">
            <a:avLst/>
          </a:prstGeom>
        </p:spPr>
        <p:txBody>
          <a:bodyPr wrap="square">
            <a:spAutoFit/>
          </a:bodyPr>
          <a:lstStyle/>
          <a:p>
            <a:pPr defTabSz="685800">
              <a:defRPr/>
            </a:pPr>
            <a:r>
              <a:rPr lang="lv-LV" sz="1200" b="1" dirty="0">
                <a:solidFill>
                  <a:prstClr val="black"/>
                </a:solidFill>
                <a:latin typeface="Franklin Gothic Book"/>
                <a:ea typeface="Calibri" panose="020F0502020204030204" pitchFamily="34" charset="0"/>
                <a:cs typeface="Times New Roman" panose="02020603050405020304" pitchFamily="18" charset="0"/>
              </a:rPr>
              <a:t>IIN ieņēmumi 2015.gadā – 1 436,9 </a:t>
            </a:r>
            <a:r>
              <a:rPr lang="lv-LV" sz="1200" i="1" dirty="0">
                <a:solidFill>
                  <a:prstClr val="black"/>
                </a:solidFill>
                <a:latin typeface="Franklin Gothic Book"/>
                <a:ea typeface="Calibri" panose="020F0502020204030204" pitchFamily="34" charset="0"/>
                <a:cs typeface="Times New Roman" panose="02020603050405020304" pitchFamily="18" charset="0"/>
              </a:rPr>
              <a:t>milj. </a:t>
            </a:r>
            <a:r>
              <a:rPr lang="lv-LV" sz="1200" i="1" dirty="0" err="1">
                <a:solidFill>
                  <a:prstClr val="black"/>
                </a:solidFill>
                <a:latin typeface="Franklin Gothic Book"/>
                <a:ea typeface="Calibri" panose="020F0502020204030204" pitchFamily="34" charset="0"/>
                <a:cs typeface="Times New Roman" panose="02020603050405020304" pitchFamily="18" charset="0"/>
              </a:rPr>
              <a:t>euro</a:t>
            </a:r>
            <a:endParaRPr lang="lv-LV" sz="1200" i="1" dirty="0">
              <a:solidFill>
                <a:prstClr val="black"/>
              </a:solidFill>
              <a:latin typeface="Franklin Gothic Book"/>
              <a:ea typeface="Calibri" panose="020F0502020204030204" pitchFamily="34" charset="0"/>
              <a:cs typeface="Times New Roman" panose="02020603050405020304" pitchFamily="18" charset="0"/>
            </a:endParaRPr>
          </a:p>
        </p:txBody>
      </p:sp>
      <p:sp>
        <p:nvSpPr>
          <p:cNvPr id="8" name="Rectangle 7"/>
          <p:cNvSpPr/>
          <p:nvPr/>
        </p:nvSpPr>
        <p:spPr>
          <a:xfrm>
            <a:off x="377890" y="5076868"/>
            <a:ext cx="8250594" cy="900246"/>
          </a:xfrm>
          <a:prstGeom prst="rect">
            <a:avLst/>
          </a:prstGeom>
          <a:solidFill>
            <a:schemeClr val="bg1"/>
          </a:solidFill>
        </p:spPr>
        <p:txBody>
          <a:bodyPr wrap="square">
            <a:spAutoFit/>
          </a:bodyPr>
          <a:lstStyle/>
          <a:p>
            <a:pPr marL="70247" indent="-70247" algn="just" defTabSz="685800">
              <a:tabLst>
                <a:tab pos="70247" algn="l"/>
              </a:tabLst>
              <a:defRPr/>
            </a:pPr>
            <a:r>
              <a:rPr lang="lv-LV" sz="750" i="1" baseline="30000" dirty="0">
                <a:solidFill>
                  <a:prstClr val="black"/>
                </a:solidFill>
                <a:latin typeface="Franklin Gothic Book"/>
                <a:ea typeface="Calibri" panose="020F0502020204030204" pitchFamily="34" charset="0"/>
                <a:cs typeface="Times New Roman" panose="02020603050405020304" pitchFamily="18" charset="0"/>
              </a:rPr>
              <a:t>*  </a:t>
            </a:r>
            <a:r>
              <a:rPr lang="lv-LV" sz="750" i="1" dirty="0">
                <a:solidFill>
                  <a:prstClr val="black"/>
                </a:solidFill>
                <a:latin typeface="Franklin Gothic Book"/>
                <a:ea typeface="Calibri" panose="020F0502020204030204" pitchFamily="34" charset="0"/>
                <a:cs typeface="Times New Roman" panose="02020603050405020304" pitchFamily="18" charset="0"/>
              </a:rPr>
              <a:t>Ar IIN neapliekamie darījumi ir </a:t>
            </a:r>
            <a:r>
              <a:rPr lang="lv-LV" sz="750" i="1" dirty="0">
                <a:solidFill>
                  <a:prstClr val="black"/>
                </a:solidFill>
                <a:latin typeface="Franklin Gothic Book"/>
              </a:rPr>
              <a:t>ienākums no maksātāja lauksaimnieciskās ražošanas un lauku tūrisma pakalpojumu sniegšanas, kā arī no sēņošanas, ogošanas vai savvaļas ārstniecības augu un ziedu vākšanas vai nemedījamās sugas indivīda – parka vīngliemezis (</a:t>
            </a:r>
            <a:r>
              <a:rPr lang="lv-LV" sz="750" i="1" dirty="0" err="1">
                <a:solidFill>
                  <a:prstClr val="black"/>
                </a:solidFill>
                <a:latin typeface="Franklin Gothic Book"/>
              </a:rPr>
              <a:t>Helix</a:t>
            </a:r>
            <a:r>
              <a:rPr lang="lv-LV" sz="750" i="1" dirty="0">
                <a:solidFill>
                  <a:prstClr val="black"/>
                </a:solidFill>
                <a:latin typeface="Franklin Gothic Book"/>
              </a:rPr>
              <a:t> </a:t>
            </a:r>
            <a:r>
              <a:rPr lang="lv-LV" sz="750" i="1" dirty="0" err="1">
                <a:solidFill>
                  <a:prstClr val="black"/>
                </a:solidFill>
                <a:latin typeface="Franklin Gothic Book"/>
              </a:rPr>
              <a:t>pomatia</a:t>
            </a:r>
            <a:r>
              <a:rPr lang="lv-LV" sz="750" i="1" dirty="0">
                <a:solidFill>
                  <a:prstClr val="black"/>
                </a:solidFill>
                <a:latin typeface="Franklin Gothic Book"/>
              </a:rPr>
              <a:t>) - ieguves, ja tie nepārsniedz 3 000,00 </a:t>
            </a:r>
            <a:r>
              <a:rPr lang="lv-LV" sz="750" i="1" dirty="0" err="1">
                <a:solidFill>
                  <a:prstClr val="black"/>
                </a:solidFill>
                <a:latin typeface="Franklin Gothic Book"/>
              </a:rPr>
              <a:t>euro</a:t>
            </a:r>
            <a:r>
              <a:rPr lang="lv-LV" sz="750" i="1" dirty="0">
                <a:solidFill>
                  <a:prstClr val="black"/>
                </a:solidFill>
                <a:latin typeface="Franklin Gothic Book"/>
              </a:rPr>
              <a:t> gadā; apdrošināšanas atlīdzības, papildpensijas kapitāls, izložu un azartspēļu laimesti, ienākumi no Latvijas vai citas Eiropas Savienības dalībvalsts vai Eiropas Ekonomikas zonas valsts un pašvaldību vērtspapīriem, no budžeta izmaksājamie pabalsti, stipendijas, kas izmaksātas no budžeta, biedrības vai nodibinājuma līdzekļiem, mantojuma rezultātā gūtais ienākums, izņemot autoratlīdzību (honorāru), kuru izmaksā autortiesību mantiniekiem, konkursos un sacensībās saņemtās mantiskās un naudas balvas (prēmijas), kuru kopējā vērtība taksācijas gadā nepārsniedz: 143 </a:t>
            </a:r>
            <a:r>
              <a:rPr lang="lv-LV" sz="750" i="1" dirty="0" err="1">
                <a:solidFill>
                  <a:prstClr val="black"/>
                </a:solidFill>
                <a:latin typeface="Franklin Gothic Book"/>
              </a:rPr>
              <a:t>euro</a:t>
            </a:r>
            <a:r>
              <a:rPr lang="lv-LV" sz="750" i="1" dirty="0">
                <a:solidFill>
                  <a:prstClr val="black"/>
                </a:solidFill>
                <a:latin typeface="Franklin Gothic Book"/>
              </a:rPr>
              <a:t>, un publiskos starptautiskos konkursos un starptautiskās sacensībās gūtās balvas un prēmijas, kuru kopējā vērtība gadā nepārsniedz 1 423 </a:t>
            </a:r>
            <a:r>
              <a:rPr lang="lv-LV" sz="750" i="1" dirty="0" err="1">
                <a:solidFill>
                  <a:prstClr val="black"/>
                </a:solidFill>
                <a:latin typeface="Franklin Gothic Book"/>
              </a:rPr>
              <a:t>euro</a:t>
            </a:r>
            <a:r>
              <a:rPr lang="lv-LV" sz="750" i="1" dirty="0">
                <a:solidFill>
                  <a:prstClr val="black"/>
                </a:solidFill>
                <a:latin typeface="Franklin Gothic Book"/>
              </a:rPr>
              <a:t>, kā arī Baltijas Asamblejas balvu laureātiem izmaksātā naudas prēmija un Ministru kabineta balva u.c.</a:t>
            </a:r>
            <a:r>
              <a:rPr lang="lv-LV" sz="750" i="1" baseline="30000" dirty="0">
                <a:solidFill>
                  <a:prstClr val="black"/>
                </a:solidFill>
                <a:latin typeface="Franklin Gothic Book"/>
                <a:ea typeface="Calibri" panose="020F0502020204030204" pitchFamily="34" charset="0"/>
                <a:cs typeface="Times New Roman" panose="02020603050405020304" pitchFamily="18" charset="0"/>
              </a:rPr>
              <a:t>	</a:t>
            </a:r>
            <a:endParaRPr lang="lv-LV" sz="750" i="1" dirty="0">
              <a:solidFill>
                <a:prstClr val="black"/>
              </a:solidFill>
              <a:latin typeface="Franklin Gothic Book"/>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1E41526-5689-49DC-BC91-6A1907022B83}" type="datetime1">
              <a:rPr lang="lv-LV" smtClean="0"/>
              <a:t>09.02.2017</a:t>
            </a:fld>
            <a:endParaRPr lang="lv-LV" dirty="0"/>
          </a:p>
        </p:txBody>
      </p:sp>
    </p:spTree>
    <p:extLst>
      <p:ext uri="{BB962C8B-B14F-4D97-AF65-F5344CB8AC3E}">
        <p14:creationId xmlns:p14="http://schemas.microsoft.com/office/powerpoint/2010/main" val="3008236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685800">
              <a:defRPr/>
            </a:pPr>
            <a:fld id="{952464FB-6FA6-4E80-ACB1-F4B9846AA373}" type="slidenum">
              <a:rPr lang="lv-LV" sz="900">
                <a:solidFill>
                  <a:prstClr val="black">
                    <a:tint val="75000"/>
                  </a:prstClr>
                </a:solidFill>
                <a:latin typeface="Franklin Gothic Book"/>
              </a:rPr>
              <a:pPr defTabSz="685800">
                <a:defRPr/>
              </a:pPr>
              <a:t>36</a:t>
            </a:fld>
            <a:endParaRPr lang="lv-LV" sz="900">
              <a:solidFill>
                <a:prstClr val="black">
                  <a:tint val="75000"/>
                </a:prstClr>
              </a:solidFill>
              <a:latin typeface="Franklin Gothic Book"/>
            </a:endParaRPr>
          </a:p>
        </p:txBody>
      </p:sp>
      <p:sp>
        <p:nvSpPr>
          <p:cNvPr id="3" name="Title 2"/>
          <p:cNvSpPr>
            <a:spLocks noGrp="1"/>
          </p:cNvSpPr>
          <p:nvPr>
            <p:ph type="title"/>
          </p:nvPr>
        </p:nvSpPr>
        <p:spPr>
          <a:xfrm>
            <a:off x="387036" y="1264953"/>
            <a:ext cx="4320480" cy="324000"/>
          </a:xfrm>
        </p:spPr>
        <p:txBody>
          <a:bodyPr>
            <a:normAutofit fontScale="90000"/>
          </a:bodyPr>
          <a:lstStyle/>
          <a:p>
            <a:r>
              <a:rPr lang="lv-LV" cap="small" dirty="0">
                <a:effectLst>
                  <a:outerShdw blurRad="38100" dist="38100" dir="2700000" algn="tl">
                    <a:srgbClr val="000000">
                      <a:alpha val="43137"/>
                    </a:srgbClr>
                  </a:outerShdw>
                </a:effectLst>
              </a:rPr>
              <a:t>U</a:t>
            </a:r>
            <a:r>
              <a:rPr lang="lv-LV" cap="small" dirty="0" smtClean="0">
                <a:effectLst>
                  <a:outerShdw blurRad="38100" dist="38100" dir="2700000" algn="tl">
                    <a:srgbClr val="000000">
                      <a:alpha val="43137"/>
                    </a:srgbClr>
                  </a:outerShdw>
                </a:effectLst>
              </a:rPr>
              <a:t>IN atvieglojumu apmērs 2015.gadā</a:t>
            </a:r>
            <a:endParaRPr lang="lv-LV" cap="small"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nvPr>
        </p:nvGraphicFramePr>
        <p:xfrm>
          <a:off x="387036" y="1588953"/>
          <a:ext cx="6268023" cy="4421092"/>
        </p:xfrm>
        <a:graphic>
          <a:graphicData uri="http://schemas.openxmlformats.org/drawingml/2006/table">
            <a:tbl>
              <a:tblPr firstRow="1" firstCol="1" bandRow="1">
                <a:tableStyleId>{5C22544A-7EE6-4342-B048-85BDC9FD1C3A}</a:tableStyleId>
              </a:tblPr>
              <a:tblGrid>
                <a:gridCol w="4315592">
                  <a:extLst>
                    <a:ext uri="{9D8B030D-6E8A-4147-A177-3AD203B41FA5}">
                      <a16:colId xmlns:a16="http://schemas.microsoft.com/office/drawing/2014/main" val="20000"/>
                    </a:ext>
                  </a:extLst>
                </a:gridCol>
                <a:gridCol w="734786">
                  <a:extLst>
                    <a:ext uri="{9D8B030D-6E8A-4147-A177-3AD203B41FA5}">
                      <a16:colId xmlns:a16="http://schemas.microsoft.com/office/drawing/2014/main" val="20001"/>
                    </a:ext>
                  </a:extLst>
                </a:gridCol>
                <a:gridCol w="643812">
                  <a:extLst>
                    <a:ext uri="{9D8B030D-6E8A-4147-A177-3AD203B41FA5}">
                      <a16:colId xmlns:a16="http://schemas.microsoft.com/office/drawing/2014/main" val="20002"/>
                    </a:ext>
                  </a:extLst>
                </a:gridCol>
                <a:gridCol w="573833">
                  <a:extLst>
                    <a:ext uri="{9D8B030D-6E8A-4147-A177-3AD203B41FA5}">
                      <a16:colId xmlns:a16="http://schemas.microsoft.com/office/drawing/2014/main" val="20003"/>
                    </a:ext>
                  </a:extLst>
                </a:gridCol>
              </a:tblGrid>
              <a:tr h="151229">
                <a:tc rowSpan="2">
                  <a:txBody>
                    <a:bodyPr/>
                    <a:lstStyle/>
                    <a:p>
                      <a:pPr algn="ctr">
                        <a:spcAft>
                          <a:spcPts val="0"/>
                        </a:spcAft>
                      </a:pPr>
                      <a:r>
                        <a:rPr lang="lv-LV" sz="900" dirty="0">
                          <a:effectLst/>
                        </a:rPr>
                        <a:t>Nodokļa atvieglojums</a:t>
                      </a:r>
                      <a:endParaRPr lang="lv-LV"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R w="9525" cap="flat" cmpd="sng" algn="ctr">
                      <a:solidFill>
                        <a:schemeClr val="bg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rgbClr val="002060"/>
                    </a:solidFill>
                  </a:tcPr>
                </a:tc>
                <a:tc gridSpan="3">
                  <a:txBody>
                    <a:bodyPr/>
                    <a:lstStyle/>
                    <a:p>
                      <a:pPr algn="ctr">
                        <a:spcAft>
                          <a:spcPts val="0"/>
                        </a:spcAft>
                      </a:pPr>
                      <a:r>
                        <a:rPr lang="lv-LV" sz="900" dirty="0" smtClean="0">
                          <a:effectLst/>
                        </a:rPr>
                        <a:t>2015</a:t>
                      </a:r>
                      <a:endParaRPr lang="lv-LV"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b">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002060"/>
                    </a:solidFill>
                  </a:tcPr>
                </a:tc>
                <a:tc hMerge="1">
                  <a:txBody>
                    <a:bodyPr/>
                    <a:lstStyle/>
                    <a:p>
                      <a:endParaRPr lang="en-GB" sz="1200" dirty="0"/>
                    </a:p>
                  </a:txBody>
                  <a:tcPr marL="44762" marR="44762" marT="0" marB="0" anchor="b"/>
                </a:tc>
                <a:tc hMerge="1">
                  <a:txBody>
                    <a:bodyPr/>
                    <a:lstStyle/>
                    <a:p>
                      <a:endParaRPr lang="en-GB" dirty="0"/>
                    </a:p>
                  </a:txBody>
                  <a:tcPr marL="44762" marR="44762" marT="0" marB="0" anchor="b"/>
                </a:tc>
                <a:extLst>
                  <a:ext uri="{0D108BD9-81ED-4DB2-BD59-A6C34878D82A}">
                    <a16:rowId xmlns:a16="http://schemas.microsoft.com/office/drawing/2014/main" val="10000"/>
                  </a:ext>
                </a:extLst>
              </a:tr>
              <a:tr h="411480">
                <a:tc vMerge="1">
                  <a:txBody>
                    <a:bodyPr/>
                    <a:lstStyle/>
                    <a:p>
                      <a:endParaRPr lang="en-GB"/>
                    </a:p>
                  </a:txBody>
                  <a:tcPr/>
                </a:tc>
                <a:tc>
                  <a:txBody>
                    <a:bodyPr/>
                    <a:lstStyle/>
                    <a:p>
                      <a:pPr algn="ctr">
                        <a:spcAft>
                          <a:spcPts val="0"/>
                        </a:spcAft>
                      </a:pPr>
                      <a:r>
                        <a:rPr lang="lv-LV" sz="900" b="1" dirty="0">
                          <a:solidFill>
                            <a:schemeClr val="bg1"/>
                          </a:solidFill>
                          <a:effectLst/>
                        </a:rPr>
                        <a:t>Milj. </a:t>
                      </a:r>
                      <a:r>
                        <a:rPr lang="lv-LV" sz="900" b="1" dirty="0" err="1">
                          <a:solidFill>
                            <a:schemeClr val="bg1"/>
                          </a:solidFill>
                          <a:effectLst/>
                        </a:rPr>
                        <a:t>euro</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dirty="0">
                          <a:solidFill>
                            <a:schemeClr val="bg1"/>
                          </a:solidFill>
                          <a:effectLst/>
                        </a:rPr>
                        <a:t>% pret UIN </a:t>
                      </a:r>
                      <a:r>
                        <a:rPr lang="lv-LV" sz="900" b="1" dirty="0" err="1">
                          <a:solidFill>
                            <a:schemeClr val="bg1"/>
                          </a:solidFill>
                          <a:effectLst/>
                        </a:rPr>
                        <a:t>ieņēm</a:t>
                      </a:r>
                      <a:r>
                        <a:rPr lang="lv-LV" sz="900" b="1" dirty="0">
                          <a:solidFill>
                            <a:schemeClr val="bg1"/>
                          </a:solidFill>
                          <a:effectLst/>
                        </a:rPr>
                        <a:t>.</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dirty="0">
                          <a:solidFill>
                            <a:schemeClr val="bg1"/>
                          </a:solidFill>
                          <a:effectLst/>
                        </a:rPr>
                        <a:t>% pret IKP</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201314">
                <a:tc>
                  <a:txBody>
                    <a:bodyPr/>
                    <a:lstStyle/>
                    <a:p>
                      <a:pPr>
                        <a:spcAft>
                          <a:spcPts val="0"/>
                        </a:spcAft>
                      </a:pPr>
                      <a:r>
                        <a:rPr lang="lv-LV" sz="1100" dirty="0" smtClean="0">
                          <a:solidFill>
                            <a:schemeClr val="tx1"/>
                          </a:solidFill>
                          <a:effectLst/>
                        </a:rPr>
                        <a:t>KOPĀ, t.sk.,</a:t>
                      </a:r>
                      <a:endParaRPr lang="lv-LV"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dirty="0" smtClean="0">
                          <a:effectLst/>
                        </a:rPr>
                        <a:t>399,4</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rPr>
                        <a:t>104,2</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rPr>
                        <a:t>1,64</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01314">
                <a:tc>
                  <a:txBody>
                    <a:bodyPr/>
                    <a:lstStyle/>
                    <a:p>
                      <a:pPr>
                        <a:spcAft>
                          <a:spcPts val="0"/>
                        </a:spcAft>
                      </a:pPr>
                      <a:r>
                        <a:rPr lang="lv-LV" sz="1100" dirty="0">
                          <a:solidFill>
                            <a:schemeClr val="tx1"/>
                          </a:solidFill>
                          <a:effectLst/>
                        </a:rPr>
                        <a:t>1. Atvieglojumi investīciju veicināšanai, t.sk.</a:t>
                      </a:r>
                      <a:endParaRPr lang="lv-LV"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312,0</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81,4</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1,28</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76433">
                <a:tc>
                  <a:txBody>
                    <a:bodyPr/>
                    <a:lstStyle/>
                    <a:p>
                      <a:pPr marL="457200" lvl="1" indent="0" algn="just">
                        <a:spcAft>
                          <a:spcPts val="0"/>
                        </a:spcAft>
                        <a:buFont typeface="+mj-lt"/>
                        <a:buNone/>
                      </a:pPr>
                      <a:r>
                        <a:rPr lang="lv-LV" sz="1100" b="0" dirty="0" smtClean="0">
                          <a:solidFill>
                            <a:schemeClr val="tx1"/>
                          </a:solidFill>
                          <a:effectLst/>
                        </a:rPr>
                        <a:t>1.1. Iespēja </a:t>
                      </a:r>
                      <a:r>
                        <a:rPr lang="lv-LV" sz="1100" b="0" dirty="0">
                          <a:solidFill>
                            <a:schemeClr val="tx1"/>
                          </a:solidFill>
                          <a:effectLst/>
                        </a:rPr>
                        <a:t>segt taksācijas perioda zaudējumus </a:t>
                      </a:r>
                      <a:endParaRPr lang="lv-LV"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103,2</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26,9</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0,42</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6433">
                <a:tc>
                  <a:txBody>
                    <a:bodyPr/>
                    <a:lstStyle/>
                    <a:p>
                      <a:pPr marL="457200" lvl="1" indent="0" algn="just">
                        <a:spcAft>
                          <a:spcPts val="0"/>
                        </a:spcAft>
                        <a:buFont typeface="+mj-lt"/>
                        <a:buNone/>
                      </a:pPr>
                      <a:r>
                        <a:rPr lang="lv-LV" sz="1100" b="0" dirty="0" smtClean="0">
                          <a:solidFill>
                            <a:schemeClr val="tx1"/>
                          </a:solidFill>
                          <a:effectLst/>
                        </a:rPr>
                        <a:t>1.2. Paātrināta </a:t>
                      </a:r>
                      <a:r>
                        <a:rPr lang="lv-LV" sz="1100" b="0" dirty="0">
                          <a:solidFill>
                            <a:schemeClr val="tx1"/>
                          </a:solidFill>
                          <a:effectLst/>
                        </a:rPr>
                        <a:t>pamatlīdzekļu norakstīšanas kārtība</a:t>
                      </a:r>
                      <a:endParaRPr lang="lv-LV"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44,5</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11,6</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0,18</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0040">
                <a:tc>
                  <a:txBody>
                    <a:bodyPr/>
                    <a:lstStyle/>
                    <a:p>
                      <a:pPr marL="801688" lvl="1" indent="-344488" algn="just">
                        <a:spcAft>
                          <a:spcPts val="0"/>
                        </a:spcAft>
                        <a:buFont typeface="+mj-lt"/>
                        <a:buNone/>
                        <a:tabLst>
                          <a:tab pos="801688" algn="l"/>
                        </a:tabLst>
                      </a:pPr>
                      <a:r>
                        <a:rPr lang="lv-LV" sz="1100" b="0" dirty="0" smtClean="0">
                          <a:solidFill>
                            <a:schemeClr val="tx1"/>
                          </a:solidFill>
                          <a:effectLst/>
                        </a:rPr>
                        <a:t>1.3.</a:t>
                      </a:r>
                      <a:r>
                        <a:rPr lang="lv-LV" sz="1100" b="0" baseline="0" dirty="0" smtClean="0">
                          <a:solidFill>
                            <a:schemeClr val="tx1"/>
                          </a:solidFill>
                          <a:effectLst/>
                        </a:rPr>
                        <a:t> </a:t>
                      </a:r>
                      <a:r>
                        <a:rPr lang="lv-LV" sz="1100" b="0" dirty="0" smtClean="0">
                          <a:solidFill>
                            <a:schemeClr val="tx1"/>
                          </a:solidFill>
                          <a:effectLst/>
                        </a:rPr>
                        <a:t>Atvieglojums </a:t>
                      </a:r>
                      <a:r>
                        <a:rPr lang="lv-LV" sz="1100" b="0" dirty="0">
                          <a:solidFill>
                            <a:schemeClr val="tx1"/>
                          </a:solidFill>
                          <a:effectLst/>
                        </a:rPr>
                        <a:t>iegādājoties jaunas ražošanas tehnoloģiskās </a:t>
                      </a:r>
                      <a:r>
                        <a:rPr lang="lv-LV" sz="1100" b="0" dirty="0" smtClean="0">
                          <a:solidFill>
                            <a:schemeClr val="tx1"/>
                          </a:solidFill>
                          <a:effectLst/>
                        </a:rPr>
                        <a:t>iekārtas</a:t>
                      </a:r>
                      <a:endParaRPr lang="lv-LV"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38,4</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10,0</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0,16</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3534">
                <a:tc>
                  <a:txBody>
                    <a:bodyPr/>
                    <a:lstStyle/>
                    <a:p>
                      <a:pPr marL="801688" lvl="1" indent="-344488" algn="just">
                        <a:spcAft>
                          <a:spcPts val="0"/>
                        </a:spcAft>
                        <a:buFont typeface="+mj-lt"/>
                        <a:buNone/>
                        <a:tabLst>
                          <a:tab pos="801688" algn="l"/>
                        </a:tabLst>
                      </a:pPr>
                      <a:r>
                        <a:rPr lang="lv-LV" sz="1100" b="0" dirty="0" smtClean="0">
                          <a:solidFill>
                            <a:schemeClr val="tx1"/>
                          </a:solidFill>
                          <a:effectLst/>
                        </a:rPr>
                        <a:t>1.4. Dividenžu </a:t>
                      </a:r>
                      <a:r>
                        <a:rPr lang="lv-LV" sz="1100" b="0" dirty="0">
                          <a:solidFill>
                            <a:schemeClr val="tx1"/>
                          </a:solidFill>
                          <a:effectLst/>
                        </a:rPr>
                        <a:t>summa, kas saņemta no citiem maksātājiem vai izmaksāta nerezidentiem, kuri neatrodas zemu nodokļu vai beznodokļu valstīs vai zonās</a:t>
                      </a:r>
                      <a:endParaRPr lang="lv-LV"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97,4</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25,4</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0,40</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3872">
                <a:tc>
                  <a:txBody>
                    <a:bodyPr/>
                    <a:lstStyle/>
                    <a:p>
                      <a:pPr marL="801688" lvl="1" indent="-344488" algn="just">
                        <a:spcAft>
                          <a:spcPts val="0"/>
                        </a:spcAft>
                        <a:buFont typeface="+mj-lt"/>
                        <a:buNone/>
                        <a:tabLst>
                          <a:tab pos="801688" algn="l"/>
                        </a:tabLst>
                      </a:pPr>
                      <a:r>
                        <a:rPr lang="lv-LV" sz="1100" b="0" kern="1200" dirty="0" smtClean="0">
                          <a:solidFill>
                            <a:schemeClr val="tx1"/>
                          </a:solidFill>
                          <a:effectLst/>
                          <a:latin typeface="+mn-lt"/>
                          <a:ea typeface="+mn-ea"/>
                          <a:cs typeface="+mn-cs"/>
                        </a:rPr>
                        <a:t>1.5.  Atvieglojums akciju atsavināšanai</a:t>
                      </a:r>
                      <a:endParaRPr lang="lv-LV" sz="1100" b="0" kern="1200" dirty="0">
                        <a:solidFill>
                          <a:schemeClr val="tx1"/>
                        </a:solidFill>
                        <a:effectLst/>
                        <a:latin typeface="+mn-lt"/>
                        <a:ea typeface="+mn-ea"/>
                        <a:cs typeface="+mn-cs"/>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100" kern="1200" dirty="0" smtClean="0">
                          <a:solidFill>
                            <a:schemeClr val="dk1"/>
                          </a:solidFill>
                          <a:effectLst/>
                          <a:latin typeface="+mn-lt"/>
                          <a:ea typeface="+mn-ea"/>
                          <a:cs typeface="+mn-cs"/>
                        </a:rPr>
                        <a:t>17,8</a:t>
                      </a:r>
                      <a:endParaRPr lang="lv-LV" sz="1100" kern="1200" dirty="0">
                        <a:solidFill>
                          <a:schemeClr val="dk1"/>
                        </a:solidFill>
                        <a:effectLst/>
                        <a:latin typeface="+mn-lt"/>
                        <a:ea typeface="+mn-ea"/>
                        <a:cs typeface="+mn-cs"/>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100" i="1" kern="1200" dirty="0" smtClean="0">
                          <a:solidFill>
                            <a:srgbClr val="002060"/>
                          </a:solidFill>
                          <a:effectLst/>
                          <a:latin typeface="+mn-lt"/>
                          <a:ea typeface="+mn-ea"/>
                          <a:cs typeface="+mn-cs"/>
                        </a:rPr>
                        <a:t>4,7</a:t>
                      </a:r>
                      <a:endParaRPr lang="lv-LV" sz="1100" i="1" kern="1200" dirty="0">
                        <a:solidFill>
                          <a:srgbClr val="002060"/>
                        </a:solidFill>
                        <a:effectLst/>
                        <a:latin typeface="+mn-lt"/>
                        <a:ea typeface="+mn-ea"/>
                        <a:cs typeface="+mn-cs"/>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100" i="1" kern="1200" dirty="0" smtClean="0">
                          <a:solidFill>
                            <a:srgbClr val="002060"/>
                          </a:solidFill>
                          <a:effectLst/>
                          <a:latin typeface="+mn-lt"/>
                          <a:ea typeface="+mn-ea"/>
                          <a:cs typeface="+mn-cs"/>
                        </a:rPr>
                        <a:t>0,07</a:t>
                      </a:r>
                      <a:endParaRPr lang="lv-LV" sz="1100" i="1" kern="1200" dirty="0">
                        <a:solidFill>
                          <a:srgbClr val="002060"/>
                        </a:solidFill>
                        <a:effectLst/>
                        <a:latin typeface="+mn-lt"/>
                        <a:ea typeface="+mn-ea"/>
                        <a:cs typeface="+mn-cs"/>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3837488"/>
                  </a:ext>
                </a:extLst>
              </a:tr>
              <a:tr h="176433">
                <a:tc>
                  <a:txBody>
                    <a:bodyPr/>
                    <a:lstStyle/>
                    <a:p>
                      <a:pPr marL="457200" lvl="1" indent="0" algn="just">
                        <a:spcAft>
                          <a:spcPts val="0"/>
                        </a:spcAft>
                        <a:buFont typeface="+mj-lt"/>
                        <a:buNone/>
                      </a:pPr>
                      <a:r>
                        <a:rPr lang="lv-LV" sz="1100" b="0" dirty="0" smtClean="0">
                          <a:solidFill>
                            <a:schemeClr val="tx1"/>
                          </a:solidFill>
                          <a:effectLst/>
                        </a:rPr>
                        <a:t>1.6. Citi </a:t>
                      </a:r>
                      <a:r>
                        <a:rPr lang="lv-LV" sz="1100" b="0" dirty="0">
                          <a:solidFill>
                            <a:schemeClr val="tx1"/>
                          </a:solidFill>
                          <a:effectLst/>
                        </a:rPr>
                        <a:t>atvieglojumi investīciju veicināšanai</a:t>
                      </a:r>
                      <a:endParaRPr lang="lv-LV"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10,6</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2,8</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0,04</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76433">
                <a:tc>
                  <a:txBody>
                    <a:bodyPr/>
                    <a:lstStyle/>
                    <a:p>
                      <a:pPr>
                        <a:spcAft>
                          <a:spcPts val="0"/>
                        </a:spcAft>
                      </a:pPr>
                      <a:r>
                        <a:rPr lang="lv-LV" sz="1100" dirty="0">
                          <a:solidFill>
                            <a:schemeClr val="tx1"/>
                          </a:solidFill>
                          <a:effectLst/>
                        </a:rPr>
                        <a:t>2. Atvieglojumi nozarēm, </a:t>
                      </a:r>
                      <a:r>
                        <a:rPr lang="lv-LV" sz="1100" dirty="0" smtClean="0">
                          <a:solidFill>
                            <a:schemeClr val="tx1"/>
                          </a:solidFill>
                          <a:effectLst/>
                        </a:rPr>
                        <a:t>t.sk.:</a:t>
                      </a:r>
                      <a:endParaRPr lang="lv-LV"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62,3</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16,3</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0,26</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52866">
                <a:tc>
                  <a:txBody>
                    <a:bodyPr/>
                    <a:lstStyle/>
                    <a:p>
                      <a:pPr marL="801688" indent="-354013" algn="just">
                        <a:spcAft>
                          <a:spcPts val="0"/>
                        </a:spcAft>
                        <a:tabLst>
                          <a:tab pos="801688" algn="l"/>
                        </a:tabLst>
                      </a:pPr>
                      <a:r>
                        <a:rPr lang="lv-LV" sz="1100" b="0" dirty="0">
                          <a:solidFill>
                            <a:schemeClr val="tx1"/>
                          </a:solidFill>
                          <a:effectLst/>
                        </a:rPr>
                        <a:t>2.1. Nodokļa atvieglojums lauksaimnie­cībai par summām, kas izmaksātas subsīdiju veidā attīstībai</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16,4</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4,3</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0,07</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20040">
                <a:tc>
                  <a:txBody>
                    <a:bodyPr/>
                    <a:lstStyle/>
                    <a:p>
                      <a:pPr marL="801688" indent="-354013" algn="just">
                        <a:spcAft>
                          <a:spcPts val="0"/>
                        </a:spcAft>
                        <a:tabLst>
                          <a:tab pos="801688" algn="l"/>
                        </a:tabLst>
                      </a:pPr>
                      <a:r>
                        <a:rPr lang="lv-LV" sz="1100" b="0" dirty="0">
                          <a:solidFill>
                            <a:schemeClr val="tx1"/>
                          </a:solidFill>
                          <a:effectLst/>
                        </a:rPr>
                        <a:t>2.2. Atbalsts finanšu nozarei saistībā ar publiskā apgrozībā esošiem vērtspapīriem</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18,1</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4,7</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0,07</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52866">
                <a:tc>
                  <a:txBody>
                    <a:bodyPr/>
                    <a:lstStyle/>
                    <a:p>
                      <a:pPr marL="801688" indent="-354013" algn="just">
                        <a:spcAft>
                          <a:spcPts val="0"/>
                        </a:spcAft>
                        <a:tabLst>
                          <a:tab pos="801688" algn="l"/>
                        </a:tabLst>
                      </a:pPr>
                      <a:r>
                        <a:rPr lang="lv-LV" sz="1100" b="0" dirty="0" smtClean="0">
                          <a:solidFill>
                            <a:schemeClr val="tx1"/>
                          </a:solidFill>
                          <a:effectLst/>
                        </a:rPr>
                        <a:t>2.3.</a:t>
                      </a:r>
                      <a:r>
                        <a:rPr lang="lv-LV" sz="1100" b="0" baseline="0" dirty="0" smtClean="0">
                          <a:solidFill>
                            <a:schemeClr val="tx1"/>
                          </a:solidFill>
                          <a:effectLst/>
                        </a:rPr>
                        <a:t> </a:t>
                      </a:r>
                      <a:r>
                        <a:rPr lang="lv-LV" sz="1100" b="0" dirty="0" smtClean="0">
                          <a:solidFill>
                            <a:schemeClr val="tx1"/>
                          </a:solidFill>
                          <a:effectLst/>
                        </a:rPr>
                        <a:t>Banku </a:t>
                      </a:r>
                      <a:r>
                        <a:rPr lang="lv-LV" sz="1100" b="0" dirty="0">
                          <a:solidFill>
                            <a:schemeClr val="tx1"/>
                          </a:solidFill>
                          <a:effectLst/>
                        </a:rPr>
                        <a:t>uzkrājumi debitoru parādiem un apdrošināšanas un </a:t>
                      </a:r>
                      <a:r>
                        <a:rPr lang="lv-LV" sz="1100" b="0" dirty="0" err="1">
                          <a:solidFill>
                            <a:schemeClr val="tx1"/>
                          </a:solidFill>
                          <a:effectLst/>
                        </a:rPr>
                        <a:t>pāraprdošināšanas</a:t>
                      </a:r>
                      <a:r>
                        <a:rPr lang="lv-LV" sz="1100" b="0" dirty="0">
                          <a:solidFill>
                            <a:schemeClr val="tx1"/>
                          </a:solidFill>
                          <a:effectLst/>
                        </a:rPr>
                        <a:t> sabiedrību tehniskās rezerves</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21,7</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5,7</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0,09</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6433">
                <a:tc>
                  <a:txBody>
                    <a:bodyPr/>
                    <a:lstStyle/>
                    <a:p>
                      <a:pPr marL="801688" indent="-354013" algn="just">
                        <a:spcAft>
                          <a:spcPts val="0"/>
                        </a:spcAft>
                        <a:tabLst>
                          <a:tab pos="801688" algn="l"/>
                        </a:tabLst>
                      </a:pPr>
                      <a:r>
                        <a:rPr lang="lv-LV" sz="1100" b="0" dirty="0">
                          <a:solidFill>
                            <a:schemeClr val="tx1"/>
                          </a:solidFill>
                          <a:effectLst/>
                        </a:rPr>
                        <a:t>2.4. Citi atvieglojumi nozarēm</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6,1</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1,6</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0,02</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76433">
                <a:tc>
                  <a:txBody>
                    <a:bodyPr/>
                    <a:lstStyle/>
                    <a:p>
                      <a:pPr>
                        <a:spcAft>
                          <a:spcPts val="0"/>
                        </a:spcAft>
                      </a:pPr>
                      <a:r>
                        <a:rPr lang="lv-LV" sz="1100" dirty="0">
                          <a:solidFill>
                            <a:schemeClr val="tx1"/>
                          </a:solidFill>
                          <a:effectLst/>
                        </a:rPr>
                        <a:t>3. Sociālā rakstura atvieglojumi, </a:t>
                      </a:r>
                      <a:r>
                        <a:rPr lang="lv-LV" sz="1100" dirty="0" smtClean="0">
                          <a:solidFill>
                            <a:schemeClr val="tx1"/>
                          </a:solidFill>
                          <a:effectLst/>
                        </a:rPr>
                        <a:t>t.sk.:</a:t>
                      </a:r>
                      <a:endParaRPr lang="lv-LV"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25,1</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6,5</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0,10</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4"/>
                  </a:ext>
                </a:extLst>
              </a:tr>
              <a:tr h="176433">
                <a:tc>
                  <a:txBody>
                    <a:bodyPr/>
                    <a:lstStyle/>
                    <a:p>
                      <a:pPr marL="371475" indent="76200">
                        <a:spcAft>
                          <a:spcPts val="0"/>
                        </a:spcAft>
                        <a:tabLst>
                          <a:tab pos="801688" algn="l"/>
                        </a:tabLst>
                      </a:pPr>
                      <a:r>
                        <a:rPr lang="lv-LV" sz="1100" b="0" dirty="0">
                          <a:solidFill>
                            <a:schemeClr val="tx1"/>
                          </a:solidFill>
                          <a:effectLst/>
                        </a:rPr>
                        <a:t>3.1. Atlaides ziedotājiem</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rPr>
                        <a:t>24,9</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rPr>
                        <a:t>6,5</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a:solidFill>
                            <a:srgbClr val="002060"/>
                          </a:solidFill>
                          <a:effectLst/>
                        </a:rPr>
                        <a:t>0,09</a:t>
                      </a:r>
                      <a:endParaRPr lang="lv-LV"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60020">
                <a:tc>
                  <a:txBody>
                    <a:bodyPr/>
                    <a:lstStyle/>
                    <a:p>
                      <a:pPr marL="371475" indent="76200" algn="l" defTabSz="914400" rtl="0" eaLnBrk="1" latinLnBrk="0" hangingPunct="1">
                        <a:spcAft>
                          <a:spcPts val="0"/>
                        </a:spcAft>
                        <a:tabLst>
                          <a:tab pos="801688" algn="l"/>
                        </a:tabLst>
                      </a:pPr>
                      <a:r>
                        <a:rPr lang="lv-LV" sz="1100" b="0" kern="1200" dirty="0" smtClean="0">
                          <a:solidFill>
                            <a:schemeClr val="tx1"/>
                          </a:solidFill>
                          <a:effectLst/>
                          <a:latin typeface="+mn-lt"/>
                          <a:ea typeface="+mn-ea"/>
                          <a:cs typeface="+mn-cs"/>
                        </a:rPr>
                        <a:t>3.2. Citi sociāla rakstura atvieglojumi</a:t>
                      </a:r>
                      <a:endParaRPr lang="lv-LV" sz="1100" b="0" kern="1200" dirty="0">
                        <a:solidFill>
                          <a:schemeClr val="tx1"/>
                        </a:solidFill>
                        <a:effectLst/>
                        <a:latin typeface="+mn-lt"/>
                        <a:ea typeface="+mn-ea"/>
                        <a:cs typeface="+mn-cs"/>
                      </a:endParaRPr>
                    </a:p>
                  </a:txBody>
                  <a:tcPr marL="33572" marR="33572"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100" kern="1200" dirty="0" smtClean="0">
                          <a:solidFill>
                            <a:schemeClr val="dk1"/>
                          </a:solidFill>
                          <a:effectLst/>
                          <a:latin typeface="+mn-lt"/>
                          <a:ea typeface="+mn-ea"/>
                          <a:cs typeface="+mn-cs"/>
                        </a:rPr>
                        <a:t>0,2</a:t>
                      </a:r>
                      <a:endParaRPr lang="lv-LV" sz="1100" kern="1200" dirty="0">
                        <a:solidFill>
                          <a:schemeClr val="dk1"/>
                        </a:solidFill>
                        <a:effectLst/>
                        <a:latin typeface="+mn-lt"/>
                        <a:ea typeface="+mn-ea"/>
                        <a:cs typeface="+mn-cs"/>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100" i="1" kern="1200" dirty="0" smtClean="0">
                          <a:solidFill>
                            <a:srgbClr val="002060"/>
                          </a:solidFill>
                          <a:effectLst/>
                          <a:latin typeface="+mn-lt"/>
                          <a:ea typeface="+mn-ea"/>
                          <a:cs typeface="+mn-cs"/>
                        </a:rPr>
                        <a:t>0,1</a:t>
                      </a:r>
                      <a:endParaRPr lang="lv-LV" sz="1100" i="1" kern="1200" dirty="0">
                        <a:solidFill>
                          <a:srgbClr val="002060"/>
                        </a:solidFill>
                        <a:effectLst/>
                        <a:latin typeface="+mn-lt"/>
                        <a:ea typeface="+mn-ea"/>
                        <a:cs typeface="+mn-cs"/>
                      </a:endParaRPr>
                    </a:p>
                  </a:txBody>
                  <a:tcPr marL="33572" marR="3357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lv-LV" sz="1100" i="1" kern="1200" dirty="0" smtClean="0">
                          <a:solidFill>
                            <a:srgbClr val="002060"/>
                          </a:solidFill>
                          <a:effectLst/>
                          <a:latin typeface="+mn-lt"/>
                          <a:ea typeface="+mn-ea"/>
                          <a:cs typeface="+mn-cs"/>
                        </a:rPr>
                        <a:t>0,00</a:t>
                      </a:r>
                      <a:endParaRPr lang="lv-LV" sz="1100" i="1" kern="1200" dirty="0">
                        <a:solidFill>
                          <a:srgbClr val="002060"/>
                        </a:solidFill>
                        <a:effectLst/>
                        <a:latin typeface="+mn-lt"/>
                        <a:ea typeface="+mn-ea"/>
                        <a:cs typeface="+mn-cs"/>
                      </a:endParaRPr>
                    </a:p>
                  </a:txBody>
                  <a:tcPr marL="33572" marR="33572"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8880620"/>
                  </a:ext>
                </a:extLst>
              </a:tr>
            </a:tbl>
          </a:graphicData>
        </a:graphic>
      </p:graphicFrame>
      <p:sp>
        <p:nvSpPr>
          <p:cNvPr id="7" name="Rectangle 6"/>
          <p:cNvSpPr/>
          <p:nvPr/>
        </p:nvSpPr>
        <p:spPr>
          <a:xfrm>
            <a:off x="6932363" y="3039809"/>
            <a:ext cx="2054646" cy="461665"/>
          </a:xfrm>
          <a:prstGeom prst="rect">
            <a:avLst/>
          </a:prstGeom>
        </p:spPr>
        <p:txBody>
          <a:bodyPr wrap="square">
            <a:spAutoFit/>
          </a:bodyPr>
          <a:lstStyle/>
          <a:p>
            <a:pPr defTabSz="685800">
              <a:defRPr/>
            </a:pPr>
            <a:r>
              <a:rPr lang="lv-LV" sz="1200" b="1" dirty="0">
                <a:solidFill>
                  <a:prstClr val="black"/>
                </a:solidFill>
                <a:latin typeface="Franklin Gothic Book"/>
                <a:ea typeface="Calibri" panose="020F0502020204030204" pitchFamily="34" charset="0"/>
                <a:cs typeface="Times New Roman" panose="02020603050405020304" pitchFamily="18" charset="0"/>
              </a:rPr>
              <a:t>UIN ieņēmumi 2015.gadā –  383,1 </a:t>
            </a:r>
            <a:r>
              <a:rPr lang="lv-LV" sz="1200" i="1" dirty="0">
                <a:solidFill>
                  <a:prstClr val="black"/>
                </a:solidFill>
                <a:latin typeface="Franklin Gothic Book"/>
                <a:ea typeface="Calibri" panose="020F0502020204030204" pitchFamily="34" charset="0"/>
                <a:cs typeface="Times New Roman" panose="02020603050405020304" pitchFamily="18" charset="0"/>
              </a:rPr>
              <a:t>milj. </a:t>
            </a:r>
            <a:r>
              <a:rPr lang="lv-LV" sz="1200" i="1" dirty="0" err="1">
                <a:solidFill>
                  <a:prstClr val="black"/>
                </a:solidFill>
                <a:latin typeface="Franklin Gothic Book"/>
                <a:ea typeface="Calibri" panose="020F0502020204030204" pitchFamily="34" charset="0"/>
                <a:cs typeface="Times New Roman" panose="02020603050405020304" pitchFamily="18" charset="0"/>
              </a:rPr>
              <a:t>euro</a:t>
            </a:r>
            <a:endParaRPr lang="lv-LV" sz="1200" i="1" dirty="0">
              <a:solidFill>
                <a:prstClr val="black"/>
              </a:solidFill>
              <a:latin typeface="Franklin Gothic Book"/>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3E555D6B-C571-43FC-8BEA-B3FFF6CBF2B3}" type="datetime1">
              <a:rPr lang="lv-LV" smtClean="0"/>
              <a:t>09.02.2017</a:t>
            </a:fld>
            <a:endParaRPr lang="lv-LV" dirty="0"/>
          </a:p>
        </p:txBody>
      </p:sp>
    </p:spTree>
    <p:extLst>
      <p:ext uri="{BB962C8B-B14F-4D97-AF65-F5344CB8AC3E}">
        <p14:creationId xmlns:p14="http://schemas.microsoft.com/office/powerpoint/2010/main" val="3405141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685800">
              <a:defRPr/>
            </a:pPr>
            <a:fld id="{952464FB-6FA6-4E80-ACB1-F4B9846AA373}" type="slidenum">
              <a:rPr lang="lv-LV" sz="900">
                <a:solidFill>
                  <a:prstClr val="black">
                    <a:tint val="75000"/>
                  </a:prstClr>
                </a:solidFill>
                <a:latin typeface="Franklin Gothic Book"/>
              </a:rPr>
              <a:pPr defTabSz="685800">
                <a:defRPr/>
              </a:pPr>
              <a:t>37</a:t>
            </a:fld>
            <a:endParaRPr lang="lv-LV" sz="900">
              <a:solidFill>
                <a:prstClr val="black">
                  <a:tint val="75000"/>
                </a:prstClr>
              </a:solidFill>
              <a:latin typeface="Franklin Gothic Book"/>
            </a:endParaRPr>
          </a:p>
        </p:txBody>
      </p:sp>
      <p:sp>
        <p:nvSpPr>
          <p:cNvPr id="3" name="Title 2"/>
          <p:cNvSpPr>
            <a:spLocks noGrp="1"/>
          </p:cNvSpPr>
          <p:nvPr>
            <p:ph type="title"/>
          </p:nvPr>
        </p:nvSpPr>
        <p:spPr>
          <a:xfrm>
            <a:off x="359229" y="1281159"/>
            <a:ext cx="4320480" cy="324000"/>
          </a:xfrm>
        </p:spPr>
        <p:txBody>
          <a:bodyPr>
            <a:normAutofit fontScale="90000"/>
          </a:bodyPr>
          <a:lstStyle/>
          <a:p>
            <a:r>
              <a:rPr lang="lv-LV" cap="small" dirty="0" smtClean="0">
                <a:effectLst>
                  <a:outerShdw blurRad="38100" dist="38100" dir="2700000" algn="tl">
                    <a:srgbClr val="000000">
                      <a:alpha val="43137"/>
                    </a:srgbClr>
                  </a:outerShdw>
                </a:effectLst>
              </a:rPr>
              <a:t>Akcīzes nodokļa atvieglojumu apmērs 2015.gadā</a:t>
            </a:r>
            <a:endParaRPr lang="lv-LV" cap="small" dirty="0">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nvPr>
        </p:nvGraphicFramePr>
        <p:xfrm>
          <a:off x="359229" y="1832851"/>
          <a:ext cx="5239139" cy="2564253"/>
        </p:xfrm>
        <a:graphic>
          <a:graphicData uri="http://schemas.openxmlformats.org/drawingml/2006/table">
            <a:tbl>
              <a:tblPr firstRow="1" firstCol="1" bandRow="1">
                <a:tableStyleId>{5C22544A-7EE6-4342-B048-85BDC9FD1C3A}</a:tableStyleId>
              </a:tblPr>
              <a:tblGrid>
                <a:gridCol w="2908818">
                  <a:extLst>
                    <a:ext uri="{9D8B030D-6E8A-4147-A177-3AD203B41FA5}">
                      <a16:colId xmlns:a16="http://schemas.microsoft.com/office/drawing/2014/main" val="20000"/>
                    </a:ext>
                  </a:extLst>
                </a:gridCol>
                <a:gridCol w="923731">
                  <a:extLst>
                    <a:ext uri="{9D8B030D-6E8A-4147-A177-3AD203B41FA5}">
                      <a16:colId xmlns:a16="http://schemas.microsoft.com/office/drawing/2014/main" val="20001"/>
                    </a:ext>
                  </a:extLst>
                </a:gridCol>
                <a:gridCol w="790769">
                  <a:extLst>
                    <a:ext uri="{9D8B030D-6E8A-4147-A177-3AD203B41FA5}">
                      <a16:colId xmlns:a16="http://schemas.microsoft.com/office/drawing/2014/main" val="20002"/>
                    </a:ext>
                  </a:extLst>
                </a:gridCol>
                <a:gridCol w="615821">
                  <a:extLst>
                    <a:ext uri="{9D8B030D-6E8A-4147-A177-3AD203B41FA5}">
                      <a16:colId xmlns:a16="http://schemas.microsoft.com/office/drawing/2014/main" val="20003"/>
                    </a:ext>
                  </a:extLst>
                </a:gridCol>
              </a:tblGrid>
              <a:tr h="318680">
                <a:tc rowSpan="2">
                  <a:txBody>
                    <a:bodyPr/>
                    <a:lstStyle/>
                    <a:p>
                      <a:pPr algn="ctr">
                        <a:spcAft>
                          <a:spcPts val="0"/>
                        </a:spcAft>
                      </a:pPr>
                      <a:r>
                        <a:rPr lang="lv-LV" sz="900" b="1" dirty="0">
                          <a:solidFill>
                            <a:schemeClr val="bg1"/>
                          </a:solidFill>
                          <a:effectLst/>
                          <a:latin typeface="+mn-lt"/>
                        </a:rPr>
                        <a:t>Akcīzes preces</a:t>
                      </a:r>
                      <a:endParaRPr lang="lv-LV" sz="9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R w="9525" cap="flat" cmpd="sng" algn="ctr">
                      <a:solidFill>
                        <a:schemeClr val="bg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rgbClr val="002060"/>
                    </a:solidFill>
                  </a:tcPr>
                </a:tc>
                <a:tc gridSpan="3">
                  <a:txBody>
                    <a:bodyPr/>
                    <a:lstStyle/>
                    <a:p>
                      <a:pPr algn="ctr">
                        <a:spcAft>
                          <a:spcPts val="0"/>
                        </a:spcAft>
                      </a:pPr>
                      <a:r>
                        <a:rPr lang="lv-LV" sz="900" b="1" dirty="0" smtClean="0">
                          <a:solidFill>
                            <a:schemeClr val="bg1"/>
                          </a:solidFill>
                          <a:effectLst/>
                          <a:latin typeface="+mn-lt"/>
                        </a:rPr>
                        <a:t>2015</a:t>
                      </a:r>
                      <a:endParaRPr lang="lv-LV" sz="9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002060"/>
                    </a:solidFill>
                  </a:tcPr>
                </a:tc>
                <a:tc hMerge="1">
                  <a:txBody>
                    <a:bodyPr/>
                    <a:lstStyle/>
                    <a:p>
                      <a:pPr algn="ctr">
                        <a:spcAft>
                          <a:spcPts val="0"/>
                        </a:spcAft>
                      </a:pPr>
                      <a:endParaRPr lang="lv-LV"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pPr algn="ctr">
                        <a:spcAft>
                          <a:spcPts val="0"/>
                        </a:spcAft>
                      </a:pPr>
                      <a:endParaRPr lang="lv-LV"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10000"/>
                  </a:ext>
                </a:extLst>
              </a:tr>
              <a:tr h="374268">
                <a:tc vMerge="1">
                  <a:txBody>
                    <a:bodyPr/>
                    <a:lstStyle/>
                    <a:p>
                      <a:endParaRPr lang="en-GB"/>
                    </a:p>
                  </a:txBody>
                  <a:tcPr/>
                </a:tc>
                <a:tc>
                  <a:txBody>
                    <a:bodyPr/>
                    <a:lstStyle/>
                    <a:p>
                      <a:pPr algn="ctr">
                        <a:spcAft>
                          <a:spcPts val="0"/>
                        </a:spcAft>
                      </a:pPr>
                      <a:r>
                        <a:rPr lang="lv-LV" sz="900" b="1" dirty="0">
                          <a:solidFill>
                            <a:schemeClr val="bg1"/>
                          </a:solidFill>
                          <a:effectLst/>
                          <a:latin typeface="+mn-lt"/>
                        </a:rPr>
                        <a:t>milj. </a:t>
                      </a:r>
                      <a:r>
                        <a:rPr lang="lv-LV" sz="900" b="1" dirty="0" err="1">
                          <a:solidFill>
                            <a:schemeClr val="bg1"/>
                          </a:solidFill>
                          <a:effectLst/>
                          <a:latin typeface="+mn-lt"/>
                        </a:rPr>
                        <a:t>euro</a:t>
                      </a:r>
                      <a:endParaRPr lang="lv-LV" sz="9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dirty="0">
                          <a:solidFill>
                            <a:schemeClr val="bg1"/>
                          </a:solidFill>
                          <a:effectLst/>
                          <a:latin typeface="+mn-lt"/>
                        </a:rPr>
                        <a:t>% pret AN </a:t>
                      </a:r>
                      <a:r>
                        <a:rPr lang="lv-LV" sz="900" b="1" dirty="0" err="1">
                          <a:solidFill>
                            <a:schemeClr val="bg1"/>
                          </a:solidFill>
                          <a:effectLst/>
                          <a:latin typeface="+mn-lt"/>
                        </a:rPr>
                        <a:t>ieņēm</a:t>
                      </a:r>
                      <a:r>
                        <a:rPr lang="lv-LV" sz="900" b="1" dirty="0">
                          <a:solidFill>
                            <a:schemeClr val="bg1"/>
                          </a:solidFill>
                          <a:effectLst/>
                          <a:latin typeface="+mn-lt"/>
                        </a:rPr>
                        <a:t>.</a:t>
                      </a:r>
                      <a:endParaRPr lang="lv-LV" sz="9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dirty="0">
                          <a:solidFill>
                            <a:schemeClr val="bg1"/>
                          </a:solidFill>
                          <a:effectLst/>
                          <a:latin typeface="+mn-lt"/>
                        </a:rPr>
                        <a:t>% pret IKP</a:t>
                      </a:r>
                      <a:endParaRPr lang="lv-LV" sz="9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237177">
                <a:tc>
                  <a:txBody>
                    <a:bodyPr/>
                    <a:lstStyle/>
                    <a:p>
                      <a:pPr>
                        <a:spcAft>
                          <a:spcPts val="0"/>
                        </a:spcAft>
                      </a:pPr>
                      <a:r>
                        <a:rPr lang="lv-LV" sz="1100" b="1" dirty="0" smtClean="0">
                          <a:solidFill>
                            <a:schemeClr val="tx1"/>
                          </a:solidFill>
                          <a:effectLst/>
                          <a:latin typeface="+mn-lt"/>
                        </a:rPr>
                        <a:t>KOPĀ, t.sk.,</a:t>
                      </a:r>
                      <a:endParaRPr lang="lv-LV" sz="11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dirty="0">
                          <a:effectLst/>
                          <a:latin typeface="+mn-lt"/>
                        </a:rPr>
                        <a:t>95,6</a:t>
                      </a:r>
                      <a:endParaRPr lang="lv-LV" sz="1100" b="1" dirty="0">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latin typeface="+mn-lt"/>
                        </a:rPr>
                        <a:t>12,0</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latin typeface="+mn-lt"/>
                        </a:rPr>
                        <a:t>0,39</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33253">
                <a:tc>
                  <a:txBody>
                    <a:bodyPr/>
                    <a:lstStyle/>
                    <a:p>
                      <a:pPr>
                        <a:spcAft>
                          <a:spcPts val="0"/>
                        </a:spcAft>
                      </a:pPr>
                      <a:r>
                        <a:rPr lang="lv-LV" sz="1100" dirty="0" smtClean="0">
                          <a:solidFill>
                            <a:schemeClr val="tx1"/>
                          </a:solidFill>
                          <a:effectLst/>
                          <a:latin typeface="+mn-lt"/>
                          <a:ea typeface="Calibri" panose="020F0502020204030204" pitchFamily="34" charset="0"/>
                          <a:cs typeface="Times New Roman" panose="02020603050405020304" pitchFamily="18" charset="0"/>
                        </a:rPr>
                        <a:t>Alkoholiskie dzērieni</a:t>
                      </a:r>
                      <a:endParaRPr lang="lv-LV"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latin typeface="+mn-lt"/>
                          <a:ea typeface="Calibri" panose="020F0502020204030204" pitchFamily="34" charset="0"/>
                          <a:cs typeface="Times New Roman" panose="02020603050405020304" pitchFamily="18" charset="0"/>
                        </a:rPr>
                        <a:t>12,7</a:t>
                      </a:r>
                      <a:endParaRPr lang="lv-LV" sz="1100" b="1" dirty="0">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latin typeface="+mn-lt"/>
                          <a:ea typeface="Calibri" panose="020F0502020204030204" pitchFamily="34" charset="0"/>
                          <a:cs typeface="Times New Roman" panose="02020603050405020304" pitchFamily="18" charset="0"/>
                        </a:rPr>
                        <a:t>1,6</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latin typeface="+mn-lt"/>
                          <a:ea typeface="Calibri" panose="020F0502020204030204" pitchFamily="34" charset="0"/>
                          <a:cs typeface="Times New Roman" panose="02020603050405020304" pitchFamily="18" charset="0"/>
                        </a:rPr>
                        <a:t>0,05</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89961460"/>
                  </a:ext>
                </a:extLst>
              </a:tr>
              <a:tr h="233253">
                <a:tc>
                  <a:txBody>
                    <a:bodyPr/>
                    <a:lstStyle/>
                    <a:p>
                      <a:pPr>
                        <a:spcAft>
                          <a:spcPts val="0"/>
                        </a:spcAft>
                      </a:pPr>
                      <a:r>
                        <a:rPr lang="lv-LV" sz="1100" dirty="0" smtClean="0">
                          <a:solidFill>
                            <a:schemeClr val="tx1"/>
                          </a:solidFill>
                          <a:effectLst/>
                          <a:latin typeface="+mn-lt"/>
                          <a:ea typeface="Calibri" panose="020F0502020204030204" pitchFamily="34" charset="0"/>
                          <a:cs typeface="Times New Roman" panose="02020603050405020304" pitchFamily="18" charset="0"/>
                        </a:rPr>
                        <a:t>Tabakas izstrādājumi</a:t>
                      </a:r>
                      <a:endParaRPr lang="lv-LV"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latin typeface="+mn-lt"/>
                          <a:ea typeface="Calibri" panose="020F0502020204030204" pitchFamily="34" charset="0"/>
                          <a:cs typeface="Times New Roman" panose="02020603050405020304" pitchFamily="18" charset="0"/>
                        </a:rPr>
                        <a:t>2,7</a:t>
                      </a:r>
                      <a:endParaRPr lang="lv-LV" sz="1100" b="1" dirty="0">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latin typeface="+mn-lt"/>
                          <a:ea typeface="Calibri" panose="020F0502020204030204" pitchFamily="34" charset="0"/>
                          <a:cs typeface="Times New Roman" panose="02020603050405020304" pitchFamily="18" charset="0"/>
                        </a:rPr>
                        <a:t>0,3</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latin typeface="+mn-lt"/>
                          <a:ea typeface="Calibri" panose="020F0502020204030204" pitchFamily="34" charset="0"/>
                          <a:cs typeface="Times New Roman" panose="02020603050405020304" pitchFamily="18" charset="0"/>
                        </a:rPr>
                        <a:t>0,01</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8857972"/>
                  </a:ext>
                </a:extLst>
              </a:tr>
              <a:tr h="233253">
                <a:tc>
                  <a:txBody>
                    <a:bodyPr/>
                    <a:lstStyle/>
                    <a:p>
                      <a:pPr>
                        <a:spcAft>
                          <a:spcPts val="0"/>
                        </a:spcAft>
                      </a:pPr>
                      <a:r>
                        <a:rPr lang="lv-LV" sz="1100" dirty="0">
                          <a:solidFill>
                            <a:schemeClr val="tx1"/>
                          </a:solidFill>
                          <a:effectLst/>
                          <a:latin typeface="+mn-lt"/>
                        </a:rPr>
                        <a:t>Naftas produkti, no tā:</a:t>
                      </a:r>
                      <a:endParaRPr lang="lv-LV"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latin typeface="+mn-lt"/>
                        </a:rPr>
                        <a:t>77,9</a:t>
                      </a:r>
                      <a:endParaRPr lang="lv-LV" sz="1100" b="1" dirty="0">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latin typeface="+mn-lt"/>
                        </a:rPr>
                        <a:t>9,8</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latin typeface="+mn-lt"/>
                        </a:rPr>
                        <a:t>0,32</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33253">
                <a:tc>
                  <a:txBody>
                    <a:bodyPr/>
                    <a:lstStyle/>
                    <a:p>
                      <a:pPr marL="111760">
                        <a:spcAft>
                          <a:spcPts val="0"/>
                        </a:spcAft>
                      </a:pPr>
                      <a:r>
                        <a:rPr lang="lv-LV" sz="1100" b="0" dirty="0" smtClean="0">
                          <a:solidFill>
                            <a:schemeClr val="tx1"/>
                          </a:solidFill>
                          <a:effectLst/>
                          <a:latin typeface="+mn-lt"/>
                        </a:rPr>
                        <a:t>Atbrīvoti no akcīzes nodokļa</a:t>
                      </a:r>
                      <a:endParaRPr lang="lv-LV" sz="11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latin typeface="+mn-lt"/>
                        </a:rPr>
                        <a:t>39,3</a:t>
                      </a:r>
                      <a:endParaRPr lang="lv-LV" sz="1100" dirty="0">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latin typeface="+mn-lt"/>
                        </a:rPr>
                        <a:t>4,9</a:t>
                      </a:r>
                      <a:endParaRPr lang="lv-LV" sz="1100"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latin typeface="+mn-lt"/>
                        </a:rPr>
                        <a:t>0,16</a:t>
                      </a:r>
                      <a:endParaRPr lang="lv-LV" sz="1100"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9120">
                <a:tc>
                  <a:txBody>
                    <a:bodyPr/>
                    <a:lstStyle/>
                    <a:p>
                      <a:pPr marL="111760" indent="0" algn="l" defTabSz="914400" rtl="0" eaLnBrk="1" latinLnBrk="0" hangingPunct="1">
                        <a:spcAft>
                          <a:spcPts val="0"/>
                        </a:spcAft>
                      </a:pPr>
                      <a:r>
                        <a:rPr lang="lv-LV" sz="1100" b="0" kern="1200" dirty="0" smtClean="0">
                          <a:solidFill>
                            <a:schemeClr val="tx1"/>
                          </a:solidFill>
                          <a:effectLst/>
                          <a:latin typeface="+mn-lt"/>
                          <a:ea typeface="+mn-ea"/>
                          <a:cs typeface="+mn-cs"/>
                        </a:rPr>
                        <a:t>Ar samazināto</a:t>
                      </a:r>
                      <a:r>
                        <a:rPr lang="lv-LV" sz="1100" b="0" kern="1200" baseline="0" dirty="0" smtClean="0">
                          <a:solidFill>
                            <a:schemeClr val="tx1"/>
                          </a:solidFill>
                          <a:effectLst/>
                          <a:latin typeface="+mn-lt"/>
                          <a:ea typeface="+mn-ea"/>
                          <a:cs typeface="+mn-cs"/>
                        </a:rPr>
                        <a:t> akcīzes nodokļa likmi</a:t>
                      </a:r>
                      <a:endParaRPr lang="lv-LV" sz="1100" b="0" kern="1200" dirty="0">
                        <a:solidFill>
                          <a:schemeClr val="tx1"/>
                        </a:solidFill>
                        <a:effectLst/>
                        <a:latin typeface="+mn-lt"/>
                        <a:ea typeface="+mn-ea"/>
                        <a:cs typeface="+mn-cs"/>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dirty="0" smtClean="0">
                          <a:effectLst/>
                          <a:latin typeface="+mn-lt"/>
                        </a:rPr>
                        <a:t>38,6</a:t>
                      </a:r>
                      <a:endParaRPr lang="lv-LV" sz="1100" dirty="0">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latin typeface="+mn-lt"/>
                        </a:rPr>
                        <a:t>4,8</a:t>
                      </a:r>
                      <a:endParaRPr lang="lv-LV" sz="1100"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i="1" dirty="0" smtClean="0">
                          <a:solidFill>
                            <a:srgbClr val="002060"/>
                          </a:solidFill>
                          <a:effectLst/>
                          <a:latin typeface="+mn-lt"/>
                        </a:rPr>
                        <a:t>0,16</a:t>
                      </a:r>
                      <a:endParaRPr lang="lv-LV" sz="1100"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0998">
                <a:tc>
                  <a:txBody>
                    <a:bodyPr/>
                    <a:lstStyle/>
                    <a:p>
                      <a:pPr>
                        <a:spcAft>
                          <a:spcPts val="0"/>
                        </a:spcAft>
                      </a:pPr>
                      <a:r>
                        <a:rPr lang="lv-LV" sz="1100" b="1" kern="1200" dirty="0" smtClean="0">
                          <a:solidFill>
                            <a:schemeClr val="tx1"/>
                          </a:solidFill>
                          <a:effectLst/>
                          <a:latin typeface="+mn-lt"/>
                          <a:ea typeface="+mn-ea"/>
                          <a:cs typeface="+mn-cs"/>
                        </a:rPr>
                        <a:t>Bezalkoholiskie dzērieni</a:t>
                      </a:r>
                      <a:r>
                        <a:rPr lang="lv-LV" sz="1100" b="1" kern="1200" baseline="0" dirty="0" smtClean="0">
                          <a:solidFill>
                            <a:schemeClr val="tx1"/>
                          </a:solidFill>
                          <a:effectLst/>
                          <a:latin typeface="+mn-lt"/>
                          <a:ea typeface="+mn-ea"/>
                          <a:cs typeface="+mn-cs"/>
                        </a:rPr>
                        <a:t> un kafija</a:t>
                      </a:r>
                      <a:endParaRPr lang="lv-LV" sz="1100" b="1" kern="1200" dirty="0">
                        <a:solidFill>
                          <a:schemeClr val="tx1"/>
                        </a:solidFill>
                        <a:effectLst/>
                        <a:latin typeface="+mn-lt"/>
                        <a:ea typeface="+mn-ea"/>
                        <a:cs typeface="+mn-cs"/>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latin typeface="+mn-lt"/>
                          <a:ea typeface="Calibri" panose="020F0502020204030204" pitchFamily="34" charset="0"/>
                          <a:cs typeface="Times New Roman" panose="02020603050405020304" pitchFamily="18" charset="0"/>
                        </a:rPr>
                        <a:t>0,06</a:t>
                      </a:r>
                      <a:endParaRPr lang="lv-LV" sz="1100" b="1" dirty="0">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latin typeface="+mn-lt"/>
                          <a:ea typeface="Calibri" panose="020F0502020204030204" pitchFamily="34" charset="0"/>
                          <a:cs typeface="Times New Roman" panose="02020603050405020304" pitchFamily="18" charset="0"/>
                        </a:rPr>
                        <a:t>0,0</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latin typeface="+mn-lt"/>
                          <a:ea typeface="Calibri" panose="020F0502020204030204" pitchFamily="34" charset="0"/>
                          <a:cs typeface="Times New Roman" panose="02020603050405020304" pitchFamily="18" charset="0"/>
                        </a:rPr>
                        <a:t>0,00</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3857895"/>
                  </a:ext>
                </a:extLst>
              </a:tr>
              <a:tr h="230998">
                <a:tc>
                  <a:txBody>
                    <a:bodyPr/>
                    <a:lstStyle/>
                    <a:p>
                      <a:pPr>
                        <a:spcAft>
                          <a:spcPts val="0"/>
                        </a:spcAft>
                      </a:pPr>
                      <a:r>
                        <a:rPr lang="lv-LV" sz="1100" dirty="0" smtClean="0">
                          <a:solidFill>
                            <a:schemeClr val="tx1"/>
                          </a:solidFill>
                          <a:effectLst/>
                          <a:latin typeface="+mn-lt"/>
                        </a:rPr>
                        <a:t>Dabasgāze</a:t>
                      </a:r>
                      <a:endParaRPr lang="lv-LV" sz="1100" baseline="300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latin typeface="+mn-lt"/>
                        </a:rPr>
                        <a:t>2,2</a:t>
                      </a:r>
                      <a:endParaRPr lang="lv-LV" sz="1100" b="1" dirty="0">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latin typeface="+mn-lt"/>
                        </a:rPr>
                        <a:t>0,3</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a:solidFill>
                            <a:srgbClr val="002060"/>
                          </a:solidFill>
                          <a:effectLst/>
                          <a:latin typeface="+mn-lt"/>
                        </a:rPr>
                        <a:t>0,01</a:t>
                      </a:r>
                      <a:endParaRPr lang="lv-LV" sz="1100" b="1" i="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bl>
          </a:graphicData>
        </a:graphic>
      </p:graphicFrame>
      <p:sp>
        <p:nvSpPr>
          <p:cNvPr id="7" name="Rectangle 6"/>
          <p:cNvSpPr/>
          <p:nvPr/>
        </p:nvSpPr>
        <p:spPr>
          <a:xfrm>
            <a:off x="6406603" y="2665380"/>
            <a:ext cx="1825000" cy="646331"/>
          </a:xfrm>
          <a:prstGeom prst="rect">
            <a:avLst/>
          </a:prstGeom>
        </p:spPr>
        <p:txBody>
          <a:bodyPr wrap="square">
            <a:spAutoFit/>
          </a:bodyPr>
          <a:lstStyle/>
          <a:p>
            <a:pPr defTabSz="685800">
              <a:defRPr/>
            </a:pPr>
            <a:r>
              <a:rPr lang="lv-LV" sz="1200" b="1" dirty="0">
                <a:solidFill>
                  <a:prstClr val="black"/>
                </a:solidFill>
                <a:latin typeface="Franklin Gothic Book"/>
                <a:ea typeface="Calibri" panose="020F0502020204030204" pitchFamily="34" charset="0"/>
                <a:cs typeface="Times New Roman" panose="02020603050405020304" pitchFamily="18" charset="0"/>
              </a:rPr>
              <a:t>Akcīzes nodokļa ieņēmumi 2015.gadā – 796,3 </a:t>
            </a:r>
            <a:r>
              <a:rPr lang="lv-LV" sz="1200" i="1" dirty="0">
                <a:solidFill>
                  <a:prstClr val="black"/>
                </a:solidFill>
                <a:latin typeface="Franklin Gothic Book"/>
                <a:ea typeface="Calibri" panose="020F0502020204030204" pitchFamily="34" charset="0"/>
                <a:cs typeface="Times New Roman" panose="02020603050405020304" pitchFamily="18" charset="0"/>
              </a:rPr>
              <a:t>milj. </a:t>
            </a:r>
            <a:r>
              <a:rPr lang="lv-LV" sz="1200" i="1" dirty="0" err="1">
                <a:solidFill>
                  <a:prstClr val="black"/>
                </a:solidFill>
                <a:latin typeface="Franklin Gothic Book"/>
                <a:ea typeface="Calibri" panose="020F0502020204030204" pitchFamily="34" charset="0"/>
                <a:cs typeface="Times New Roman" panose="02020603050405020304" pitchFamily="18" charset="0"/>
              </a:rPr>
              <a:t>euro</a:t>
            </a:r>
            <a:endParaRPr lang="lv-LV" sz="1200" i="1" dirty="0">
              <a:solidFill>
                <a:prstClr val="black"/>
              </a:solidFill>
              <a:latin typeface="Franklin Gothic Book"/>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F06F2E5C-DE4E-4929-9C0A-9926E14C6513}" type="datetime1">
              <a:rPr lang="lv-LV" smtClean="0"/>
              <a:t>09.02.2017</a:t>
            </a:fld>
            <a:endParaRPr lang="lv-LV" dirty="0"/>
          </a:p>
        </p:txBody>
      </p:sp>
    </p:spTree>
    <p:extLst>
      <p:ext uri="{BB962C8B-B14F-4D97-AF65-F5344CB8AC3E}">
        <p14:creationId xmlns:p14="http://schemas.microsoft.com/office/powerpoint/2010/main" val="3597170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685800">
              <a:defRPr/>
            </a:pPr>
            <a:fld id="{952464FB-6FA6-4E80-ACB1-F4B9846AA373}" type="slidenum">
              <a:rPr lang="lv-LV" sz="900">
                <a:solidFill>
                  <a:prstClr val="black">
                    <a:tint val="75000"/>
                  </a:prstClr>
                </a:solidFill>
                <a:latin typeface="Franklin Gothic Book"/>
              </a:rPr>
              <a:pPr defTabSz="685800">
                <a:defRPr/>
              </a:pPr>
              <a:t>38</a:t>
            </a:fld>
            <a:endParaRPr lang="lv-LV" sz="900" dirty="0">
              <a:solidFill>
                <a:prstClr val="black">
                  <a:tint val="75000"/>
                </a:prstClr>
              </a:solidFill>
              <a:latin typeface="Franklin Gothic Book"/>
            </a:endParaRPr>
          </a:p>
        </p:txBody>
      </p:sp>
      <p:sp>
        <p:nvSpPr>
          <p:cNvPr id="3" name="Title 2"/>
          <p:cNvSpPr>
            <a:spLocks noGrp="1"/>
          </p:cNvSpPr>
          <p:nvPr>
            <p:ph type="title"/>
          </p:nvPr>
        </p:nvSpPr>
        <p:spPr>
          <a:xfrm>
            <a:off x="200665" y="1270842"/>
            <a:ext cx="5316647" cy="386048"/>
          </a:xfrm>
        </p:spPr>
        <p:txBody>
          <a:bodyPr>
            <a:normAutofit fontScale="90000"/>
          </a:bodyPr>
          <a:lstStyle/>
          <a:p>
            <a:r>
              <a:rPr lang="lv-LV" cap="small" dirty="0" smtClean="0">
                <a:effectLst>
                  <a:outerShdw blurRad="38100" dist="38100" dir="2700000" algn="tl">
                    <a:srgbClr val="000000">
                      <a:alpha val="43137"/>
                    </a:srgbClr>
                  </a:outerShdw>
                </a:effectLst>
              </a:rPr>
              <a:t>Dabas resursu nodokļa atbrīvojumu apmērs 2015.gadā</a:t>
            </a:r>
            <a:endParaRPr lang="lv-LV" cap="small"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nvPr>
        </p:nvGraphicFramePr>
        <p:xfrm>
          <a:off x="258503" y="2045235"/>
          <a:ext cx="6202964" cy="1814732"/>
        </p:xfrm>
        <a:graphic>
          <a:graphicData uri="http://schemas.openxmlformats.org/drawingml/2006/table">
            <a:tbl>
              <a:tblPr firstRow="1" firstCol="1" bandRow="1">
                <a:tableStyleId>{5C22544A-7EE6-4342-B048-85BDC9FD1C3A}</a:tableStyleId>
              </a:tblPr>
              <a:tblGrid>
                <a:gridCol w="4166557">
                  <a:extLst>
                    <a:ext uri="{9D8B030D-6E8A-4147-A177-3AD203B41FA5}">
                      <a16:colId xmlns:a16="http://schemas.microsoft.com/office/drawing/2014/main" val="20000"/>
                    </a:ext>
                  </a:extLst>
                </a:gridCol>
                <a:gridCol w="734787">
                  <a:extLst>
                    <a:ext uri="{9D8B030D-6E8A-4147-A177-3AD203B41FA5}">
                      <a16:colId xmlns:a16="http://schemas.microsoft.com/office/drawing/2014/main" val="20001"/>
                    </a:ext>
                  </a:extLst>
                </a:gridCol>
                <a:gridCol w="706793">
                  <a:extLst>
                    <a:ext uri="{9D8B030D-6E8A-4147-A177-3AD203B41FA5}">
                      <a16:colId xmlns:a16="http://schemas.microsoft.com/office/drawing/2014/main" val="20002"/>
                    </a:ext>
                  </a:extLst>
                </a:gridCol>
                <a:gridCol w="594827">
                  <a:extLst>
                    <a:ext uri="{9D8B030D-6E8A-4147-A177-3AD203B41FA5}">
                      <a16:colId xmlns:a16="http://schemas.microsoft.com/office/drawing/2014/main" val="20003"/>
                    </a:ext>
                  </a:extLst>
                </a:gridCol>
              </a:tblGrid>
              <a:tr h="137160">
                <a:tc rowSpan="2">
                  <a:txBody>
                    <a:bodyPr/>
                    <a:lstStyle/>
                    <a:p>
                      <a:pPr algn="ctr">
                        <a:spcAft>
                          <a:spcPts val="0"/>
                        </a:spcAft>
                      </a:pPr>
                      <a:r>
                        <a:rPr lang="lv-LV" sz="900" b="1" dirty="0">
                          <a:solidFill>
                            <a:schemeClr val="bg1"/>
                          </a:solidFill>
                          <a:effectLst/>
                        </a:rPr>
                        <a:t>Atbrīvojuma veids</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B w="9525" cap="flat" cmpd="sng" algn="ctr">
                      <a:solidFill>
                        <a:schemeClr val="tx1"/>
                      </a:solidFill>
                      <a:prstDash val="solid"/>
                      <a:round/>
                      <a:headEnd type="none" w="med" len="med"/>
                      <a:tailEnd type="none" w="med" len="med"/>
                    </a:lnB>
                    <a:solidFill>
                      <a:srgbClr val="002060"/>
                    </a:solidFill>
                  </a:tcPr>
                </a:tc>
                <a:tc gridSpan="3">
                  <a:txBody>
                    <a:bodyPr/>
                    <a:lstStyle/>
                    <a:p>
                      <a:pPr algn="ctr">
                        <a:spcAft>
                          <a:spcPts val="0"/>
                        </a:spcAft>
                      </a:pPr>
                      <a:r>
                        <a:rPr lang="lv-LV" sz="900" dirty="0" smtClean="0">
                          <a:effectLst/>
                        </a:rPr>
                        <a:t>2015</a:t>
                      </a:r>
                      <a:endParaRPr lang="lv-LV"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lnB w="9525" cap="flat" cmpd="sng" algn="ctr">
                      <a:solidFill>
                        <a:schemeClr val="bg1"/>
                      </a:solidFill>
                      <a:prstDash val="solid"/>
                      <a:round/>
                      <a:headEnd type="none" w="med" len="med"/>
                      <a:tailEnd type="none" w="med" len="med"/>
                    </a:lnB>
                    <a:solidFill>
                      <a:srgbClr val="002060"/>
                    </a:solidFill>
                  </a:tcPr>
                </a:tc>
                <a:tc hMerge="1">
                  <a:txBody>
                    <a:bodyPr/>
                    <a:lstStyle/>
                    <a:p>
                      <a:endParaRPr lang="en-GB" sz="1200" dirty="0"/>
                    </a:p>
                  </a:txBody>
                  <a:tcPr marL="65726" marR="65726" marT="0" marB="0">
                    <a:solidFill>
                      <a:srgbClr val="002060"/>
                    </a:solidFill>
                  </a:tcPr>
                </a:tc>
                <a:tc hMerge="1">
                  <a:txBody>
                    <a:bodyPr/>
                    <a:lstStyle/>
                    <a:p>
                      <a:endParaRPr lang="en-GB" sz="1200" dirty="0"/>
                    </a:p>
                  </a:txBody>
                  <a:tcPr marL="65726" marR="65726" marT="0" marB="0">
                    <a:solidFill>
                      <a:srgbClr val="002060"/>
                    </a:solidFill>
                  </a:tcPr>
                </a:tc>
                <a:extLst>
                  <a:ext uri="{0D108BD9-81ED-4DB2-BD59-A6C34878D82A}">
                    <a16:rowId xmlns:a16="http://schemas.microsoft.com/office/drawing/2014/main" val="10000"/>
                  </a:ext>
                </a:extLst>
              </a:tr>
              <a:tr h="466199">
                <a:tc vMerge="1">
                  <a:txBody>
                    <a:bodyPr/>
                    <a:lstStyle/>
                    <a:p>
                      <a:endParaRPr lang="en-GB"/>
                    </a:p>
                  </a:txBody>
                  <a:tcPr/>
                </a:tc>
                <a:tc>
                  <a:txBody>
                    <a:bodyPr/>
                    <a:lstStyle/>
                    <a:p>
                      <a:pPr algn="ctr">
                        <a:spcAft>
                          <a:spcPts val="0"/>
                        </a:spcAft>
                      </a:pPr>
                      <a:r>
                        <a:rPr lang="lv-LV" sz="900" b="1" dirty="0">
                          <a:solidFill>
                            <a:schemeClr val="bg1"/>
                          </a:solidFill>
                          <a:effectLst/>
                        </a:rPr>
                        <a:t>Milj. </a:t>
                      </a:r>
                      <a:r>
                        <a:rPr lang="lv-LV" sz="900" b="1" dirty="0" err="1">
                          <a:solidFill>
                            <a:schemeClr val="bg1"/>
                          </a:solidFill>
                          <a:effectLst/>
                        </a:rPr>
                        <a:t>euro</a:t>
                      </a:r>
                      <a:endParaRPr lang="lv-LV" sz="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i="1" dirty="0">
                          <a:solidFill>
                            <a:schemeClr val="bg1"/>
                          </a:solidFill>
                          <a:effectLst/>
                        </a:rPr>
                        <a:t>% pret </a:t>
                      </a:r>
                      <a:r>
                        <a:rPr lang="lv-LV" sz="900" b="1" i="1" dirty="0" smtClean="0">
                          <a:solidFill>
                            <a:schemeClr val="bg1"/>
                          </a:solidFill>
                          <a:effectLst/>
                        </a:rPr>
                        <a:t>DRN </a:t>
                      </a:r>
                      <a:r>
                        <a:rPr lang="lv-LV" sz="900" b="1" i="1" dirty="0" err="1" smtClean="0">
                          <a:solidFill>
                            <a:schemeClr val="bg1"/>
                          </a:solidFill>
                          <a:effectLst/>
                        </a:rPr>
                        <a:t>ieņēm</a:t>
                      </a:r>
                      <a:r>
                        <a:rPr lang="lv-LV" sz="900" b="1" i="1" dirty="0" smtClean="0">
                          <a:solidFill>
                            <a:schemeClr val="bg1"/>
                          </a:solidFill>
                          <a:effectLst/>
                        </a:rPr>
                        <a:t>.</a:t>
                      </a:r>
                      <a:endParaRPr lang="lv-LV" sz="9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900" b="1" i="1" dirty="0">
                          <a:solidFill>
                            <a:schemeClr val="bg1"/>
                          </a:solidFill>
                          <a:effectLst/>
                        </a:rPr>
                        <a:t>% no IKP</a:t>
                      </a:r>
                      <a:endParaRPr lang="lv-LV" sz="9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292031">
                <a:tc>
                  <a:txBody>
                    <a:bodyPr/>
                    <a:lstStyle/>
                    <a:p>
                      <a:pPr>
                        <a:spcAft>
                          <a:spcPts val="0"/>
                        </a:spcAft>
                      </a:pPr>
                      <a:r>
                        <a:rPr lang="lv-LV" sz="1100" b="1" dirty="0" smtClean="0">
                          <a:solidFill>
                            <a:schemeClr val="tx1"/>
                          </a:solidFill>
                          <a:effectLst/>
                        </a:rPr>
                        <a:t>KOPĀ, t.sk.,</a:t>
                      </a:r>
                      <a:endParaRPr lang="lv-LV"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dirty="0" smtClean="0">
                          <a:effectLst/>
                        </a:rPr>
                        <a:t>173,0</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rPr>
                        <a:t>796,8</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lv-LV" sz="1100" b="1" i="1" dirty="0" smtClean="0">
                          <a:solidFill>
                            <a:srgbClr val="002060"/>
                          </a:solidFill>
                          <a:effectLst/>
                        </a:rPr>
                        <a:t>0,71</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2031">
                <a:tc>
                  <a:txBody>
                    <a:bodyPr/>
                    <a:lstStyle/>
                    <a:p>
                      <a:pPr marL="177800" indent="-177800">
                        <a:spcAft>
                          <a:spcPts val="0"/>
                        </a:spcAft>
                        <a:tabLst>
                          <a:tab pos="177800" algn="l"/>
                        </a:tabLst>
                      </a:pPr>
                      <a:r>
                        <a:rPr lang="lv-LV" sz="1100" b="0" dirty="0">
                          <a:solidFill>
                            <a:schemeClr val="tx1"/>
                          </a:solidFill>
                          <a:effectLst/>
                        </a:rPr>
                        <a:t>1. </a:t>
                      </a:r>
                      <a:r>
                        <a:rPr lang="lv-LV" sz="1100" b="0" dirty="0" smtClean="0">
                          <a:solidFill>
                            <a:schemeClr val="tx1"/>
                          </a:solidFill>
                          <a:effectLst/>
                        </a:rPr>
                        <a:t>Par transportlīdzekļiem, kurus pirmo reizi pastāvīgi reģistrē LR </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0,6</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2,5</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0,00</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320040">
                <a:tc>
                  <a:txBody>
                    <a:bodyPr/>
                    <a:lstStyle/>
                    <a:p>
                      <a:pPr marL="177800" indent="-177800">
                        <a:spcAft>
                          <a:spcPts val="0"/>
                        </a:spcAft>
                        <a:tabLst>
                          <a:tab pos="177800" algn="l"/>
                        </a:tabLst>
                      </a:pPr>
                      <a:r>
                        <a:rPr lang="lv-LV" sz="1100" b="0" dirty="0">
                          <a:solidFill>
                            <a:schemeClr val="tx1"/>
                          </a:solidFill>
                          <a:effectLst/>
                        </a:rPr>
                        <a:t>2. </a:t>
                      </a:r>
                      <a:r>
                        <a:rPr lang="lv-LV" sz="1100" b="0" dirty="0" smtClean="0">
                          <a:solidFill>
                            <a:schemeClr val="tx1"/>
                          </a:solidFill>
                          <a:effectLst/>
                        </a:rPr>
                        <a:t>Par iepakojumu un vienreiz lietojamiem galda traukiem un piederumiem</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113,5</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522,8</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0,47</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92031">
                <a:tc>
                  <a:txBody>
                    <a:bodyPr/>
                    <a:lstStyle/>
                    <a:p>
                      <a:pPr marL="177800" indent="-177800">
                        <a:spcAft>
                          <a:spcPts val="0"/>
                        </a:spcAft>
                        <a:tabLst>
                          <a:tab pos="177800" algn="l"/>
                        </a:tabLst>
                      </a:pPr>
                      <a:r>
                        <a:rPr lang="lv-LV" sz="1100" b="0" dirty="0">
                          <a:solidFill>
                            <a:schemeClr val="tx1"/>
                          </a:solidFill>
                          <a:effectLst/>
                        </a:rPr>
                        <a:t>3. </a:t>
                      </a:r>
                      <a:r>
                        <a:rPr lang="lv-LV" sz="1100" b="0" dirty="0" smtClean="0">
                          <a:solidFill>
                            <a:schemeClr val="tx1"/>
                          </a:solidFill>
                          <a:effectLst/>
                        </a:rPr>
                        <a:t>Par videi kaitīgām precēm</a:t>
                      </a:r>
                      <a:endParaRPr lang="lv-LV"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dirty="0" smtClean="0">
                          <a:effectLst/>
                        </a:rPr>
                        <a:t>58,9</a:t>
                      </a:r>
                      <a:endParaRPr lang="lv-LV"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271,5</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lv-LV" sz="1100" b="1" i="1" dirty="0" smtClean="0">
                          <a:solidFill>
                            <a:srgbClr val="002060"/>
                          </a:solidFill>
                          <a:effectLst/>
                        </a:rPr>
                        <a:t>0,24</a:t>
                      </a:r>
                      <a:endParaRPr lang="lv-LV"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5" marR="4929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2"/>
                  </a:ext>
                </a:extLst>
              </a:tr>
            </a:tbl>
          </a:graphicData>
        </a:graphic>
      </p:graphicFrame>
      <p:sp>
        <p:nvSpPr>
          <p:cNvPr id="8" name="Rectangle 7"/>
          <p:cNvSpPr/>
          <p:nvPr/>
        </p:nvSpPr>
        <p:spPr>
          <a:xfrm>
            <a:off x="6634909" y="2792928"/>
            <a:ext cx="2719330" cy="461665"/>
          </a:xfrm>
          <a:prstGeom prst="rect">
            <a:avLst/>
          </a:prstGeom>
        </p:spPr>
        <p:txBody>
          <a:bodyPr wrap="square">
            <a:spAutoFit/>
          </a:bodyPr>
          <a:lstStyle/>
          <a:p>
            <a:pPr defTabSz="685800">
              <a:defRPr/>
            </a:pPr>
            <a:r>
              <a:rPr lang="lv-LV" sz="1200" b="1" dirty="0">
                <a:solidFill>
                  <a:prstClr val="black"/>
                </a:solidFill>
                <a:latin typeface="Franklin Gothic Book"/>
                <a:ea typeface="Calibri" panose="020F0502020204030204" pitchFamily="34" charset="0"/>
                <a:cs typeface="Times New Roman" panose="02020603050405020304" pitchFamily="18" charset="0"/>
              </a:rPr>
              <a:t>Dabas resursu nodokļa ieņēmumi 2015.gadā – 21,7 </a:t>
            </a:r>
            <a:r>
              <a:rPr lang="lv-LV" sz="1200" i="1" dirty="0">
                <a:solidFill>
                  <a:prstClr val="black"/>
                </a:solidFill>
                <a:latin typeface="Franklin Gothic Book"/>
                <a:ea typeface="Calibri" panose="020F0502020204030204" pitchFamily="34" charset="0"/>
                <a:cs typeface="Times New Roman" panose="02020603050405020304" pitchFamily="18" charset="0"/>
              </a:rPr>
              <a:t>milj. </a:t>
            </a:r>
            <a:r>
              <a:rPr lang="lv-LV" sz="1200" i="1" dirty="0" err="1">
                <a:solidFill>
                  <a:prstClr val="black"/>
                </a:solidFill>
                <a:latin typeface="Franklin Gothic Book"/>
                <a:ea typeface="Calibri" panose="020F0502020204030204" pitchFamily="34" charset="0"/>
                <a:cs typeface="Times New Roman" panose="02020603050405020304" pitchFamily="18" charset="0"/>
              </a:rPr>
              <a:t>euro</a:t>
            </a:r>
            <a:endParaRPr lang="lv-LV" sz="1200" i="1" dirty="0">
              <a:solidFill>
                <a:prstClr val="black"/>
              </a:solidFill>
              <a:latin typeface="Franklin Gothic Book"/>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D156F99B-8A59-41FF-8DEE-711E3D982F59}" type="datetime1">
              <a:rPr lang="lv-LV" smtClean="0"/>
              <a:t>09.02.2017</a:t>
            </a:fld>
            <a:endParaRPr lang="lv-LV" dirty="0"/>
          </a:p>
        </p:txBody>
      </p:sp>
    </p:spTree>
    <p:extLst>
      <p:ext uri="{BB962C8B-B14F-4D97-AF65-F5344CB8AC3E}">
        <p14:creationId xmlns:p14="http://schemas.microsoft.com/office/powerpoint/2010/main" val="3457502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57200" y="1808560"/>
          <a:ext cx="8229600" cy="364331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lv-LV" dirty="0" smtClean="0"/>
              <a:t>2017.gadā plānotie nodokļu ieņēmumi (virs 100 milj. eiro)</a:t>
            </a:r>
            <a:endParaRPr lang="lv-LV" dirty="0"/>
          </a:p>
        </p:txBody>
      </p:sp>
      <p:sp>
        <p:nvSpPr>
          <p:cNvPr id="2" name="Slide Number Placeholder 1"/>
          <p:cNvSpPr>
            <a:spLocks noGrp="1"/>
          </p:cNvSpPr>
          <p:nvPr>
            <p:ph type="sldNum" sz="quarter" idx="12"/>
          </p:nvPr>
        </p:nvSpPr>
        <p:spPr/>
        <p:txBody>
          <a:bodyPr/>
          <a:lstStyle/>
          <a:p>
            <a:fld id="{42EC06CD-37B1-4412-967F-6EDE16C03223}" type="slidenum">
              <a:rPr lang="lv-LV" smtClean="0"/>
              <a:pPr/>
              <a:t>39</a:t>
            </a:fld>
            <a:endParaRPr lang="lv-LV"/>
          </a:p>
        </p:txBody>
      </p:sp>
      <p:sp>
        <p:nvSpPr>
          <p:cNvPr id="4" name="Date Placeholder 3"/>
          <p:cNvSpPr>
            <a:spLocks noGrp="1"/>
          </p:cNvSpPr>
          <p:nvPr>
            <p:ph type="dt" sz="half" idx="10"/>
          </p:nvPr>
        </p:nvSpPr>
        <p:spPr/>
        <p:txBody>
          <a:bodyPr/>
          <a:lstStyle/>
          <a:p>
            <a:fld id="{82FA68B7-EC21-4AAE-AD60-5A0054B15D7C}" type="datetime1">
              <a:rPr lang="lv-LV" smtClean="0"/>
              <a:t>09.02.2017</a:t>
            </a:fld>
            <a:endParaRPr lang="lv-LV" dirty="0"/>
          </a:p>
        </p:txBody>
      </p:sp>
    </p:spTree>
    <p:extLst>
      <p:ext uri="{BB962C8B-B14F-4D97-AF65-F5344CB8AC3E}">
        <p14:creationId xmlns:p14="http://schemas.microsoft.com/office/powerpoint/2010/main" val="309004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pPr/>
              <a:t>4</a:t>
            </a:fld>
            <a:endParaRPr lang="lv-LV"/>
          </a:p>
        </p:txBody>
      </p:sp>
      <p:sp>
        <p:nvSpPr>
          <p:cNvPr id="47" name="Rectangle 46"/>
          <p:cNvSpPr/>
          <p:nvPr/>
        </p:nvSpPr>
        <p:spPr>
          <a:xfrm>
            <a:off x="467544" y="6277302"/>
            <a:ext cx="6381763" cy="246221"/>
          </a:xfrm>
          <a:prstGeom prst="rect">
            <a:avLst/>
          </a:prstGeom>
        </p:spPr>
        <p:txBody>
          <a:bodyPr wrap="square">
            <a:spAutoFit/>
          </a:bodyPr>
          <a:lstStyle/>
          <a:p>
            <a:r>
              <a:rPr lang="lv-LV" sz="1000" i="1" dirty="0" smtClean="0"/>
              <a:t>Datu avots: </a:t>
            </a:r>
            <a:r>
              <a:rPr lang="lv-LV" sz="1000" i="1" dirty="0" err="1" smtClean="0"/>
              <a:t>eurostat</a:t>
            </a:r>
            <a:r>
              <a:rPr lang="lv-LV" sz="1000" i="1" dirty="0" smtClean="0"/>
              <a:t>, FM</a:t>
            </a:r>
            <a:endParaRPr lang="lv-LV" sz="1000" i="1" dirty="0"/>
          </a:p>
        </p:txBody>
      </p:sp>
      <p:sp>
        <p:nvSpPr>
          <p:cNvPr id="2" name="Title 1"/>
          <p:cNvSpPr>
            <a:spLocks noGrp="1"/>
          </p:cNvSpPr>
          <p:nvPr>
            <p:ph type="title"/>
          </p:nvPr>
        </p:nvSpPr>
        <p:spPr>
          <a:xfrm>
            <a:off x="323528" y="404664"/>
            <a:ext cx="6444208" cy="864048"/>
          </a:xfrm>
        </p:spPr>
        <p:txBody>
          <a:bodyPr>
            <a:noAutofit/>
          </a:bodyPr>
          <a:lstStyle/>
          <a:p>
            <a:r>
              <a:rPr lang="lv-LV" dirty="0"/>
              <a:t>Budžeta bilances mērķi ir izstrādāti saskaņā</a:t>
            </a:r>
            <a:br>
              <a:rPr lang="lv-LV" dirty="0"/>
            </a:br>
            <a:r>
              <a:rPr lang="lv-LV" dirty="0"/>
              <a:t>ar nacionālo un ES fiskālo </a:t>
            </a:r>
            <a:r>
              <a:rPr lang="lv-LV" dirty="0" smtClean="0"/>
              <a:t>regulējumu – 2016.g. izpildi CSP precizēs līdz 1.aprīlim. </a:t>
            </a:r>
            <a:endParaRPr lang="lv-LV" dirty="0"/>
          </a:p>
        </p:txBody>
      </p:sp>
      <p:sp>
        <p:nvSpPr>
          <p:cNvPr id="8" name="TextBox 7"/>
          <p:cNvSpPr txBox="1"/>
          <p:nvPr/>
        </p:nvSpPr>
        <p:spPr>
          <a:xfrm>
            <a:off x="467544" y="1347760"/>
            <a:ext cx="7448400" cy="323165"/>
          </a:xfrm>
          <a:prstGeom prst="rect">
            <a:avLst/>
          </a:prstGeom>
          <a:noFill/>
        </p:spPr>
        <p:txBody>
          <a:bodyPr wrap="square" rtlCol="0">
            <a:spAutoFit/>
          </a:bodyPr>
          <a:lstStyle/>
          <a:p>
            <a:r>
              <a:rPr lang="lv-LV" sz="1500" dirty="0">
                <a:latin typeface="Times New Roman" panose="02020603050405020304" pitchFamily="18" charset="0"/>
                <a:cs typeface="Times New Roman" panose="02020603050405020304" pitchFamily="18" charset="0"/>
              </a:rPr>
              <a:t>Nominālā un strukturālā vispārējās valdības budžeta bilance, % no IKP</a:t>
            </a:r>
            <a:endParaRPr lang="en-US" sz="15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7544" y="6079350"/>
            <a:ext cx="5256584" cy="276999"/>
          </a:xfrm>
          <a:prstGeom prst="rect">
            <a:avLst/>
          </a:prstGeom>
          <a:noFill/>
        </p:spPr>
        <p:txBody>
          <a:bodyPr wrap="square" rtlCol="0">
            <a:spAutoFit/>
          </a:bodyPr>
          <a:lstStyle/>
          <a:p>
            <a:r>
              <a:rPr lang="lv-LV" sz="1200" dirty="0" smtClean="0"/>
              <a:t>*FM novērtējums uz 31.01.2017.</a:t>
            </a:r>
            <a:endParaRPr lang="lv-LV" sz="1200" dirty="0"/>
          </a:p>
        </p:txBody>
      </p:sp>
      <p:pic>
        <p:nvPicPr>
          <p:cNvPr id="5" name="Picture 4"/>
          <p:cNvPicPr>
            <a:picLocks noChangeAspect="1"/>
          </p:cNvPicPr>
          <p:nvPr/>
        </p:nvPicPr>
        <p:blipFill>
          <a:blip r:embed="rId3"/>
          <a:stretch>
            <a:fillRect/>
          </a:stretch>
        </p:blipFill>
        <p:spPr>
          <a:xfrm>
            <a:off x="348956" y="1024386"/>
            <a:ext cx="8725631" cy="5499137"/>
          </a:xfrm>
          <a:prstGeom prst="rect">
            <a:avLst/>
          </a:prstGeom>
        </p:spPr>
      </p:pic>
      <p:sp>
        <p:nvSpPr>
          <p:cNvPr id="6" name="Date Placeholder 5"/>
          <p:cNvSpPr>
            <a:spLocks noGrp="1"/>
          </p:cNvSpPr>
          <p:nvPr>
            <p:ph type="dt" sz="half" idx="10"/>
          </p:nvPr>
        </p:nvSpPr>
        <p:spPr/>
        <p:txBody>
          <a:bodyPr/>
          <a:lstStyle/>
          <a:p>
            <a:fld id="{3806B9F8-D161-46EE-8A3C-DAA3B2688E22}" type="datetime1">
              <a:rPr lang="lv-LV" smtClean="0"/>
              <a:t>09.02.2017</a:t>
            </a:fld>
            <a:endParaRPr lang="lv-LV" dirty="0"/>
          </a:p>
        </p:txBody>
      </p:sp>
    </p:spTree>
    <p:extLst>
      <p:ext uri="{BB962C8B-B14F-4D97-AF65-F5344CB8AC3E}">
        <p14:creationId xmlns:p14="http://schemas.microsoft.com/office/powerpoint/2010/main" val="3154557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mj-lt"/>
              <a:buAutoNum type="arabicPeriod"/>
            </a:pPr>
            <a:endParaRPr lang="lv-LV" dirty="0">
              <a:ln w="0"/>
              <a:solidFill>
                <a:schemeClr val="accent1">
                  <a:lumMod val="75000"/>
                </a:schemeClr>
              </a:solidFill>
              <a:effectLst>
                <a:outerShdw blurRad="38100" dist="25400" dir="5400000" algn="ctr" rotWithShape="0">
                  <a:srgbClr val="6E747A">
                    <a:alpha val="43000"/>
                  </a:srgbClr>
                </a:outerShdw>
              </a:effectLst>
            </a:endParaRPr>
          </a:p>
          <a:p>
            <a:pPr>
              <a:buFont typeface="+mj-lt"/>
              <a:buAutoNum type="arabicPeriod"/>
            </a:pPr>
            <a:endParaRPr lang="lv-LV" dirty="0" smtClean="0">
              <a:ln w="0"/>
              <a:solidFill>
                <a:schemeClr val="accent1">
                  <a:lumMod val="75000"/>
                </a:schemeClr>
              </a:solidFill>
              <a:effectLst>
                <a:outerShdw blurRad="38100" dist="25400" dir="5400000" algn="ctr" rotWithShape="0">
                  <a:srgbClr val="6E747A">
                    <a:alpha val="43000"/>
                  </a:srgbClr>
                </a:outerShdw>
              </a:effectLst>
            </a:endParaRPr>
          </a:p>
          <a:p>
            <a:pPr>
              <a:buAutoNum type="arabicPeriod"/>
            </a:pPr>
            <a:endParaRPr lang="lv-LV" dirty="0">
              <a:ln w="0"/>
              <a:solidFill>
                <a:schemeClr val="accent1">
                  <a:lumMod val="75000"/>
                </a:schemeClr>
              </a:solidFill>
              <a:effectLst>
                <a:outerShdw blurRad="38100" dist="25400" dir="5400000" algn="ctr" rotWithShape="0">
                  <a:srgbClr val="6E747A">
                    <a:alpha val="43000"/>
                  </a:srgbClr>
                </a:outerShdw>
              </a:effectLst>
            </a:endParaRPr>
          </a:p>
        </p:txBody>
      </p:sp>
      <p:sp>
        <p:nvSpPr>
          <p:cNvPr id="3" name="Title 2"/>
          <p:cNvSpPr>
            <a:spLocks noGrp="1"/>
          </p:cNvSpPr>
          <p:nvPr>
            <p:ph type="title"/>
          </p:nvPr>
        </p:nvSpPr>
        <p:spPr>
          <a:xfrm>
            <a:off x="457200" y="571234"/>
            <a:ext cx="5688632" cy="432000"/>
          </a:xfrm>
        </p:spPr>
        <p:txBody>
          <a:bodyPr vert="horz" lIns="91440" tIns="45720" rIns="91440" bIns="45720" rtlCol="0" anchor="ctr">
            <a:noAutofit/>
          </a:bodyPr>
          <a:lstStyle/>
          <a:p>
            <a:r>
              <a:rPr lang="lv-LV" sz="2000" dirty="0"/>
              <a:t>Nodokļu politikas stratēģija</a:t>
            </a:r>
          </a:p>
        </p:txBody>
      </p:sp>
      <p:sp>
        <p:nvSpPr>
          <p:cNvPr id="4" name="Slide Number Placeholder 3"/>
          <p:cNvSpPr>
            <a:spLocks noGrp="1"/>
          </p:cNvSpPr>
          <p:nvPr>
            <p:ph type="sldNum" sz="quarter" idx="12"/>
          </p:nvPr>
        </p:nvSpPr>
        <p:spPr/>
        <p:txBody>
          <a:bodyPr/>
          <a:lstStyle/>
          <a:p>
            <a:fld id="{93E32820-5F1E-4A4E-8815-8430F857CF7D}" type="slidenum">
              <a:rPr lang="lv-LV" smtClean="0"/>
              <a:t>40</a:t>
            </a:fld>
            <a:endParaRPr lang="lv-LV" dirty="0"/>
          </a:p>
        </p:txBody>
      </p:sp>
      <p:sp>
        <p:nvSpPr>
          <p:cNvPr id="5" name="Rectangle 4"/>
          <p:cNvSpPr/>
          <p:nvPr/>
        </p:nvSpPr>
        <p:spPr>
          <a:xfrm>
            <a:off x="251520" y="3789040"/>
            <a:ext cx="4214324" cy="2320689"/>
          </a:xfrm>
          <a:prstGeom prst="rect">
            <a:avLst/>
          </a:prstGeom>
          <a:ln/>
        </p:spPr>
        <p:style>
          <a:lnRef idx="1">
            <a:schemeClr val="accent1"/>
          </a:lnRef>
          <a:fillRef idx="2">
            <a:schemeClr val="accent1"/>
          </a:fillRef>
          <a:effectRef idx="1">
            <a:schemeClr val="accent1"/>
          </a:effectRef>
          <a:fontRef idx="minor">
            <a:schemeClr val="dk1"/>
          </a:fontRef>
        </p:style>
        <p:txBody>
          <a:bodyPr/>
          <a:lstStyle/>
          <a:p>
            <a:r>
              <a:rPr lang="lv-LV" sz="2800" b="1" dirty="0">
                <a:ln w="0"/>
                <a:solidFill>
                  <a:srgbClr val="0070C0"/>
                </a:solidFill>
                <a:latin typeface="Calibri" panose="020F0502020204030204" pitchFamily="34" charset="0"/>
              </a:rPr>
              <a:t>Stratēģija</a:t>
            </a:r>
          </a:p>
          <a:p>
            <a:pPr>
              <a:spcBef>
                <a:spcPts val="600"/>
              </a:spcBef>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Nodokļu struktūras un likmju pārskatīšana</a:t>
            </a:r>
          </a:p>
          <a:p>
            <a:pPr>
              <a:spcBef>
                <a:spcPts val="600"/>
              </a:spcBef>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Nodokļu administrēšanas uzlabošana</a:t>
            </a:r>
          </a:p>
          <a:p>
            <a:pPr>
              <a:spcBef>
                <a:spcPts val="600"/>
              </a:spcBef>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Ēnu ekonomikas apkarošana</a:t>
            </a:r>
          </a:p>
        </p:txBody>
      </p:sp>
      <p:sp>
        <p:nvSpPr>
          <p:cNvPr id="6" name="Rectangle 5"/>
          <p:cNvSpPr/>
          <p:nvPr/>
        </p:nvSpPr>
        <p:spPr>
          <a:xfrm>
            <a:off x="175156" y="1124744"/>
            <a:ext cx="4214324" cy="2304256"/>
          </a:xfrm>
          <a:prstGeom prst="rect">
            <a:avLst/>
          </a:prstGeom>
          <a:ln/>
        </p:spPr>
        <p:style>
          <a:lnRef idx="1">
            <a:schemeClr val="accent1"/>
          </a:lnRef>
          <a:fillRef idx="2">
            <a:schemeClr val="accent1"/>
          </a:fillRef>
          <a:effectRef idx="1">
            <a:schemeClr val="accent1"/>
          </a:effectRef>
          <a:fontRef idx="minor">
            <a:schemeClr val="dk1"/>
          </a:fontRef>
        </p:style>
        <p:txBody>
          <a:bodyPr/>
          <a:lstStyle/>
          <a:p>
            <a:r>
              <a:rPr lang="lv-LV" sz="2800" b="1" dirty="0" smtClean="0">
                <a:ln w="0"/>
                <a:solidFill>
                  <a:srgbClr val="0070C0"/>
                </a:solidFill>
                <a:latin typeface="Calibri" panose="020F0502020204030204" pitchFamily="34" charset="0"/>
              </a:rPr>
              <a:t>Mērķi</a:t>
            </a:r>
            <a:endParaRPr lang="lv-LV" sz="2800" b="1" dirty="0">
              <a:ln w="0"/>
              <a:solidFill>
                <a:srgbClr val="0070C0"/>
              </a:solidFill>
              <a:latin typeface="Calibri" panose="020F0502020204030204" pitchFamily="34" charset="0"/>
            </a:endParaRPr>
          </a:p>
          <a:p>
            <a:pPr>
              <a:spcBef>
                <a:spcPts val="600"/>
              </a:spcBef>
              <a:buFont typeface="+mj-lt"/>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Valsts konkurētspējas un eksportspējas paaugstināšana</a:t>
            </a:r>
          </a:p>
          <a:p>
            <a:pPr>
              <a:spcBef>
                <a:spcPts val="600"/>
              </a:spcBef>
              <a:buFont typeface="+mj-lt"/>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Nevienlīdzības mazināšana</a:t>
            </a:r>
          </a:p>
          <a:p>
            <a:pPr>
              <a:spcBef>
                <a:spcPts val="600"/>
              </a:spcBef>
              <a:buFont typeface="+mj-lt"/>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Nodokļu ieņēmumi 1/3 no IKP apmērā</a:t>
            </a:r>
          </a:p>
          <a:p>
            <a:pPr algn="just">
              <a:lnSpc>
                <a:spcPct val="110000"/>
              </a:lnSpc>
              <a:spcAft>
                <a:spcPts val="600"/>
              </a:spcAft>
            </a:pPr>
            <a:endParaRPr lang="lv-LV" sz="1200" b="1" dirty="0">
              <a:solidFill>
                <a:srgbClr val="002060"/>
              </a:solidFill>
              <a:latin typeface="Calibri" panose="020F0502020204030204" pitchFamily="34" charset="0"/>
              <a:ea typeface="Verdana" panose="020B0604030504040204" pitchFamily="34" charset="0"/>
              <a:cs typeface="Verdana" panose="020B0604030504040204" pitchFamily="34" charset="0"/>
            </a:endParaRPr>
          </a:p>
        </p:txBody>
      </p:sp>
      <p:sp>
        <p:nvSpPr>
          <p:cNvPr id="7" name="Rectangle 6"/>
          <p:cNvSpPr/>
          <p:nvPr/>
        </p:nvSpPr>
        <p:spPr>
          <a:xfrm>
            <a:off x="4595160" y="1429209"/>
            <a:ext cx="4441336" cy="4520071"/>
          </a:xfrm>
          <a:prstGeom prst="rect">
            <a:avLst/>
          </a:prstGeom>
          <a:ln/>
        </p:spPr>
        <p:style>
          <a:lnRef idx="1">
            <a:schemeClr val="accent1"/>
          </a:lnRef>
          <a:fillRef idx="2">
            <a:schemeClr val="accent1"/>
          </a:fillRef>
          <a:effectRef idx="1">
            <a:schemeClr val="accent1"/>
          </a:effectRef>
          <a:fontRef idx="minor">
            <a:schemeClr val="dk1"/>
          </a:fontRef>
        </p:style>
        <p:txBody>
          <a:bodyPr/>
          <a:lstStyle/>
          <a:p>
            <a:r>
              <a:rPr lang="lv-LV" sz="2800" b="1" dirty="0">
                <a:ln w="0"/>
                <a:solidFill>
                  <a:srgbClr val="0070C0"/>
                </a:solidFill>
                <a:latin typeface="Calibri" panose="020F0502020204030204" pitchFamily="34" charset="0"/>
              </a:rPr>
              <a:t>Principi</a:t>
            </a:r>
          </a:p>
          <a:p>
            <a:pPr indent="-342900">
              <a:spcBef>
                <a:spcPts val="600"/>
              </a:spcBef>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Prognozējamība un ilgtermiņa vīzija</a:t>
            </a:r>
          </a:p>
          <a:p>
            <a:pPr indent="-342900">
              <a:spcBef>
                <a:spcPts val="600"/>
              </a:spcBef>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Reģionālā konkurētspēja vismaz Baltijas reģionā</a:t>
            </a:r>
          </a:p>
          <a:p>
            <a:pPr indent="-342900">
              <a:spcBef>
                <a:spcPts val="600"/>
              </a:spcBef>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Nodokļu samaksas motivācijas uzlabošana</a:t>
            </a:r>
          </a:p>
          <a:p>
            <a:pPr indent="-342900">
              <a:spcBef>
                <a:spcPts val="600"/>
              </a:spcBef>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Līdzīgs nodokļu slogs līdzīgiem ieņēmumu veidiem</a:t>
            </a:r>
          </a:p>
          <a:p>
            <a:pPr indent="-342900">
              <a:spcBef>
                <a:spcPts val="600"/>
              </a:spcBef>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Kreditēšanas un kapitalizācijas uzlabošanās</a:t>
            </a:r>
          </a:p>
          <a:p>
            <a:pPr indent="-342900">
              <a:spcBef>
                <a:spcPts val="600"/>
              </a:spcBef>
              <a:buAutoNum type="arabicPeriod"/>
            </a:pPr>
            <a:r>
              <a:rPr lang="lv-LV" dirty="0">
                <a:solidFill>
                  <a:srgbClr val="002060"/>
                </a:solidFill>
                <a:latin typeface="Calibri" panose="020F0502020204030204" pitchFamily="34" charset="0"/>
                <a:ea typeface="Verdana" panose="020B0604030504040204" pitchFamily="34" charset="0"/>
                <a:cs typeface="Verdana" panose="020B0604030504040204" pitchFamily="34" charset="0"/>
              </a:rPr>
              <a:t>Izmaksu samazināšana nodokļu administrēšanai</a:t>
            </a:r>
          </a:p>
        </p:txBody>
      </p:sp>
      <p:sp>
        <p:nvSpPr>
          <p:cNvPr id="8" name="Date Placeholder 7"/>
          <p:cNvSpPr>
            <a:spLocks noGrp="1"/>
          </p:cNvSpPr>
          <p:nvPr>
            <p:ph type="dt" sz="half" idx="10"/>
          </p:nvPr>
        </p:nvSpPr>
        <p:spPr/>
        <p:txBody>
          <a:bodyPr/>
          <a:lstStyle/>
          <a:p>
            <a:fld id="{B9A1E790-1AD9-4966-AC9B-5FA8C4E6D876}" type="datetime1">
              <a:rPr lang="lv-LV" smtClean="0"/>
              <a:t>09.02.2017</a:t>
            </a:fld>
            <a:endParaRPr lang="lv-LV" dirty="0"/>
          </a:p>
        </p:txBody>
      </p:sp>
    </p:spTree>
    <p:extLst>
      <p:ext uri="{BB962C8B-B14F-4D97-AF65-F5344CB8AC3E}">
        <p14:creationId xmlns:p14="http://schemas.microsoft.com/office/powerpoint/2010/main" val="3239369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300038" lvl="1" indent="0">
              <a:buNone/>
            </a:pPr>
            <a:r>
              <a:rPr lang="lv-LV" sz="1500" b="1" dirty="0">
                <a:solidFill>
                  <a:schemeClr val="tx1"/>
                </a:solidFill>
              </a:rPr>
              <a:t>						</a:t>
            </a:r>
            <a:endParaRPr lang="lv-LV" sz="1500" dirty="0">
              <a:solidFill>
                <a:schemeClr val="tx1"/>
              </a:solidFill>
            </a:endParaRPr>
          </a:p>
          <a:p>
            <a:endParaRPr lang="en-GB" dirty="0"/>
          </a:p>
        </p:txBody>
      </p:sp>
      <p:sp>
        <p:nvSpPr>
          <p:cNvPr id="5" name="Title 4"/>
          <p:cNvSpPr>
            <a:spLocks noGrp="1"/>
          </p:cNvSpPr>
          <p:nvPr>
            <p:ph type="title"/>
          </p:nvPr>
        </p:nvSpPr>
        <p:spPr/>
        <p:txBody>
          <a:bodyPr>
            <a:noAutofit/>
          </a:bodyPr>
          <a:lstStyle/>
          <a:p>
            <a:r>
              <a:rPr lang="lv-LV" sz="2100" cap="small" dirty="0" smtClean="0"/>
              <a:t>Ēnu ekonomika. </a:t>
            </a:r>
            <a:r>
              <a:rPr lang="lv-LV" sz="2100" cap="small" dirty="0"/>
              <a:t>Mērķis – 18,3% no IKP</a:t>
            </a:r>
          </a:p>
        </p:txBody>
      </p:sp>
      <p:graphicFrame>
        <p:nvGraphicFramePr>
          <p:cNvPr id="7" name="Chart 6"/>
          <p:cNvGraphicFramePr>
            <a:graphicFrameLocks/>
          </p:cNvGraphicFramePr>
          <p:nvPr>
            <p:extLst/>
          </p:nvPr>
        </p:nvGraphicFramePr>
        <p:xfrm>
          <a:off x="4020855" y="1973795"/>
          <a:ext cx="4866362" cy="37876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70970" y="1692486"/>
            <a:ext cx="5002060" cy="461665"/>
          </a:xfrm>
          <a:prstGeom prst="rect">
            <a:avLst/>
          </a:prstGeom>
          <a:noFill/>
        </p:spPr>
        <p:txBody>
          <a:bodyPr wrap="square" rtlCol="0">
            <a:spAutoFit/>
          </a:bodyPr>
          <a:lstStyle/>
          <a:p>
            <a:pPr algn="ctr" defTabSz="685800">
              <a:defRPr/>
            </a:pPr>
            <a:r>
              <a:rPr lang="lv-LV" sz="1200" b="1" dirty="0">
                <a:solidFill>
                  <a:prstClr val="black"/>
                </a:solidFill>
                <a:latin typeface="Franklin Gothic Book"/>
              </a:rPr>
              <a:t>Ēnu ekonomikas īpatsvars Latvijā un ES</a:t>
            </a:r>
            <a:r>
              <a:rPr lang="lv-LV" sz="1200" dirty="0">
                <a:solidFill>
                  <a:prstClr val="black"/>
                </a:solidFill>
                <a:latin typeface="Franklin Gothic Book"/>
              </a:rPr>
              <a:t> (pēc ekon. </a:t>
            </a:r>
            <a:r>
              <a:rPr lang="lv-LV" sz="1200" dirty="0" err="1">
                <a:solidFill>
                  <a:prstClr val="black"/>
                </a:solidFill>
                <a:latin typeface="Franklin Gothic Book"/>
              </a:rPr>
              <a:t>prof.F</a:t>
            </a:r>
            <a:r>
              <a:rPr lang="lv-LV" sz="1200" dirty="0">
                <a:solidFill>
                  <a:prstClr val="black"/>
                </a:solidFill>
                <a:latin typeface="Franklin Gothic Book"/>
              </a:rPr>
              <a:t>. Šneidera pieejas)</a:t>
            </a:r>
            <a:endParaRPr lang="en-GB" sz="1200" dirty="0">
              <a:solidFill>
                <a:prstClr val="black"/>
              </a:solidFill>
              <a:latin typeface="Franklin Gothic Book"/>
            </a:endParaRPr>
          </a:p>
        </p:txBody>
      </p:sp>
      <p:graphicFrame>
        <p:nvGraphicFramePr>
          <p:cNvPr id="12" name="Chart 11"/>
          <p:cNvGraphicFramePr>
            <a:graphicFrameLocks/>
          </p:cNvGraphicFramePr>
          <p:nvPr>
            <p:extLst/>
          </p:nvPr>
        </p:nvGraphicFramePr>
        <p:xfrm>
          <a:off x="341530" y="2048041"/>
          <a:ext cx="3660536" cy="352016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952464FB-6FA6-4E80-ACB1-F4B9846AA373}" type="slidenum">
              <a:rPr lang="lv-LV" smtClean="0"/>
              <a:t>41</a:t>
            </a:fld>
            <a:endParaRPr lang="lv-LV"/>
          </a:p>
        </p:txBody>
      </p:sp>
      <p:sp>
        <p:nvSpPr>
          <p:cNvPr id="3" name="Date Placeholder 2"/>
          <p:cNvSpPr>
            <a:spLocks noGrp="1"/>
          </p:cNvSpPr>
          <p:nvPr>
            <p:ph type="dt" sz="half" idx="10"/>
          </p:nvPr>
        </p:nvSpPr>
        <p:spPr/>
        <p:txBody>
          <a:bodyPr/>
          <a:lstStyle/>
          <a:p>
            <a:fld id="{B28AEA16-0752-421A-8B97-2476D7675CED}" type="datetime1">
              <a:rPr lang="lv-LV" smtClean="0"/>
              <a:t>09.02.2017</a:t>
            </a:fld>
            <a:endParaRPr lang="lv-LV" dirty="0"/>
          </a:p>
        </p:txBody>
      </p:sp>
    </p:spTree>
    <p:extLst>
      <p:ext uri="{BB962C8B-B14F-4D97-AF65-F5344CB8AC3E}">
        <p14:creationId xmlns:p14="http://schemas.microsoft.com/office/powerpoint/2010/main" val="1393981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lgn="ctr">
              <a:buNone/>
            </a:pPr>
            <a:r>
              <a:rPr lang="lv-LV" b="1" dirty="0"/>
              <a:t>Ēnu ekonomikas apkarošanas pamatvirzieni izriet no Ēnu ekonomikas apkarošanas plāna: </a:t>
            </a:r>
          </a:p>
          <a:p>
            <a:pPr marL="0" indent="0" algn="ctr">
              <a:buNone/>
            </a:pPr>
            <a:r>
              <a:rPr lang="lv-LV" b="1" dirty="0"/>
              <a:t>-īpašs virziens ir PVN reversās samaksas ieviešana būvniecībā (visos segmentos), transporta nozarē, elektronikas tirdzniecībā un citās «problemātiskās» nozarēs (~80 milj. EUR);</a:t>
            </a:r>
          </a:p>
          <a:p>
            <a:pPr marL="0" indent="0" algn="ctr">
              <a:buNone/>
            </a:pPr>
            <a:r>
              <a:rPr lang="lv-LV" b="1" dirty="0"/>
              <a:t>-minimālo algu noteikšana nozaru profesijām;</a:t>
            </a:r>
          </a:p>
          <a:p>
            <a:pPr marL="0" indent="0" algn="ctr">
              <a:buNone/>
            </a:pPr>
            <a:r>
              <a:rPr lang="lv-LV" b="1" dirty="0"/>
              <a:t>-tiešsaistes tirdzniecības darījumu reģistrs u.c.</a:t>
            </a:r>
          </a:p>
          <a:p>
            <a:pPr marL="0" indent="0" algn="ctr">
              <a:buNone/>
            </a:pPr>
            <a:endParaRPr lang="lv-LV" b="1" dirty="0"/>
          </a:p>
          <a:p>
            <a:pPr marL="0" indent="0" algn="ctr">
              <a:buNone/>
            </a:pPr>
            <a:endParaRPr lang="lv-LV" b="1" dirty="0"/>
          </a:p>
          <a:p>
            <a:pPr marL="0" indent="0" algn="ctr">
              <a:buNone/>
            </a:pPr>
            <a:endParaRPr lang="lv-LV" b="1" dirty="0"/>
          </a:p>
        </p:txBody>
      </p:sp>
      <p:sp>
        <p:nvSpPr>
          <p:cNvPr id="3" name="Title 2"/>
          <p:cNvSpPr>
            <a:spLocks noGrp="1"/>
          </p:cNvSpPr>
          <p:nvPr>
            <p:ph type="title"/>
          </p:nvPr>
        </p:nvSpPr>
        <p:spPr/>
        <p:txBody>
          <a:bodyPr/>
          <a:lstStyle/>
          <a:p>
            <a:r>
              <a:rPr lang="lv-LV" dirty="0" smtClean="0"/>
              <a:t>Ēnu ekonomikas apkarošana</a:t>
            </a:r>
            <a:endParaRPr lang="lv-LV" dirty="0"/>
          </a:p>
        </p:txBody>
      </p:sp>
    </p:spTree>
    <p:extLst>
      <p:ext uri="{BB962C8B-B14F-4D97-AF65-F5344CB8AC3E}">
        <p14:creationId xmlns:p14="http://schemas.microsoft.com/office/powerpoint/2010/main" val="1221129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solidFill>
                  <a:prstClr val="black">
                    <a:tint val="75000"/>
                  </a:prstClr>
                </a:solidFill>
              </a:rPr>
              <a:pPr/>
              <a:t>43</a:t>
            </a:fld>
            <a:endParaRPr lang="lv-LV" dirty="0">
              <a:solidFill>
                <a:prstClr val="black">
                  <a:tint val="75000"/>
                </a:prstClr>
              </a:solidFill>
            </a:endParaRPr>
          </a:p>
        </p:txBody>
      </p:sp>
      <p:sp>
        <p:nvSpPr>
          <p:cNvPr id="5" name="Title 4"/>
          <p:cNvSpPr>
            <a:spLocks noGrp="1"/>
          </p:cNvSpPr>
          <p:nvPr>
            <p:ph type="title"/>
          </p:nvPr>
        </p:nvSpPr>
        <p:spPr>
          <a:xfrm>
            <a:off x="-13742" y="476672"/>
            <a:ext cx="6392198" cy="576064"/>
          </a:xfrm>
        </p:spPr>
        <p:txBody>
          <a:bodyPr>
            <a:noAutofit/>
          </a:bodyPr>
          <a:lstStyle/>
          <a:p>
            <a:r>
              <a:rPr lang="lv-LV" sz="2000" dirty="0"/>
              <a:t>Plānotie pasākumi ēnu ekonomikas mazināšanai, kas virzīti 2017.gada budžeta likumprojekta paketē</a:t>
            </a:r>
          </a:p>
        </p:txBody>
      </p:sp>
      <p:sp>
        <p:nvSpPr>
          <p:cNvPr id="6" name="Rectangle 5"/>
          <p:cNvSpPr/>
          <p:nvPr/>
        </p:nvSpPr>
        <p:spPr>
          <a:xfrm>
            <a:off x="107504" y="1052736"/>
            <a:ext cx="8829623" cy="5087588"/>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Galvenā būvdarbu veicēja līdzatbildības ieviešana par apakšuzņēmēja darba ņēmēju, kas nodarbināts galvenā būvdarbu veicēja būvobjektā</a:t>
            </a:r>
          </a:p>
          <a:p>
            <a:pPr marL="285750" indent="-285750">
              <a:spcBef>
                <a:spcPts val="600"/>
              </a:spcBef>
              <a:buFont typeface="Arial" panose="020B0604020202020204" pitchFamily="34" charset="0"/>
              <a:buChar char="•"/>
            </a:pPr>
            <a:r>
              <a:rPr lang="lv-LV" sz="1400" dirty="0">
                <a:solidFill>
                  <a:schemeClr val="tx1">
                    <a:lumMod val="65000"/>
                    <a:lumOff val="35000"/>
                  </a:schemeClr>
                </a:solidFill>
              </a:rPr>
              <a:t>Obligātā iemaksu avansa maksājuma ieviešana (par taksometru 130 </a:t>
            </a:r>
            <a:r>
              <a:rPr lang="lv-LV" sz="1400" dirty="0" smtClean="0">
                <a:solidFill>
                  <a:schemeClr val="tx1">
                    <a:lumMod val="65000"/>
                    <a:lumOff val="35000"/>
                  </a:schemeClr>
                </a:solidFill>
              </a:rPr>
              <a:t>euro </a:t>
            </a:r>
            <a:r>
              <a:rPr lang="lv-LV" sz="1400" dirty="0">
                <a:solidFill>
                  <a:schemeClr val="tx1">
                    <a:lumMod val="65000"/>
                    <a:lumOff val="35000"/>
                  </a:schemeClr>
                </a:solidFill>
              </a:rPr>
              <a:t>mēnesī) taksometru nozarē</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Subjektu, kam jāziņo par aizdomīgiem darījumiem, loka paplašināšana un uzraudzības nodrošināšana</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Skaidras naudas darījumu ierobežošana</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Ātra, ērta un efektīva risinājuma ieviešana piedziņas vēršanai uz naudas līdzekļiem parādnieku banku kontos, nodrošinot VID un kredītiestāžu elektronisko datu apmaiņu</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E-komercijas uzraudzības un kontroles nodrošināšana un VID tiesību paplašināšana</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Risku vadības sistēmas ieviešana Uzņēmumu reģistrā</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Iespēju mazināšana Latvijas teritorijā noliet, uzglabāt un tirgot ar atvieglojumiem ievesto degvielu</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Negodīgu komersantu iesaistīšanās apsardzes pakalpojumu darījumu shēmās ierobežošana</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Nelegālā audiovizuālā tirgus izplatīšanas apkarošana un ierobežošana</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Nosacījumu pilnveidošana lietotu transportlīdzekļu reģistrācijai</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Reversā pievienotās vērtības nodokļa ieviešana dārgmetālu jomā</a:t>
            </a:r>
          </a:p>
          <a:p>
            <a:pPr marL="285750" indent="-285750" fontAlgn="ctr">
              <a:spcBef>
                <a:spcPts val="600"/>
              </a:spcBef>
              <a:buFont typeface="Arial" panose="020B0604020202020204" pitchFamily="34" charset="0"/>
              <a:buChar char="•"/>
            </a:pPr>
            <a:r>
              <a:rPr lang="lv-LV" sz="1400" dirty="0">
                <a:solidFill>
                  <a:schemeClr val="tx1">
                    <a:lumMod val="65000"/>
                    <a:lumOff val="35000"/>
                  </a:schemeClr>
                </a:solidFill>
              </a:rPr>
              <a:t>Nodokļu nemaksāšanas risku ierobežošana transportlīdzekļu apkopes un remonta nozarē, kad kā apdrošināšanas atlīdzības veids tiek izvēlēts remonta pakalpojuma kompensācija</a:t>
            </a:r>
          </a:p>
        </p:txBody>
      </p:sp>
      <p:sp>
        <p:nvSpPr>
          <p:cNvPr id="9" name="Rounded Rectangle 8"/>
          <p:cNvSpPr/>
          <p:nvPr/>
        </p:nvSpPr>
        <p:spPr>
          <a:xfrm>
            <a:off x="1187624" y="6165426"/>
            <a:ext cx="6912768" cy="432050"/>
          </a:xfrm>
          <a:prstGeom prst="roundRect">
            <a:avLst/>
          </a:prstGeom>
          <a:solidFill>
            <a:srgbClr val="FFC000"/>
          </a:solidFill>
          <a:ln>
            <a:noFill/>
          </a:ln>
          <a:effectLst>
            <a:outerShdw blurRad="40000" dist="23000" dir="5400000" rotWithShape="0">
              <a:srgbClr val="000000">
                <a:alpha val="35000"/>
              </a:srgbClr>
            </a:outerShdw>
          </a:effectLst>
        </p:spPr>
        <p:txBody>
          <a:bodyPr/>
          <a:lstStyle/>
          <a:p>
            <a:pPr algn="ctr"/>
            <a:r>
              <a:rPr lang="lv-LV" sz="2200" b="1" dirty="0" smtClean="0">
                <a:ln w="0"/>
                <a:solidFill>
                  <a:srgbClr val="002060"/>
                </a:solidFill>
                <a:latin typeface="Calibri" panose="020F0502020204030204" pitchFamily="34" charset="0"/>
              </a:rPr>
              <a:t>Fiskālā </a:t>
            </a:r>
            <a:r>
              <a:rPr lang="lv-LV" sz="2200" b="1" dirty="0">
                <a:ln w="0"/>
                <a:solidFill>
                  <a:srgbClr val="002060"/>
                </a:solidFill>
                <a:latin typeface="Calibri" panose="020F0502020204030204" pitchFamily="34" charset="0"/>
              </a:rPr>
              <a:t>ietekme 2017.gadā +16,5 milj. </a:t>
            </a:r>
            <a:r>
              <a:rPr lang="lv-LV" sz="2200" b="1" dirty="0" err="1" smtClean="0">
                <a:ln w="0"/>
                <a:solidFill>
                  <a:srgbClr val="002060"/>
                </a:solidFill>
                <a:latin typeface="Calibri" panose="020F0502020204030204" pitchFamily="34" charset="0"/>
              </a:rPr>
              <a:t>euro</a:t>
            </a:r>
            <a:endParaRPr lang="lv-LV" sz="2200" b="1" dirty="0">
              <a:ln w="0"/>
              <a:solidFill>
                <a:srgbClr val="002060"/>
              </a:solidFill>
              <a:latin typeface="Calibri" panose="020F0502020204030204" pitchFamily="34" charset="0"/>
            </a:endParaRPr>
          </a:p>
        </p:txBody>
      </p:sp>
      <p:sp>
        <p:nvSpPr>
          <p:cNvPr id="2" name="Date Placeholder 1"/>
          <p:cNvSpPr>
            <a:spLocks noGrp="1"/>
          </p:cNvSpPr>
          <p:nvPr>
            <p:ph type="dt" sz="half" idx="10"/>
          </p:nvPr>
        </p:nvSpPr>
        <p:spPr/>
        <p:txBody>
          <a:bodyPr/>
          <a:lstStyle/>
          <a:p>
            <a:fld id="{2296A230-D3CA-4ED4-B470-742851109C7B}" type="datetime1">
              <a:rPr lang="lv-LV" smtClean="0"/>
              <a:t>09.02.2017</a:t>
            </a:fld>
            <a:endParaRPr lang="lv-LV" dirty="0"/>
          </a:p>
        </p:txBody>
      </p:sp>
    </p:spTree>
    <p:extLst>
      <p:ext uri="{BB962C8B-B14F-4D97-AF65-F5344CB8AC3E}">
        <p14:creationId xmlns:p14="http://schemas.microsoft.com/office/powerpoint/2010/main" val="1900753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mj-lt"/>
              <a:buAutoNum type="arabicPeriod"/>
            </a:pPr>
            <a:endParaRPr lang="lv-LV" dirty="0" smtClean="0"/>
          </a:p>
          <a:p>
            <a:pPr>
              <a:buFont typeface="+mj-lt"/>
              <a:buAutoNum type="arabicPeriod"/>
            </a:pPr>
            <a:endParaRPr lang="lv-LV" dirty="0"/>
          </a:p>
          <a:p>
            <a:pPr>
              <a:buFont typeface="+mj-lt"/>
              <a:buAutoNum type="arabicPeriod"/>
            </a:pPr>
            <a:r>
              <a:rPr lang="lv-LV" dirty="0"/>
              <a:t>Vienotais konts un uzkrājuma princips.</a:t>
            </a:r>
          </a:p>
          <a:p>
            <a:pPr>
              <a:buFont typeface="+mj-lt"/>
              <a:buAutoNum type="arabicPeriod"/>
            </a:pPr>
            <a:r>
              <a:rPr lang="lv-LV" dirty="0"/>
              <a:t>«Darījuma konta» ieviešana mazai uzņēmējdarbībai.</a:t>
            </a:r>
          </a:p>
          <a:p>
            <a:pPr>
              <a:buFont typeface="+mj-lt"/>
              <a:buAutoNum type="arabicPeriod"/>
            </a:pPr>
            <a:r>
              <a:rPr lang="lv-LV" dirty="0" smtClean="0"/>
              <a:t>VID pakalpojumu pieejamība un kvalitāte – administrēšanas pakalpojumu kopums, kas vērsts uz klientu orientētu sadarbību.</a:t>
            </a:r>
          </a:p>
          <a:p>
            <a:pPr>
              <a:buFont typeface="+mj-lt"/>
              <a:buAutoNum type="arabicPeriod"/>
            </a:pPr>
            <a:r>
              <a:rPr lang="lv-LV" dirty="0" smtClean="0"/>
              <a:t>Padziļinātas sadarbības programmas reforma.</a:t>
            </a:r>
          </a:p>
          <a:p>
            <a:pPr>
              <a:buFont typeface="+mj-lt"/>
              <a:buAutoNum type="arabicPeriod"/>
            </a:pPr>
            <a:r>
              <a:rPr lang="lv-LV" dirty="0" smtClean="0"/>
              <a:t>Grāmatvedības prasību pārskatīšana atkarībā no apgrozījuma, statusa, darbības veida.</a:t>
            </a:r>
            <a:endParaRPr lang="lv-LV" dirty="0"/>
          </a:p>
        </p:txBody>
      </p:sp>
      <p:sp>
        <p:nvSpPr>
          <p:cNvPr id="3" name="Title 2"/>
          <p:cNvSpPr>
            <a:spLocks noGrp="1"/>
          </p:cNvSpPr>
          <p:nvPr>
            <p:ph type="title"/>
          </p:nvPr>
        </p:nvSpPr>
        <p:spPr/>
        <p:txBody>
          <a:bodyPr/>
          <a:lstStyle/>
          <a:p>
            <a:r>
              <a:rPr lang="lv-LV" dirty="0" smtClean="0"/>
              <a:t>Nodokļu administrēšana</a:t>
            </a:r>
            <a:endParaRPr lang="lv-LV" dirty="0"/>
          </a:p>
        </p:txBody>
      </p:sp>
      <p:sp>
        <p:nvSpPr>
          <p:cNvPr id="4" name="TextBox 3"/>
          <p:cNvSpPr txBox="1"/>
          <p:nvPr/>
        </p:nvSpPr>
        <p:spPr>
          <a:xfrm>
            <a:off x="2512337" y="4381312"/>
            <a:ext cx="3707394" cy="923330"/>
          </a:xfrm>
          <a:prstGeom prst="rect">
            <a:avLst/>
          </a:prstGeom>
          <a:noFill/>
        </p:spPr>
        <p:txBody>
          <a:bodyPr wrap="square" rtlCol="0">
            <a:spAutoFit/>
          </a:bodyPr>
          <a:lstStyle/>
          <a:p>
            <a:pPr algn="ctr"/>
            <a:r>
              <a:rPr lang="lv-LV" sz="1350" dirty="0"/>
              <a:t>Nav sagaidāms tūlītējs finanšu efekts, bet iespējams vidējā termiņā samazināt administrēšanas izmaksas un palielināt budžeta ieņēmumus</a:t>
            </a:r>
          </a:p>
        </p:txBody>
      </p:sp>
      <p:sp>
        <p:nvSpPr>
          <p:cNvPr id="5" name="Slide Number Placeholder 4"/>
          <p:cNvSpPr>
            <a:spLocks noGrp="1"/>
          </p:cNvSpPr>
          <p:nvPr>
            <p:ph type="sldNum" sz="quarter" idx="12"/>
          </p:nvPr>
        </p:nvSpPr>
        <p:spPr/>
        <p:txBody>
          <a:bodyPr/>
          <a:lstStyle/>
          <a:p>
            <a:fld id="{952464FB-6FA6-4E80-ACB1-F4B9846AA373}" type="slidenum">
              <a:rPr lang="lv-LV" smtClean="0"/>
              <a:t>44</a:t>
            </a:fld>
            <a:endParaRPr lang="lv-LV"/>
          </a:p>
        </p:txBody>
      </p:sp>
      <p:sp>
        <p:nvSpPr>
          <p:cNvPr id="6" name="Date Placeholder 5"/>
          <p:cNvSpPr>
            <a:spLocks noGrp="1"/>
          </p:cNvSpPr>
          <p:nvPr>
            <p:ph type="dt" sz="half" idx="10"/>
          </p:nvPr>
        </p:nvSpPr>
        <p:spPr/>
        <p:txBody>
          <a:bodyPr/>
          <a:lstStyle/>
          <a:p>
            <a:fld id="{9F91AF6D-78E2-40F0-9F2C-1B0E0564CBD8}" type="datetime1">
              <a:rPr lang="lv-LV" smtClean="0"/>
              <a:t>09.02.2017</a:t>
            </a:fld>
            <a:endParaRPr lang="lv-LV" dirty="0"/>
          </a:p>
        </p:txBody>
      </p:sp>
    </p:spTree>
    <p:extLst>
      <p:ext uri="{BB962C8B-B14F-4D97-AF65-F5344CB8AC3E}">
        <p14:creationId xmlns:p14="http://schemas.microsoft.com/office/powerpoint/2010/main" val="2550618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a:t>Vienotā </a:t>
            </a:r>
            <a:r>
              <a:rPr lang="lv-LV" dirty="0" smtClean="0"/>
              <a:t>konta ieviešana</a:t>
            </a:r>
            <a:endParaRPr lang="lv-LV" dirty="0"/>
          </a:p>
        </p:txBody>
      </p:sp>
      <p:grpSp>
        <p:nvGrpSpPr>
          <p:cNvPr id="2" name="Group 1"/>
          <p:cNvGrpSpPr/>
          <p:nvPr/>
        </p:nvGrpSpPr>
        <p:grpSpPr>
          <a:xfrm>
            <a:off x="217288" y="1767552"/>
            <a:ext cx="2856419" cy="2452596"/>
            <a:chOff x="2460040" y="1367973"/>
            <a:chExt cx="6948329" cy="4426734"/>
          </a:xfrm>
        </p:grpSpPr>
        <p:sp>
          <p:nvSpPr>
            <p:cNvPr id="5" name="Rectangle 4"/>
            <p:cNvSpPr/>
            <p:nvPr/>
          </p:nvSpPr>
          <p:spPr>
            <a:xfrm>
              <a:off x="2487888" y="1401409"/>
              <a:ext cx="6272408" cy="13280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825"/>
            </a:p>
          </p:txBody>
        </p:sp>
        <p:sp>
          <p:nvSpPr>
            <p:cNvPr id="6" name="Rectangle 5"/>
            <p:cNvSpPr/>
            <p:nvPr/>
          </p:nvSpPr>
          <p:spPr>
            <a:xfrm>
              <a:off x="2612348" y="1367973"/>
              <a:ext cx="5939154" cy="541623"/>
            </a:xfrm>
            <a:prstGeom prst="rect">
              <a:avLst/>
            </a:prstGeom>
          </p:spPr>
          <p:txBody>
            <a:bodyPr wrap="square">
              <a:spAutoFit/>
            </a:bodyPr>
            <a:lstStyle/>
            <a:p>
              <a:r>
                <a:rPr lang="lv-LV" sz="1350" b="1" dirty="0">
                  <a:latin typeface="Calibri" panose="020F0502020204030204" pitchFamily="34" charset="0"/>
                </a:rPr>
                <a:t>NM iespēja samaksāt nodokļus:</a:t>
              </a:r>
            </a:p>
          </p:txBody>
        </p:sp>
        <p:sp>
          <p:nvSpPr>
            <p:cNvPr id="7" name="Rectangle 6"/>
            <p:cNvSpPr/>
            <p:nvPr/>
          </p:nvSpPr>
          <p:spPr>
            <a:xfrm>
              <a:off x="2460040" y="2932643"/>
              <a:ext cx="6300257" cy="11331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dirty="0">
                  <a:solidFill>
                    <a:schemeClr val="tx1"/>
                  </a:solidFill>
                  <a:latin typeface="Calibri" panose="020F0502020204030204" pitchFamily="34" charset="0"/>
                </a:rPr>
                <a:t>95 nodokļu konti </a:t>
              </a:r>
              <a:r>
                <a:rPr lang="lv-LV" sz="1050" b="1" dirty="0">
                  <a:solidFill>
                    <a:schemeClr val="tx1"/>
                  </a:solidFill>
                  <a:latin typeface="Calibri" panose="020F0502020204030204" pitchFamily="34" charset="0"/>
                </a:rPr>
                <a:t>→</a:t>
              </a:r>
              <a:r>
                <a:rPr lang="lv-LV" sz="1050" dirty="0">
                  <a:solidFill>
                    <a:schemeClr val="tx1"/>
                  </a:solidFill>
                  <a:latin typeface="Calibri" panose="020F0502020204030204" pitchFamily="34" charset="0"/>
                </a:rPr>
                <a:t> </a:t>
              </a:r>
              <a:r>
                <a:rPr lang="lv-LV" sz="1050" b="1" dirty="0">
                  <a:solidFill>
                    <a:schemeClr val="tx1"/>
                  </a:solidFill>
                  <a:latin typeface="Calibri" panose="020F0502020204030204" pitchFamily="34" charset="0"/>
                </a:rPr>
                <a:t>1 vai 2 nodokļu konti</a:t>
              </a:r>
            </a:p>
          </p:txBody>
        </p:sp>
        <p:sp>
          <p:nvSpPr>
            <p:cNvPr id="8" name="Rectangle 7"/>
            <p:cNvSpPr/>
            <p:nvPr/>
          </p:nvSpPr>
          <p:spPr>
            <a:xfrm>
              <a:off x="2487888" y="4293712"/>
              <a:ext cx="6272408" cy="1476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900" b="1" i="1" dirty="0">
                  <a:solidFill>
                    <a:schemeClr val="tx1"/>
                  </a:solidFill>
                  <a:latin typeface="Calibri" panose="020F0502020204030204" pitchFamily="34" charset="0"/>
                </a:rPr>
                <a:t>1 konts, </a:t>
              </a:r>
              <a:r>
                <a:rPr lang="lv-LV" sz="900" i="1" dirty="0">
                  <a:solidFill>
                    <a:schemeClr val="tx1"/>
                  </a:solidFill>
                  <a:latin typeface="Calibri" panose="020F0502020204030204" pitchFamily="34" charset="0"/>
                </a:rPr>
                <a:t>ja </a:t>
              </a:r>
              <a:r>
                <a:rPr lang="lv-LV" sz="900" b="1" i="1" dirty="0">
                  <a:solidFill>
                    <a:schemeClr val="tx1"/>
                  </a:solidFill>
                  <a:latin typeface="Calibri" panose="020F0502020204030204" pitchFamily="34" charset="0"/>
                </a:rPr>
                <a:t>visi maksājumi </a:t>
              </a:r>
              <a:r>
                <a:rPr lang="lv-LV" sz="900" i="1" dirty="0">
                  <a:solidFill>
                    <a:schemeClr val="tx1"/>
                  </a:solidFill>
                  <a:latin typeface="Calibri" panose="020F0502020204030204" pitchFamily="34" charset="0"/>
                </a:rPr>
                <a:t>veicami ar strukturēto referenci</a:t>
              </a:r>
            </a:p>
            <a:p>
              <a:pPr algn="just"/>
              <a:endParaRPr lang="lv-LV" sz="900" i="1" dirty="0">
                <a:solidFill>
                  <a:schemeClr val="tx1"/>
                </a:solidFill>
                <a:latin typeface="Calibri" panose="020F0502020204030204" pitchFamily="34" charset="0"/>
              </a:endParaRPr>
            </a:p>
            <a:p>
              <a:pPr algn="just"/>
              <a:r>
                <a:rPr lang="lv-LV" sz="900" b="1" i="1" dirty="0">
                  <a:solidFill>
                    <a:schemeClr val="tx1"/>
                  </a:solidFill>
                  <a:latin typeface="Calibri" panose="020F0502020204030204" pitchFamily="34" charset="0"/>
                </a:rPr>
                <a:t>2 konti, </a:t>
              </a:r>
              <a:r>
                <a:rPr lang="lv-LV" sz="900" i="1" dirty="0">
                  <a:solidFill>
                    <a:schemeClr val="tx1"/>
                  </a:solidFill>
                  <a:latin typeface="Calibri" panose="020F0502020204030204" pitchFamily="34" charset="0"/>
                </a:rPr>
                <a:t>ja vienā kontā maksājumi veicami ar strukturēto referenci, bet otrā kontā bez strukturētās references</a:t>
              </a:r>
            </a:p>
          </p:txBody>
        </p:sp>
        <p:cxnSp>
          <p:nvCxnSpPr>
            <p:cNvPr id="10" name="Straight Connector 9"/>
            <p:cNvCxnSpPr/>
            <p:nvPr/>
          </p:nvCxnSpPr>
          <p:spPr>
            <a:xfrm>
              <a:off x="2460040" y="5790983"/>
              <a:ext cx="6948329" cy="37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75720" y="3161540"/>
              <a:ext cx="1080120" cy="7715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91744" y="3161540"/>
              <a:ext cx="648072" cy="84352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647652" y="1962012"/>
              <a:ext cx="4680520" cy="4626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050" b="1" dirty="0">
                  <a:solidFill>
                    <a:srgbClr val="00B050"/>
                  </a:solidFill>
                  <a:latin typeface="Calibri" panose="020F0502020204030204" pitchFamily="34" charset="0"/>
                </a:rPr>
                <a:t>vienā vai divos nodokļu kontos </a:t>
              </a:r>
            </a:p>
          </p:txBody>
        </p:sp>
      </p:grpSp>
      <p:graphicFrame>
        <p:nvGraphicFramePr>
          <p:cNvPr id="20" name="Table 19"/>
          <p:cNvGraphicFramePr>
            <a:graphicFrameLocks noGrp="1"/>
          </p:cNvGraphicFramePr>
          <p:nvPr>
            <p:extLst/>
          </p:nvPr>
        </p:nvGraphicFramePr>
        <p:xfrm>
          <a:off x="3073706" y="1767552"/>
          <a:ext cx="5544238" cy="4015740"/>
        </p:xfrm>
        <a:graphic>
          <a:graphicData uri="http://schemas.openxmlformats.org/drawingml/2006/table">
            <a:tbl>
              <a:tblPr firstRow="1" bandRow="1">
                <a:tableStyleId>{5C22544A-7EE6-4342-B048-85BDC9FD1C3A}</a:tableStyleId>
              </a:tblPr>
              <a:tblGrid>
                <a:gridCol w="2711249">
                  <a:extLst>
                    <a:ext uri="{9D8B030D-6E8A-4147-A177-3AD203B41FA5}">
                      <a16:colId xmlns:a16="http://schemas.microsoft.com/office/drawing/2014/main" val="20000"/>
                    </a:ext>
                  </a:extLst>
                </a:gridCol>
                <a:gridCol w="2832989">
                  <a:extLst>
                    <a:ext uri="{9D8B030D-6E8A-4147-A177-3AD203B41FA5}">
                      <a16:colId xmlns:a16="http://schemas.microsoft.com/office/drawing/2014/main" val="20001"/>
                    </a:ext>
                  </a:extLst>
                </a:gridCol>
              </a:tblGrid>
              <a:tr h="5257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700" b="1" kern="1200" dirty="0" smtClean="0">
                          <a:solidFill>
                            <a:schemeClr val="tx1"/>
                          </a:solidFill>
                          <a:latin typeface="Calibri" panose="020F0502020204030204" pitchFamily="34" charset="0"/>
                          <a:ea typeface="+mn-ea"/>
                          <a:cs typeface="+mn-cs"/>
                        </a:rPr>
                        <a:t>Nodokļu</a:t>
                      </a:r>
                      <a:r>
                        <a:rPr lang="lv-LV" sz="1700" b="1" kern="1200" baseline="0" dirty="0" smtClean="0">
                          <a:solidFill>
                            <a:schemeClr val="tx1"/>
                          </a:solidFill>
                          <a:latin typeface="Calibri" panose="020F0502020204030204" pitchFamily="34" charset="0"/>
                          <a:ea typeface="+mn-ea"/>
                          <a:cs typeface="+mn-cs"/>
                        </a:rPr>
                        <a:t> maksātāja</a:t>
                      </a:r>
                      <a:r>
                        <a:rPr lang="lv-LV" sz="1700" b="1" kern="1200" dirty="0" smtClean="0">
                          <a:solidFill>
                            <a:schemeClr val="tx1"/>
                          </a:solidFill>
                          <a:latin typeface="Calibri" panose="020F0502020204030204" pitchFamily="34" charset="0"/>
                          <a:ea typeface="+mn-ea"/>
                          <a:cs typeface="+mn-cs"/>
                        </a:rPr>
                        <a:t> ieguvumi</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400" b="1" kern="1200" dirty="0" smtClean="0">
                        <a:solidFill>
                          <a:srgbClr val="002060"/>
                        </a:solidFill>
                        <a:latin typeface="Calibri" panose="020F0502020204030204" pitchFamily="34" charset="0"/>
                        <a:ea typeface="+mn-ea"/>
                        <a:cs typeface="+mn-cs"/>
                      </a:endParaRPr>
                    </a:p>
                  </a:txBody>
                  <a:tcPr marL="68580" marR="68580" marT="34290" marB="34290" anchor="ctr">
                    <a:solidFill>
                      <a:schemeClr val="accent2">
                        <a:lumMod val="20000"/>
                        <a:lumOff val="80000"/>
                      </a:schemeClr>
                    </a:solidFill>
                  </a:tcPr>
                </a:tc>
                <a:tc hMerge="1">
                  <a:txBody>
                    <a:bodyPr/>
                    <a:lstStyle/>
                    <a:p>
                      <a:endParaRPr lang="lv-LV"/>
                    </a:p>
                  </a:txBody>
                  <a:tcPr/>
                </a:tc>
                <a:extLst>
                  <a:ext uri="{0D108BD9-81ED-4DB2-BD59-A6C34878D82A}">
                    <a16:rowId xmlns:a16="http://schemas.microsoft.com/office/drawing/2014/main" val="10000"/>
                  </a:ext>
                </a:extLst>
              </a:tr>
              <a:tr h="525780">
                <a:tc>
                  <a:txBody>
                    <a:bodyPr/>
                    <a:lstStyle/>
                    <a:p>
                      <a:pPr algn="just"/>
                      <a:r>
                        <a:rPr lang="lv-LV" sz="1500" dirty="0" smtClean="0">
                          <a:solidFill>
                            <a:schemeClr val="tx1"/>
                          </a:solidFill>
                          <a:latin typeface="Calibri" panose="020F0502020204030204" pitchFamily="34" charset="0"/>
                        </a:rPr>
                        <a:t>Samazināsies veicamo</a:t>
                      </a:r>
                      <a:r>
                        <a:rPr lang="lv-LV" sz="1500" baseline="0" dirty="0" smtClean="0">
                          <a:solidFill>
                            <a:schemeClr val="tx1"/>
                          </a:solidFill>
                          <a:latin typeface="Calibri" panose="020F0502020204030204" pitchFamily="34" charset="0"/>
                        </a:rPr>
                        <a:t> maksājumu skaits</a:t>
                      </a:r>
                      <a:endParaRPr lang="lv-LV" sz="1500" dirty="0">
                        <a:solidFill>
                          <a:schemeClr val="tx1"/>
                        </a:solidFill>
                        <a:latin typeface="Calibri" panose="020F0502020204030204" pitchFamily="34" charset="0"/>
                      </a:endParaRPr>
                    </a:p>
                  </a:txBody>
                  <a:tcPr marL="68580" marR="68580" marT="34290" marB="34290" anchor="ctr">
                    <a:solidFill>
                      <a:schemeClr val="bg1">
                        <a:lumMod val="95000"/>
                      </a:schemeClr>
                    </a:solidFill>
                  </a:tcPr>
                </a:tc>
                <a:tc>
                  <a:txBody>
                    <a:bodyPr/>
                    <a:lstStyle/>
                    <a:p>
                      <a:pPr algn="just"/>
                      <a:r>
                        <a:rPr lang="lv-LV" sz="1500" dirty="0" smtClean="0">
                          <a:solidFill>
                            <a:schemeClr val="tx1"/>
                          </a:solidFill>
                          <a:latin typeface="Calibri" panose="020F0502020204030204" pitchFamily="34" charset="0"/>
                        </a:rPr>
                        <a:t>10 maksājumi </a:t>
                      </a:r>
                      <a:r>
                        <a:rPr lang="lv-LV" sz="1500" dirty="0" smtClean="0">
                          <a:solidFill>
                            <a:schemeClr val="tx1"/>
                          </a:solidFill>
                          <a:latin typeface="Calibri" panose="020F0502020204030204" pitchFamily="34" charset="0"/>
                          <a:cs typeface="Arial"/>
                        </a:rPr>
                        <a:t>→ 1 vai 2 maksājumi***</a:t>
                      </a:r>
                      <a:endParaRPr lang="lv-LV" sz="1500" dirty="0">
                        <a:solidFill>
                          <a:schemeClr val="tx1"/>
                        </a:solidFill>
                        <a:latin typeface="Calibri" panose="020F0502020204030204" pitchFamily="34"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0001"/>
                  </a:ext>
                </a:extLst>
              </a:tr>
              <a:tr h="754380">
                <a:tc>
                  <a:txBody>
                    <a:bodyPr/>
                    <a:lstStyle/>
                    <a:p>
                      <a:pPr algn="just"/>
                      <a:r>
                        <a:rPr lang="lv-LV" sz="1500" dirty="0" smtClean="0">
                          <a:solidFill>
                            <a:schemeClr val="tx1"/>
                          </a:solidFill>
                          <a:latin typeface="Calibri" panose="020F0502020204030204" pitchFamily="34" charset="0"/>
                        </a:rPr>
                        <a:t>Samazināsies </a:t>
                      </a:r>
                      <a:r>
                        <a:rPr lang="lv-LV" sz="1500" kern="1200" baseline="0" dirty="0" smtClean="0">
                          <a:solidFill>
                            <a:schemeClr val="tx1"/>
                          </a:solidFill>
                          <a:latin typeface="Calibri" panose="020F0502020204030204" pitchFamily="34" charset="0"/>
                          <a:ea typeface="+mn-ea"/>
                          <a:cs typeface="+mn-cs"/>
                        </a:rPr>
                        <a:t>izmaksas, pārskaitot atsevišķus nodokļu maksājumus</a:t>
                      </a:r>
                      <a:endParaRPr lang="lv-LV" sz="1500" kern="1200" baseline="0" dirty="0">
                        <a:solidFill>
                          <a:schemeClr val="tx1"/>
                        </a:solidFill>
                        <a:latin typeface="Calibri" panose="020F0502020204030204" pitchFamily="34" charset="0"/>
                        <a:ea typeface="+mn-ea"/>
                        <a:cs typeface="+mn-cs"/>
                      </a:endParaRPr>
                    </a:p>
                  </a:txBody>
                  <a:tcPr marL="68580" marR="68580" marT="34290" marB="34290" anchor="ctr">
                    <a:solidFill>
                      <a:schemeClr val="bg1">
                        <a:lumMod val="85000"/>
                      </a:schemeClr>
                    </a:solidFill>
                  </a:tcPr>
                </a:tc>
                <a:tc>
                  <a:txBody>
                    <a:bodyPr/>
                    <a:lstStyle/>
                    <a:p>
                      <a:pPr algn="just"/>
                      <a:r>
                        <a:rPr lang="lv-LV" sz="1500" kern="1200" baseline="0" dirty="0" smtClean="0">
                          <a:solidFill>
                            <a:schemeClr val="tx1"/>
                          </a:solidFill>
                          <a:latin typeface="Calibri" panose="020F0502020204030204" pitchFamily="34" charset="0"/>
                          <a:ea typeface="+mn-ea"/>
                          <a:cs typeface="+mn-cs"/>
                        </a:rPr>
                        <a:t>~ 3,60 EUR → 0,36 vai 0,72 EUR</a:t>
                      </a:r>
                      <a:endParaRPr lang="lv-LV" sz="1500" kern="1200" baseline="0" dirty="0">
                        <a:solidFill>
                          <a:schemeClr val="tx1"/>
                        </a:solidFill>
                        <a:latin typeface="Calibri" panose="020F0502020204030204" pitchFamily="34" charset="0"/>
                        <a:ea typeface="+mn-ea"/>
                        <a:cs typeface="+mn-cs"/>
                      </a:endParaRPr>
                    </a:p>
                  </a:txBody>
                  <a:tcPr marL="68580" marR="68580" marT="34290" marB="34290" anchor="ctr">
                    <a:solidFill>
                      <a:schemeClr val="bg1">
                        <a:lumMod val="85000"/>
                      </a:schemeClr>
                    </a:solidFill>
                  </a:tcPr>
                </a:tc>
                <a:extLst>
                  <a:ext uri="{0D108BD9-81ED-4DB2-BD59-A6C34878D82A}">
                    <a16:rowId xmlns:a16="http://schemas.microsoft.com/office/drawing/2014/main" val="10002"/>
                  </a:ext>
                </a:extLst>
              </a:tr>
              <a:tr h="1211580">
                <a:tc>
                  <a:txBody>
                    <a:bodyPr/>
                    <a:lstStyle/>
                    <a:p>
                      <a:r>
                        <a:rPr lang="lv-LV" sz="1500" dirty="0" smtClean="0">
                          <a:solidFill>
                            <a:schemeClr val="tx1"/>
                          </a:solidFill>
                          <a:latin typeface="Calibri" panose="020F0502020204030204" pitchFamily="34" charset="0"/>
                        </a:rPr>
                        <a:t>Samazināsies</a:t>
                      </a:r>
                      <a:r>
                        <a:rPr lang="lv-LV" sz="1500" baseline="0" dirty="0" smtClean="0">
                          <a:solidFill>
                            <a:schemeClr val="tx1"/>
                          </a:solidFill>
                          <a:latin typeface="Calibri" panose="020F0502020204030204" pitchFamily="34" charset="0"/>
                        </a:rPr>
                        <a:t> maksājumu sagatavošanai/veikšanai patērētais laiks</a:t>
                      </a:r>
                      <a:endParaRPr lang="lv-LV" sz="1500" dirty="0">
                        <a:solidFill>
                          <a:schemeClr val="tx1"/>
                        </a:solidFill>
                        <a:latin typeface="Calibri" panose="020F0502020204030204" pitchFamily="34" charset="0"/>
                      </a:endParaRPr>
                    </a:p>
                  </a:txBody>
                  <a:tcPr marL="68580" marR="68580" marT="34290" marB="34290" anchor="ct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lv-LV" sz="1500" dirty="0" smtClean="0">
                          <a:solidFill>
                            <a:schemeClr val="tx1"/>
                          </a:solidFill>
                          <a:latin typeface="Calibri" panose="020F0502020204030204" pitchFamily="34" charset="0"/>
                        </a:rPr>
                        <a:t>10 maksājumi </a:t>
                      </a:r>
                      <a:r>
                        <a:rPr lang="lv-LV" sz="1500" dirty="0" smtClean="0">
                          <a:solidFill>
                            <a:schemeClr val="tx1"/>
                          </a:solidFill>
                          <a:latin typeface="Calibri" panose="020F0502020204030204" pitchFamily="34" charset="0"/>
                          <a:cs typeface="Arial"/>
                        </a:rPr>
                        <a:t>→ 1 vai 2 maksājumi</a:t>
                      </a:r>
                    </a:p>
                    <a:p>
                      <a:pPr marL="0" marR="0" indent="0" algn="just" defTabSz="914400" rtl="0" eaLnBrk="1" fontAlgn="auto" latinLnBrk="0" hangingPunct="1">
                        <a:lnSpc>
                          <a:spcPct val="100000"/>
                        </a:lnSpc>
                        <a:spcBef>
                          <a:spcPts val="0"/>
                        </a:spcBef>
                        <a:spcAft>
                          <a:spcPts val="0"/>
                        </a:spcAft>
                        <a:buClrTx/>
                        <a:buSzTx/>
                        <a:buFontTx/>
                        <a:buNone/>
                        <a:tabLst/>
                        <a:defRPr/>
                      </a:pPr>
                      <a:r>
                        <a:rPr lang="lv-LV" sz="1500" i="1" dirty="0" smtClean="0">
                          <a:solidFill>
                            <a:schemeClr val="tx1"/>
                          </a:solidFill>
                          <a:latin typeface="Calibri" panose="020F0502020204030204" pitchFamily="34" charset="0"/>
                          <a:cs typeface="Arial"/>
                        </a:rPr>
                        <a:t>(↓ maksājumu</a:t>
                      </a:r>
                      <a:r>
                        <a:rPr lang="lv-LV" sz="1500" i="1" baseline="0" dirty="0" smtClean="0">
                          <a:solidFill>
                            <a:schemeClr val="tx1"/>
                          </a:solidFill>
                          <a:latin typeface="Calibri" panose="020F0502020204030204" pitchFamily="34" charset="0"/>
                          <a:cs typeface="Arial"/>
                        </a:rPr>
                        <a:t> </a:t>
                      </a:r>
                      <a:r>
                        <a:rPr lang="lv-LV" sz="1500" i="1" baseline="0" dirty="0" smtClean="0">
                          <a:solidFill>
                            <a:schemeClr val="tx1"/>
                          </a:solidFill>
                          <a:latin typeface="Calibri" panose="020F0502020204030204" pitchFamily="34" charset="0"/>
                        </a:rPr>
                        <a:t>sagatavošanai/veikšanai </a:t>
                      </a:r>
                      <a:r>
                        <a:rPr lang="lv-LV" sz="1500" i="1" baseline="0" dirty="0" smtClean="0">
                          <a:solidFill>
                            <a:schemeClr val="tx1"/>
                          </a:solidFill>
                          <a:latin typeface="Calibri" panose="020F0502020204030204" pitchFamily="34" charset="0"/>
                          <a:cs typeface="Arial"/>
                        </a:rPr>
                        <a:t>patērētais laiks)</a:t>
                      </a:r>
                      <a:endParaRPr lang="lv-LV" sz="1500" i="1" dirty="0" smtClean="0">
                        <a:solidFill>
                          <a:schemeClr val="tx1"/>
                        </a:solidFill>
                        <a:latin typeface="Calibri" panose="020F0502020204030204" pitchFamily="34"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0003"/>
                  </a:ext>
                </a:extLst>
              </a:tr>
              <a:tr h="982980">
                <a:tc>
                  <a:txBody>
                    <a:bodyPr/>
                    <a:lstStyle/>
                    <a:p>
                      <a:r>
                        <a:rPr lang="lv-LV" sz="1500" dirty="0" smtClean="0">
                          <a:solidFill>
                            <a:schemeClr val="tx1"/>
                          </a:solidFill>
                          <a:latin typeface="Calibri" panose="020F0502020204030204" pitchFamily="34" charset="0"/>
                        </a:rPr>
                        <a:t>Korekts nodokļu nomaksas stāvoklis</a:t>
                      </a:r>
                      <a:endParaRPr lang="lv-LV" sz="1500" dirty="0">
                        <a:solidFill>
                          <a:schemeClr val="tx1"/>
                        </a:solidFill>
                        <a:latin typeface="Calibri" panose="020F0502020204030204" pitchFamily="34" charset="0"/>
                      </a:endParaRPr>
                    </a:p>
                  </a:txBody>
                  <a:tcPr marL="68580" marR="68580" marT="34290" marB="34290" anchor="ctr">
                    <a:solidFill>
                      <a:schemeClr val="bg1">
                        <a:lumMod val="85000"/>
                      </a:schemeClr>
                    </a:solidFill>
                  </a:tcPr>
                </a:tc>
                <a:tc>
                  <a:txBody>
                    <a:bodyPr/>
                    <a:lstStyle/>
                    <a:p>
                      <a:pPr algn="just"/>
                      <a:r>
                        <a:rPr lang="lv-LV" sz="1500" dirty="0" smtClean="0">
                          <a:solidFill>
                            <a:schemeClr val="tx1"/>
                          </a:solidFill>
                          <a:latin typeface="Calibri" panose="020F0502020204030204" pitchFamily="34" charset="0"/>
                        </a:rPr>
                        <a:t>NM neuzkrāsies</a:t>
                      </a:r>
                      <a:r>
                        <a:rPr lang="lv-LV" sz="1500" baseline="0" dirty="0" smtClean="0">
                          <a:solidFill>
                            <a:schemeClr val="tx1"/>
                          </a:solidFill>
                          <a:latin typeface="Calibri" panose="020F0502020204030204" pitchFamily="34" charset="0"/>
                        </a:rPr>
                        <a:t> nokavējuma nauda vienā nodokļu veidā, ja vienlaikus citā nodokļu veidā būs iemaksāts vairāk</a:t>
                      </a:r>
                      <a:endParaRPr lang="lv-LV" sz="1500" dirty="0">
                        <a:solidFill>
                          <a:schemeClr val="tx1"/>
                        </a:solidFill>
                        <a:latin typeface="Calibri" panose="020F0502020204030204" pitchFamily="34" charset="0"/>
                      </a:endParaRPr>
                    </a:p>
                  </a:txBody>
                  <a:tcPr marL="68580" marR="68580" marT="34290" marB="34290"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1" name="TextBox 20"/>
          <p:cNvSpPr txBox="1"/>
          <p:nvPr/>
        </p:nvSpPr>
        <p:spPr>
          <a:xfrm>
            <a:off x="228737" y="4884909"/>
            <a:ext cx="2712768" cy="616323"/>
          </a:xfrm>
          <a:prstGeom prst="rect">
            <a:avLst/>
          </a:prstGeom>
          <a:noFill/>
        </p:spPr>
        <p:txBody>
          <a:bodyPr wrap="square" lIns="0" tIns="27432" rIns="0" bIns="0" rtlCol="0">
            <a:spAutoFit/>
          </a:bodyPr>
          <a:lstStyle/>
          <a:p>
            <a:pPr algn="just" defTabSz="685800">
              <a:lnSpc>
                <a:spcPct val="85000"/>
              </a:lnSpc>
              <a:buClr>
                <a:srgbClr val="FFE600"/>
              </a:buClr>
              <a:buSzPct val="70000"/>
            </a:pPr>
            <a:endParaRPr lang="lv-LV" sz="750" dirty="0">
              <a:solidFill>
                <a:srgbClr val="646464"/>
              </a:solidFill>
              <a:latin typeface="Calibri" panose="020F0502020204030204" pitchFamily="34" charset="0"/>
            </a:endParaRPr>
          </a:p>
          <a:p>
            <a:pPr algn="just" defTabSz="685800">
              <a:lnSpc>
                <a:spcPct val="85000"/>
              </a:lnSpc>
              <a:buClr>
                <a:srgbClr val="FFE600"/>
              </a:buClr>
              <a:buSzPct val="70000"/>
            </a:pPr>
            <a:r>
              <a:rPr lang="lv-LV" sz="750" dirty="0">
                <a:solidFill>
                  <a:srgbClr val="646464"/>
                </a:solidFill>
                <a:latin typeface="Calibri" panose="020F0502020204030204" pitchFamily="34" charset="0"/>
              </a:rPr>
              <a:t>*** Piemērs, ja NM maksā 10 nodokļu maksājumu veidus: .1) PVN, 2) IIN, 3) VSAOI, 4) UIN, 5) AN alum iekšzemē; 6) AN vīnam iekšzemē; 7) AN cigaretēm iekšzemē, 8) AN alum importējot, 9) AN vīnam importējot, 10) AN cigaretēm importējot. Pieņemot, ka maksājumus veic 1x mēnesī.</a:t>
            </a:r>
          </a:p>
        </p:txBody>
      </p:sp>
    </p:spTree>
    <p:extLst>
      <p:ext uri="{BB962C8B-B14F-4D97-AF65-F5344CB8AC3E}">
        <p14:creationId xmlns:p14="http://schemas.microsoft.com/office/powerpoint/2010/main" val="2786420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solidFill>
                  <a:prstClr val="black">
                    <a:tint val="75000"/>
                  </a:prstClr>
                </a:solidFill>
              </a:rPr>
              <a:pPr/>
              <a:t>46</a:t>
            </a:fld>
            <a:endParaRPr lang="lv-LV">
              <a:solidFill>
                <a:prstClr val="black">
                  <a:tint val="75000"/>
                </a:prstClr>
              </a:solidFill>
            </a:endParaRPr>
          </a:p>
        </p:txBody>
      </p:sp>
      <p:sp>
        <p:nvSpPr>
          <p:cNvPr id="5" name="Title 4"/>
          <p:cNvSpPr>
            <a:spLocks noGrp="1"/>
          </p:cNvSpPr>
          <p:nvPr>
            <p:ph type="title"/>
          </p:nvPr>
        </p:nvSpPr>
        <p:spPr>
          <a:xfrm>
            <a:off x="107504" y="548680"/>
            <a:ext cx="7715159" cy="432000"/>
          </a:xfrm>
        </p:spPr>
        <p:txBody>
          <a:bodyPr>
            <a:noAutofit/>
          </a:bodyPr>
          <a:lstStyle/>
          <a:p>
            <a:r>
              <a:rPr lang="lv-LV" dirty="0"/>
              <a:t>Valsts ieņēmumu dienesta darbības efektivitātes</a:t>
            </a:r>
            <a:br>
              <a:rPr lang="lv-LV" dirty="0"/>
            </a:br>
            <a:r>
              <a:rPr lang="lv-LV" dirty="0"/>
              <a:t> paaugstināšana </a:t>
            </a:r>
          </a:p>
        </p:txBody>
      </p:sp>
      <p:sp>
        <p:nvSpPr>
          <p:cNvPr id="7" name="Rectangle 6"/>
          <p:cNvSpPr/>
          <p:nvPr/>
        </p:nvSpPr>
        <p:spPr>
          <a:xfrm>
            <a:off x="179512" y="1052736"/>
            <a:ext cx="3888432" cy="2520280"/>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spcAft>
                <a:spcPts val="600"/>
              </a:spcAft>
            </a:pPr>
            <a:r>
              <a:rPr lang="lv-LV" sz="1300" b="1" dirty="0">
                <a:solidFill>
                  <a:srgbClr val="002060"/>
                </a:solidFill>
                <a:ea typeface="Verdana" panose="020B0604030504040204" pitchFamily="34" charset="0"/>
                <a:cs typeface="Verdana" panose="020B0604030504040204" pitchFamily="34" charset="0"/>
              </a:rPr>
              <a:t>VID stratēģija 2017-2019</a:t>
            </a:r>
          </a:p>
          <a:p>
            <a:pPr marL="179388" indent="-179388">
              <a:spcAft>
                <a:spcPts val="600"/>
              </a:spcAft>
              <a:buFont typeface="Wingdings" panose="05000000000000000000" pitchFamily="2" charset="2"/>
              <a:buChar char="§"/>
            </a:pPr>
            <a:r>
              <a:rPr lang="lv-LV" sz="1200" b="1" dirty="0">
                <a:solidFill>
                  <a:srgbClr val="002060"/>
                </a:solidFill>
                <a:ea typeface="Verdana" panose="020B0604030504040204" pitchFamily="34" charset="0"/>
                <a:cs typeface="Verdana" panose="020B0604030504040204" pitchFamily="34" charset="0"/>
              </a:rPr>
              <a:t>Draudzīgākā iestāde klientam – </a:t>
            </a:r>
            <a:r>
              <a:rPr lang="lv-LV" sz="1200" dirty="0">
                <a:solidFill>
                  <a:srgbClr val="002060"/>
                </a:solidFill>
                <a:ea typeface="Verdana" panose="020B0604030504040204" pitchFamily="34" charset="0"/>
                <a:cs typeface="Verdana" panose="020B0604030504040204" pitchFamily="34" charset="0"/>
              </a:rPr>
              <a:t>vienkāršošana, konsultācijas</a:t>
            </a:r>
            <a:r>
              <a:rPr lang="lv-LV" sz="1200" b="1" dirty="0">
                <a:solidFill>
                  <a:srgbClr val="002060"/>
                </a:solidFill>
                <a:ea typeface="Verdana" panose="020B0604030504040204" pitchFamily="34" charset="0"/>
                <a:cs typeface="Verdana" panose="020B0604030504040204" pitchFamily="34" charset="0"/>
              </a:rPr>
              <a:t> </a:t>
            </a:r>
          </a:p>
          <a:p>
            <a:pPr marL="171450" indent="-171450" algn="just">
              <a:lnSpc>
                <a:spcPct val="110000"/>
              </a:lnSpc>
              <a:spcAft>
                <a:spcPts val="600"/>
              </a:spcAft>
              <a:buFont typeface="Wingdings" panose="05000000000000000000" pitchFamily="2" charset="2"/>
              <a:buChar char="§"/>
            </a:pPr>
            <a:r>
              <a:rPr lang="lv-LV" sz="1200" b="1" dirty="0">
                <a:solidFill>
                  <a:srgbClr val="002060"/>
                </a:solidFill>
                <a:ea typeface="Verdana" panose="020B0604030504040204" pitchFamily="34" charset="0"/>
                <a:cs typeface="Verdana" panose="020B0604030504040204" pitchFamily="34" charset="0"/>
              </a:rPr>
              <a:t>Ēnu ekonomikas mazināšana – </a:t>
            </a:r>
            <a:r>
              <a:rPr lang="lv-LV" sz="1200" dirty="0">
                <a:solidFill>
                  <a:srgbClr val="002060"/>
                </a:solidFill>
                <a:ea typeface="Verdana" panose="020B0604030504040204" pitchFamily="34" charset="0"/>
                <a:cs typeface="Verdana" panose="020B0604030504040204" pitchFamily="34" charset="0"/>
              </a:rPr>
              <a:t>PVN shēmas, </a:t>
            </a:r>
            <a:r>
              <a:rPr lang="lv-LV" sz="1200" dirty="0" smtClean="0">
                <a:solidFill>
                  <a:srgbClr val="002060"/>
                </a:solidFill>
                <a:ea typeface="Verdana" panose="020B0604030504040204" pitchFamily="34" charset="0"/>
                <a:cs typeface="Verdana" panose="020B0604030504040204" pitchFamily="34" charset="0"/>
              </a:rPr>
              <a:t>aplokšņu algas , </a:t>
            </a:r>
            <a:r>
              <a:rPr lang="lv-LV" sz="1200" dirty="0">
                <a:solidFill>
                  <a:srgbClr val="002060"/>
                </a:solidFill>
                <a:ea typeface="Verdana" panose="020B0604030504040204" pitchFamily="34" charset="0"/>
                <a:cs typeface="Verdana" panose="020B0604030504040204" pitchFamily="34" charset="0"/>
              </a:rPr>
              <a:t>kontrabanda</a:t>
            </a:r>
          </a:p>
          <a:p>
            <a:pPr marL="171450" indent="-171450" algn="just">
              <a:spcAft>
                <a:spcPts val="600"/>
              </a:spcAft>
              <a:buFont typeface="Wingdings" panose="05000000000000000000" pitchFamily="2" charset="2"/>
              <a:buChar char="§"/>
            </a:pPr>
            <a:r>
              <a:rPr lang="lv-LV" sz="1200" b="1" dirty="0">
                <a:solidFill>
                  <a:srgbClr val="002060"/>
                </a:solidFill>
                <a:ea typeface="Verdana" panose="020B0604030504040204" pitchFamily="34" charset="0"/>
                <a:cs typeface="Verdana" panose="020B0604030504040204" pitchFamily="34" charset="0"/>
              </a:rPr>
              <a:t>Kontroles pasākumi – </a:t>
            </a:r>
            <a:r>
              <a:rPr lang="lv-LV" sz="1200" dirty="0">
                <a:solidFill>
                  <a:srgbClr val="002060"/>
                </a:solidFill>
                <a:ea typeface="Verdana" panose="020B0604030504040204" pitchFamily="34" charset="0"/>
                <a:cs typeface="Verdana" panose="020B0604030504040204" pitchFamily="34" charset="0"/>
              </a:rPr>
              <a:t>nozaru  pieeja (būvniecība, auto tirdzniecība), jaunu standartu ieviešana, </a:t>
            </a:r>
            <a:r>
              <a:rPr lang="lv-LV" sz="1200" dirty="0" smtClean="0">
                <a:solidFill>
                  <a:srgbClr val="002060"/>
                </a:solidFill>
                <a:ea typeface="Verdana" panose="020B0604030504040204" pitchFamily="34" charset="0"/>
                <a:cs typeface="Verdana" panose="020B0604030504040204" pitchFamily="34" charset="0"/>
              </a:rPr>
              <a:t>uzsvars uz negodprātīgajiem – mazos NM netraucēt</a:t>
            </a:r>
            <a:endParaRPr lang="lv-LV" sz="1200" dirty="0">
              <a:solidFill>
                <a:srgbClr val="002060"/>
              </a:solidFill>
              <a:ea typeface="Verdana" panose="020B0604030504040204" pitchFamily="34" charset="0"/>
              <a:cs typeface="Verdana" panose="020B0604030504040204" pitchFamily="34" charset="0"/>
            </a:endParaRPr>
          </a:p>
          <a:p>
            <a:pPr marL="171450" indent="-171450" algn="just">
              <a:lnSpc>
                <a:spcPct val="110000"/>
              </a:lnSpc>
              <a:spcAft>
                <a:spcPts val="600"/>
              </a:spcAft>
              <a:buFont typeface="Wingdings" panose="05000000000000000000" pitchFamily="2" charset="2"/>
              <a:buChar char="§"/>
            </a:pPr>
            <a:endParaRPr lang="lv-LV" sz="1200" b="1" dirty="0">
              <a:solidFill>
                <a:srgbClr val="002060"/>
              </a:solidFill>
              <a:ea typeface="Verdana" panose="020B0604030504040204" pitchFamily="34" charset="0"/>
              <a:cs typeface="Verdana" panose="020B0604030504040204" pitchFamily="34" charset="0"/>
            </a:endParaRPr>
          </a:p>
          <a:p>
            <a:pPr marL="179388" indent="-179388">
              <a:spcAft>
                <a:spcPts val="600"/>
              </a:spcAft>
              <a:buFont typeface="Wingdings" panose="05000000000000000000" pitchFamily="2" charset="2"/>
              <a:buChar char="§"/>
            </a:pPr>
            <a:endParaRPr lang="lv-LV" sz="1200" b="1" dirty="0">
              <a:solidFill>
                <a:srgbClr val="002060"/>
              </a:solidFill>
              <a:ea typeface="Verdana" panose="020B0604030504040204" pitchFamily="34" charset="0"/>
              <a:cs typeface="Verdana" panose="020B0604030504040204" pitchFamily="34" charset="0"/>
            </a:endParaRPr>
          </a:p>
        </p:txBody>
      </p:sp>
      <p:sp>
        <p:nvSpPr>
          <p:cNvPr id="27" name="Rectangle 26"/>
          <p:cNvSpPr/>
          <p:nvPr/>
        </p:nvSpPr>
        <p:spPr>
          <a:xfrm>
            <a:off x="179512" y="3717032"/>
            <a:ext cx="3888432" cy="2814031"/>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spcAft>
                <a:spcPts val="600"/>
              </a:spcAft>
            </a:pPr>
            <a:r>
              <a:rPr lang="lv-LV" sz="1300" b="1" dirty="0">
                <a:solidFill>
                  <a:srgbClr val="002060"/>
                </a:solidFill>
                <a:ea typeface="Verdana" panose="020B0604030504040204" pitchFamily="34" charset="0"/>
                <a:cs typeface="Verdana" panose="020B0604030504040204" pitchFamily="34" charset="0"/>
              </a:rPr>
              <a:t>Jauna motivācijas programma</a:t>
            </a:r>
          </a:p>
          <a:p>
            <a:pPr marL="285750" indent="-285750">
              <a:spcAft>
                <a:spcPts val="600"/>
              </a:spcAft>
              <a:buFont typeface="Wingdings" panose="05000000000000000000" pitchFamily="2" charset="2"/>
              <a:buChar char="§"/>
            </a:pPr>
            <a:r>
              <a:rPr lang="lv-LV" sz="1300" dirty="0" smtClean="0">
                <a:solidFill>
                  <a:srgbClr val="002060"/>
                </a:solidFill>
                <a:ea typeface="Verdana" panose="020B0604030504040204" pitchFamily="34" charset="0"/>
                <a:cs typeface="Verdana" panose="020B0604030504040204" pitchFamily="34" charset="0"/>
              </a:rPr>
              <a:t>Karjeras un pēctecības plānošana</a:t>
            </a:r>
          </a:p>
          <a:p>
            <a:pPr marL="285750" indent="-285750">
              <a:spcAft>
                <a:spcPts val="600"/>
              </a:spcAft>
              <a:buFont typeface="Wingdings" panose="05000000000000000000" pitchFamily="2" charset="2"/>
              <a:buChar char="§"/>
            </a:pPr>
            <a:r>
              <a:rPr lang="lv-LV" sz="1300" dirty="0" smtClean="0">
                <a:solidFill>
                  <a:srgbClr val="002060"/>
                </a:solidFill>
                <a:ea typeface="Verdana" panose="020B0604030504040204" pitchFamily="34" charset="0"/>
                <a:cs typeface="Verdana" panose="020B0604030504040204" pitchFamily="34" charset="0"/>
              </a:rPr>
              <a:t>Caurspīdīga, paredzama atalgojuma sistēma</a:t>
            </a:r>
          </a:p>
          <a:p>
            <a:pPr marL="285750" indent="-285750">
              <a:spcAft>
                <a:spcPts val="600"/>
              </a:spcAft>
              <a:buFont typeface="Wingdings" panose="05000000000000000000" pitchFamily="2" charset="2"/>
              <a:buChar char="§"/>
            </a:pPr>
            <a:r>
              <a:rPr lang="lv-LV" sz="1300" dirty="0" smtClean="0">
                <a:solidFill>
                  <a:srgbClr val="002060"/>
                </a:solidFill>
                <a:ea typeface="Verdana" panose="020B0604030504040204" pitchFamily="34" charset="0"/>
                <a:cs typeface="Verdana" panose="020B0604030504040204" pitchFamily="34" charset="0"/>
              </a:rPr>
              <a:t>Mācības </a:t>
            </a:r>
            <a:r>
              <a:rPr lang="lv-LV" sz="1300" dirty="0">
                <a:solidFill>
                  <a:srgbClr val="002060"/>
                </a:solidFill>
                <a:ea typeface="Verdana" panose="020B0604030504040204" pitchFamily="34" charset="0"/>
                <a:cs typeface="Verdana" panose="020B0604030504040204" pitchFamily="34" charset="0"/>
              </a:rPr>
              <a:t>– nepieciešamās kompetences, stratēģiskie </a:t>
            </a:r>
            <a:r>
              <a:rPr lang="lv-LV" sz="1300" dirty="0" smtClean="0">
                <a:solidFill>
                  <a:srgbClr val="002060"/>
                </a:solidFill>
                <a:ea typeface="Verdana" panose="020B0604030504040204" pitchFamily="34" charset="0"/>
                <a:cs typeface="Verdana" panose="020B0604030504040204" pitchFamily="34" charset="0"/>
              </a:rPr>
              <a:t>mērķi, prioritātes</a:t>
            </a:r>
            <a:endParaRPr lang="lv-LV" sz="1300" dirty="0">
              <a:solidFill>
                <a:srgbClr val="002060"/>
              </a:solidFill>
              <a:ea typeface="Verdana" panose="020B0604030504040204" pitchFamily="34" charset="0"/>
              <a:cs typeface="Verdana" panose="020B0604030504040204" pitchFamily="34" charset="0"/>
            </a:endParaRPr>
          </a:p>
          <a:p>
            <a:pPr marL="285750" indent="-285750">
              <a:spcAft>
                <a:spcPts val="600"/>
              </a:spcAft>
              <a:buFont typeface="Wingdings" panose="05000000000000000000" pitchFamily="2" charset="2"/>
              <a:buChar char="§"/>
            </a:pPr>
            <a:r>
              <a:rPr lang="lv-LV" sz="1300" dirty="0" smtClean="0">
                <a:solidFill>
                  <a:srgbClr val="002060"/>
                </a:solidFill>
                <a:ea typeface="Verdana" panose="020B0604030504040204" pitchFamily="34" charset="0"/>
                <a:cs typeface="Verdana" panose="020B0604030504040204" pitchFamily="34" charset="0"/>
              </a:rPr>
              <a:t>Mērķu un rezultatīvo rādītāju hierarhijas izstrāde (</a:t>
            </a:r>
            <a:r>
              <a:rPr lang="lv-LV" sz="1300" dirty="0" err="1" smtClean="0">
                <a:solidFill>
                  <a:srgbClr val="002060"/>
                </a:solidFill>
                <a:ea typeface="Verdana" panose="020B0604030504040204" pitchFamily="34" charset="0"/>
                <a:cs typeface="Verdana" panose="020B0604030504040204" pitchFamily="34" charset="0"/>
              </a:rPr>
              <a:t>Deloitte</a:t>
            </a:r>
            <a:r>
              <a:rPr lang="lv-LV" sz="1300" dirty="0" smtClean="0">
                <a:solidFill>
                  <a:srgbClr val="002060"/>
                </a:solidFill>
                <a:ea typeface="Verdana" panose="020B0604030504040204" pitchFamily="34" charset="0"/>
                <a:cs typeface="Verdana" panose="020B0604030504040204" pitchFamily="34" charset="0"/>
              </a:rPr>
              <a:t> projekts)</a:t>
            </a:r>
          </a:p>
          <a:p>
            <a:pPr marL="285750" indent="-285750">
              <a:spcAft>
                <a:spcPts val="600"/>
              </a:spcAft>
              <a:buFont typeface="Wingdings" panose="05000000000000000000" pitchFamily="2" charset="2"/>
              <a:buChar char="§"/>
            </a:pPr>
            <a:r>
              <a:rPr lang="lv-LV" sz="1300" dirty="0">
                <a:solidFill>
                  <a:srgbClr val="002060"/>
                </a:solidFill>
                <a:ea typeface="Verdana" panose="020B0604030504040204" pitchFamily="34" charset="0"/>
                <a:cs typeface="Verdana" panose="020B0604030504040204" pitchFamily="34" charset="0"/>
              </a:rPr>
              <a:t>K</a:t>
            </a:r>
            <a:r>
              <a:rPr lang="lv-LV" sz="1300" dirty="0" smtClean="0">
                <a:solidFill>
                  <a:srgbClr val="002060"/>
                </a:solidFill>
                <a:ea typeface="Verdana" panose="020B0604030504040204" pitchFamily="34" charset="0"/>
                <a:cs typeface="Verdana" panose="020B0604030504040204" pitchFamily="34" charset="0"/>
              </a:rPr>
              <a:t>omandas veidošana</a:t>
            </a:r>
            <a:endParaRPr lang="lv-LV" sz="1300" dirty="0">
              <a:solidFill>
                <a:srgbClr val="002060"/>
              </a:solidFill>
              <a:ea typeface="Verdana" panose="020B0604030504040204" pitchFamily="34" charset="0"/>
              <a:cs typeface="Verdana" panose="020B0604030504040204" pitchFamily="34" charset="0"/>
            </a:endParaRPr>
          </a:p>
          <a:p>
            <a:pPr marL="171450" indent="-171450" algn="just">
              <a:lnSpc>
                <a:spcPct val="110000"/>
              </a:lnSpc>
              <a:spcAft>
                <a:spcPts val="600"/>
              </a:spcAft>
              <a:buFont typeface="Wingdings" panose="05000000000000000000" pitchFamily="2" charset="2"/>
              <a:buChar char="§"/>
            </a:pPr>
            <a:endParaRPr lang="lv-LV" sz="1200" b="1" dirty="0">
              <a:solidFill>
                <a:srgbClr val="002060"/>
              </a:solidFill>
              <a:ea typeface="Verdana" panose="020B0604030504040204" pitchFamily="34" charset="0"/>
              <a:cs typeface="Verdana" panose="020B0604030504040204" pitchFamily="34" charset="0"/>
            </a:endParaRPr>
          </a:p>
          <a:p>
            <a:pPr marL="179388" indent="-179388">
              <a:spcAft>
                <a:spcPts val="600"/>
              </a:spcAft>
              <a:buFont typeface="Wingdings" panose="05000000000000000000" pitchFamily="2" charset="2"/>
              <a:buChar char="§"/>
            </a:pPr>
            <a:endParaRPr lang="lv-LV" sz="1200" b="1" dirty="0">
              <a:solidFill>
                <a:srgbClr val="002060"/>
              </a:solidFill>
              <a:ea typeface="Verdana" panose="020B0604030504040204" pitchFamily="34" charset="0"/>
              <a:cs typeface="Verdana" panose="020B0604030504040204" pitchFamily="34" charset="0"/>
            </a:endParaRPr>
          </a:p>
        </p:txBody>
      </p:sp>
      <p:sp>
        <p:nvSpPr>
          <p:cNvPr id="29" name="Rectangle 28"/>
          <p:cNvSpPr/>
          <p:nvPr/>
        </p:nvSpPr>
        <p:spPr>
          <a:xfrm>
            <a:off x="4337592" y="1052736"/>
            <a:ext cx="4680519" cy="5478327"/>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spcAft>
                <a:spcPts val="600"/>
              </a:spcAft>
            </a:pPr>
            <a:r>
              <a:rPr lang="lv-LV" sz="1300" b="1" dirty="0">
                <a:solidFill>
                  <a:srgbClr val="002060"/>
                </a:solidFill>
                <a:ea typeface="Verdana" panose="020B0604030504040204" pitchFamily="34" charset="0"/>
                <a:cs typeface="Verdana" panose="020B0604030504040204" pitchFamily="34" charset="0"/>
              </a:rPr>
              <a:t>Strukturālās izmaiņas</a:t>
            </a:r>
          </a:p>
          <a:p>
            <a:pPr marL="285750" indent="-285750" algn="just">
              <a:spcAft>
                <a:spcPts val="600"/>
              </a:spcAft>
              <a:buFont typeface="Wingdings" panose="05000000000000000000" pitchFamily="2" charset="2"/>
              <a:buChar char="§"/>
            </a:pPr>
            <a:r>
              <a:rPr lang="lv-LV" sz="1300" dirty="0">
                <a:solidFill>
                  <a:srgbClr val="002060"/>
                </a:solidFill>
                <a:ea typeface="Verdana" panose="020B0604030504040204" pitchFamily="34" charset="0"/>
                <a:cs typeface="Verdana" panose="020B0604030504040204" pitchFamily="34" charset="0"/>
              </a:rPr>
              <a:t>9 KAC </a:t>
            </a:r>
            <a:r>
              <a:rPr lang="lv-LV" sz="1300" dirty="0" smtClean="0">
                <a:solidFill>
                  <a:srgbClr val="002060"/>
                </a:solidFill>
                <a:ea typeface="Verdana" panose="020B0604030504040204" pitchFamily="34" charset="0"/>
                <a:cs typeface="Verdana" panose="020B0604030504040204" pitchFamily="34" charset="0"/>
              </a:rPr>
              <a:t>adrešu (</a:t>
            </a:r>
            <a:r>
              <a:rPr lang="lv-LV" sz="1300" dirty="0">
                <a:solidFill>
                  <a:srgbClr val="002060"/>
                </a:solidFill>
                <a:ea typeface="Verdana" panose="020B0604030504040204" pitchFamily="34" charset="0"/>
                <a:cs typeface="Verdana" panose="020B0604030504040204" pitchFamily="34" charset="0"/>
              </a:rPr>
              <a:t>Alūksnē, Ogrē, Krāslavā, Ludzā, Talsos, Limbažos, Valkā, Tukumā un </a:t>
            </a:r>
            <a:r>
              <a:rPr lang="lv-LV" sz="1300" dirty="0" smtClean="0">
                <a:solidFill>
                  <a:srgbClr val="002060"/>
                </a:solidFill>
                <a:ea typeface="Verdana" panose="020B0604030504040204" pitchFamily="34" charset="0"/>
                <a:cs typeface="Verdana" panose="020B0604030504040204" pitchFamily="34" charset="0"/>
              </a:rPr>
              <a:t>Gulbenē) slēgšana </a:t>
            </a:r>
            <a:r>
              <a:rPr lang="lv-LV" sz="1300" dirty="0">
                <a:solidFill>
                  <a:srgbClr val="002060"/>
                </a:solidFill>
                <a:ea typeface="Verdana" panose="020B0604030504040204" pitchFamily="34" charset="0"/>
                <a:cs typeface="Verdana" panose="020B0604030504040204" pitchFamily="34" charset="0"/>
              </a:rPr>
              <a:t>– līdz 30.09.2017. </a:t>
            </a:r>
            <a:endParaRPr lang="lv-LV" sz="1300" dirty="0" smtClean="0">
              <a:solidFill>
                <a:srgbClr val="002060"/>
              </a:solidFill>
              <a:ea typeface="Verdana" panose="020B0604030504040204" pitchFamily="34" charset="0"/>
              <a:cs typeface="Verdana" panose="020B0604030504040204" pitchFamily="34" charset="0"/>
            </a:endParaRPr>
          </a:p>
          <a:p>
            <a:pPr marL="285750" indent="-285750" algn="just">
              <a:spcAft>
                <a:spcPts val="600"/>
              </a:spcAft>
              <a:buFont typeface="Wingdings" panose="05000000000000000000" pitchFamily="2" charset="2"/>
              <a:buChar char="§"/>
            </a:pPr>
            <a:r>
              <a:rPr lang="lv-LV" sz="1300" dirty="0" smtClean="0">
                <a:solidFill>
                  <a:srgbClr val="002060"/>
                </a:solidFill>
                <a:ea typeface="Verdana" panose="020B0604030504040204" pitchFamily="34" charset="0"/>
                <a:cs typeface="Verdana" panose="020B0604030504040204" pitchFamily="34" charset="0"/>
              </a:rPr>
              <a:t>Darba </a:t>
            </a:r>
            <a:r>
              <a:rPr lang="lv-LV" sz="1300" dirty="0">
                <a:solidFill>
                  <a:srgbClr val="002060"/>
                </a:solidFill>
                <a:ea typeface="Verdana" panose="020B0604030504040204" pitchFamily="34" charset="0"/>
                <a:cs typeface="Verdana" panose="020B0604030504040204" pitchFamily="34" charset="0"/>
              </a:rPr>
              <a:t>vietas diviem likvidēto KAC darbiniekiem pašvaldību </a:t>
            </a:r>
            <a:r>
              <a:rPr lang="lv-LV" sz="1300" dirty="0" smtClean="0">
                <a:solidFill>
                  <a:srgbClr val="002060"/>
                </a:solidFill>
                <a:ea typeface="Verdana" panose="020B0604030504040204" pitchFamily="34" charset="0"/>
                <a:cs typeface="Verdana" panose="020B0604030504040204" pitchFamily="34" charset="0"/>
              </a:rPr>
              <a:t>telpās</a:t>
            </a:r>
          </a:p>
          <a:p>
            <a:pPr marL="285750" indent="-285750" algn="just">
              <a:spcAft>
                <a:spcPts val="600"/>
              </a:spcAft>
              <a:buFont typeface="Wingdings" panose="05000000000000000000" pitchFamily="2" charset="2"/>
              <a:buChar char="§"/>
            </a:pPr>
            <a:r>
              <a:rPr lang="lv-LV" sz="1300" dirty="0" smtClean="0">
                <a:solidFill>
                  <a:srgbClr val="002060"/>
                </a:solidFill>
                <a:ea typeface="Verdana" panose="020B0604030504040204" pitchFamily="34" charset="0"/>
                <a:cs typeface="Verdana" panose="020B0604030504040204" pitchFamily="34" charset="0"/>
              </a:rPr>
              <a:t>KAC darbiniekiem tiek piedāvātas </a:t>
            </a:r>
            <a:r>
              <a:rPr lang="lv-LV" sz="1300" dirty="0">
                <a:solidFill>
                  <a:srgbClr val="002060"/>
                </a:solidFill>
                <a:ea typeface="Verdana" panose="020B0604030504040204" pitchFamily="34" charset="0"/>
                <a:cs typeface="Verdana" panose="020B0604030504040204" pitchFamily="34" charset="0"/>
              </a:rPr>
              <a:t>darba vietas tuvāko pilsētu </a:t>
            </a:r>
            <a:r>
              <a:rPr lang="lv-LV" sz="1300" dirty="0" smtClean="0">
                <a:solidFill>
                  <a:srgbClr val="002060"/>
                </a:solidFill>
                <a:ea typeface="Verdana" panose="020B0604030504040204" pitchFamily="34" charset="0"/>
                <a:cs typeface="Verdana" panose="020B0604030504040204" pitchFamily="34" charset="0"/>
              </a:rPr>
              <a:t>KAC</a:t>
            </a:r>
            <a:endParaRPr lang="lv-LV" sz="1300" dirty="0">
              <a:solidFill>
                <a:srgbClr val="002060"/>
              </a:solidFill>
              <a:ea typeface="Verdana" panose="020B0604030504040204" pitchFamily="34" charset="0"/>
              <a:cs typeface="Verdana" panose="020B0604030504040204" pitchFamily="34" charset="0"/>
            </a:endParaRPr>
          </a:p>
          <a:p>
            <a:pPr marL="285750" indent="-285750" algn="just">
              <a:spcAft>
                <a:spcPts val="600"/>
              </a:spcAft>
              <a:buFont typeface="Wingdings" panose="05000000000000000000" pitchFamily="2" charset="2"/>
              <a:buChar char="§"/>
            </a:pPr>
            <a:r>
              <a:rPr lang="lv-LV" sz="1300" dirty="0">
                <a:solidFill>
                  <a:srgbClr val="002060"/>
                </a:solidFill>
                <a:ea typeface="Verdana" panose="020B0604030504040204" pitchFamily="34" charset="0"/>
                <a:cs typeface="Verdana" panose="020B0604030504040204" pitchFamily="34" charset="0"/>
              </a:rPr>
              <a:t>Līdz 31.12.2018. amata vietu samazināšana par 535  vietām jeb 12,3</a:t>
            </a:r>
            <a:r>
              <a:rPr lang="lv-LV" sz="1300" dirty="0" smtClean="0">
                <a:solidFill>
                  <a:srgbClr val="002060"/>
                </a:solidFill>
                <a:ea typeface="Verdana" panose="020B0604030504040204" pitchFamily="34" charset="0"/>
                <a:cs typeface="Verdana" panose="020B0604030504040204" pitchFamily="34" charset="0"/>
              </a:rPr>
              <a:t>% (uz 01.01.2017. likvidētas 232 amata vietas 5,3%)</a:t>
            </a:r>
            <a:endParaRPr lang="lv-LV" sz="1300" dirty="0">
              <a:solidFill>
                <a:srgbClr val="002060"/>
              </a:solidFill>
              <a:ea typeface="Verdana" panose="020B0604030504040204" pitchFamily="34" charset="0"/>
              <a:cs typeface="Verdana" panose="020B0604030504040204" pitchFamily="34" charset="0"/>
            </a:endParaRPr>
          </a:p>
          <a:p>
            <a:pPr marL="285750" indent="-285750" algn="just">
              <a:lnSpc>
                <a:spcPct val="110000"/>
              </a:lnSpc>
              <a:spcAft>
                <a:spcPts val="600"/>
              </a:spcAft>
              <a:buFont typeface="Wingdings" panose="05000000000000000000" pitchFamily="2" charset="2"/>
              <a:buChar char="§"/>
            </a:pPr>
            <a:r>
              <a:rPr lang="lv-LV" sz="1300" dirty="0">
                <a:solidFill>
                  <a:srgbClr val="002060"/>
                </a:solidFill>
                <a:ea typeface="Verdana" panose="020B0604030504040204" pitchFamily="34" charset="0"/>
                <a:cs typeface="Verdana" panose="020B0604030504040204" pitchFamily="34" charset="0"/>
              </a:rPr>
              <a:t>V</a:t>
            </a:r>
            <a:r>
              <a:rPr lang="lv-LV" sz="1300" dirty="0" smtClean="0">
                <a:solidFill>
                  <a:srgbClr val="002060"/>
                </a:solidFill>
                <a:ea typeface="Verdana" panose="020B0604030504040204" pitchFamily="34" charset="0"/>
                <a:cs typeface="Verdana" panose="020B0604030504040204" pitchFamily="34" charset="0"/>
              </a:rPr>
              <a:t>ienotas </a:t>
            </a:r>
            <a:r>
              <a:rPr lang="lv-LV" sz="1300" dirty="0">
                <a:solidFill>
                  <a:srgbClr val="002060"/>
                </a:solidFill>
                <a:ea typeface="Verdana" panose="020B0604030504040204" pitchFamily="34" charset="0"/>
                <a:cs typeface="Verdana" panose="020B0604030504040204" pitchFamily="34" charset="0"/>
              </a:rPr>
              <a:t>VID Nodokļu un muitas   policijas pārvaldes </a:t>
            </a:r>
            <a:r>
              <a:rPr lang="lv-LV" sz="1300" dirty="0" smtClean="0">
                <a:solidFill>
                  <a:srgbClr val="002060"/>
                </a:solidFill>
                <a:ea typeface="Verdana" panose="020B0604030504040204" pitchFamily="34" charset="0"/>
                <a:cs typeface="Verdana" panose="020B0604030504040204" pitchFamily="34" charset="0"/>
              </a:rPr>
              <a:t>izveide, apvienojot </a:t>
            </a:r>
            <a:r>
              <a:rPr lang="lv-LV" sz="1300" dirty="0">
                <a:solidFill>
                  <a:srgbClr val="002060"/>
                </a:solidFill>
                <a:ea typeface="Verdana" panose="020B0604030504040204" pitchFamily="34" charset="0"/>
                <a:cs typeface="Verdana" panose="020B0604030504040204" pitchFamily="34" charset="0"/>
              </a:rPr>
              <a:t>VID Finanšu policijas pārvaldi un VID Muitas policijas </a:t>
            </a:r>
            <a:r>
              <a:rPr lang="lv-LV" sz="1300" dirty="0" smtClean="0">
                <a:solidFill>
                  <a:srgbClr val="002060"/>
                </a:solidFill>
                <a:ea typeface="Verdana" panose="020B0604030504040204" pitchFamily="34" charset="0"/>
                <a:cs typeface="Verdana" panose="020B0604030504040204" pitchFamily="34" charset="0"/>
              </a:rPr>
              <a:t>pārvaldi</a:t>
            </a:r>
          </a:p>
          <a:p>
            <a:pPr marL="285750" indent="-285750" algn="just">
              <a:lnSpc>
                <a:spcPct val="110000"/>
              </a:lnSpc>
              <a:spcAft>
                <a:spcPts val="600"/>
              </a:spcAft>
              <a:buFont typeface="Wingdings" panose="05000000000000000000" pitchFamily="2" charset="2"/>
              <a:buChar char="§"/>
            </a:pPr>
            <a:r>
              <a:rPr lang="lv-LV" sz="1300" dirty="0" smtClean="0">
                <a:solidFill>
                  <a:srgbClr val="002060"/>
                </a:solidFill>
                <a:ea typeface="Verdana" panose="020B0604030504040204" pitchFamily="34" charset="0"/>
                <a:cs typeface="Verdana" panose="020B0604030504040204" pitchFamily="34" charset="0"/>
              </a:rPr>
              <a:t>Iekšējās </a:t>
            </a:r>
            <a:r>
              <a:rPr lang="lv-LV" sz="1300" dirty="0">
                <a:solidFill>
                  <a:srgbClr val="002060"/>
                </a:solidFill>
                <a:ea typeface="Verdana" panose="020B0604030504040204" pitchFamily="34" charset="0"/>
                <a:cs typeface="Verdana" panose="020B0604030504040204" pitchFamily="34" charset="0"/>
              </a:rPr>
              <a:t>drošības daļas kā jaunas izmeklēšanas iestādes izveide – izvērtēt </a:t>
            </a:r>
            <a:r>
              <a:rPr lang="lv-LV" sz="1300" dirty="0" smtClean="0">
                <a:solidFill>
                  <a:srgbClr val="002060"/>
                </a:solidFill>
                <a:ea typeface="Verdana" panose="020B0604030504040204" pitchFamily="34" charset="0"/>
                <a:cs typeface="Verdana" panose="020B0604030504040204" pitchFamily="34" charset="0"/>
              </a:rPr>
              <a:t>lietderību</a:t>
            </a:r>
          </a:p>
          <a:p>
            <a:pPr marL="285750" indent="-285750" algn="just">
              <a:lnSpc>
                <a:spcPct val="110000"/>
              </a:lnSpc>
              <a:spcAft>
                <a:spcPts val="600"/>
              </a:spcAft>
              <a:buFont typeface="Wingdings" panose="05000000000000000000" pitchFamily="2" charset="2"/>
              <a:buChar char="§"/>
            </a:pPr>
            <a:r>
              <a:rPr lang="lv-LV" sz="1300" dirty="0" smtClean="0">
                <a:solidFill>
                  <a:srgbClr val="002060"/>
                </a:solidFill>
                <a:ea typeface="Verdana" panose="020B0604030504040204" pitchFamily="34" charset="0"/>
                <a:cs typeface="Verdana" panose="020B0604030504040204" pitchFamily="34" charset="0"/>
              </a:rPr>
              <a:t>Izvērtēt </a:t>
            </a:r>
            <a:r>
              <a:rPr lang="lv-LV" sz="1300" dirty="0">
                <a:solidFill>
                  <a:srgbClr val="002060"/>
                </a:solidFill>
                <a:ea typeface="Verdana" panose="020B0604030504040204" pitchFamily="34" charset="0"/>
                <a:cs typeface="Verdana" panose="020B0604030504040204" pitchFamily="34" charset="0"/>
              </a:rPr>
              <a:t>VID Finanšu policijas pārvaldes un VID Muitas policijas pārvaldes amatpersonu iekļaušanu izdienas pensiju saņēmēju lokā.</a:t>
            </a:r>
          </a:p>
          <a:p>
            <a:pPr marL="171450" indent="-171450" algn="just">
              <a:lnSpc>
                <a:spcPct val="110000"/>
              </a:lnSpc>
              <a:spcAft>
                <a:spcPts val="600"/>
              </a:spcAft>
              <a:buFont typeface="Wingdings" panose="05000000000000000000" pitchFamily="2" charset="2"/>
              <a:buChar char="§"/>
            </a:pPr>
            <a:endParaRPr lang="lv-LV" sz="1200" b="1" dirty="0">
              <a:solidFill>
                <a:srgbClr val="002060"/>
              </a:solidFill>
              <a:ea typeface="Verdana" panose="020B0604030504040204" pitchFamily="34" charset="0"/>
              <a:cs typeface="Verdana" panose="020B0604030504040204" pitchFamily="34" charset="0"/>
            </a:endParaRPr>
          </a:p>
          <a:p>
            <a:pPr algn="just">
              <a:lnSpc>
                <a:spcPct val="110000"/>
              </a:lnSpc>
              <a:spcAft>
                <a:spcPts val="600"/>
              </a:spcAft>
            </a:pPr>
            <a:r>
              <a:rPr lang="lv-LV" sz="1200" b="1" dirty="0">
                <a:solidFill>
                  <a:srgbClr val="002060"/>
                </a:solidFill>
                <a:ea typeface="Verdana" panose="020B0604030504040204" pitchFamily="34" charset="0"/>
                <a:cs typeface="Verdana" panose="020B0604030504040204" pitchFamily="34" charset="0"/>
              </a:rPr>
              <a:t> </a:t>
            </a:r>
          </a:p>
        </p:txBody>
      </p:sp>
      <p:sp>
        <p:nvSpPr>
          <p:cNvPr id="2" name="Date Placeholder 1"/>
          <p:cNvSpPr>
            <a:spLocks noGrp="1"/>
          </p:cNvSpPr>
          <p:nvPr>
            <p:ph type="dt" sz="half" idx="10"/>
          </p:nvPr>
        </p:nvSpPr>
        <p:spPr/>
        <p:txBody>
          <a:bodyPr/>
          <a:lstStyle/>
          <a:p>
            <a:fld id="{DD303410-2976-4F9C-B0AE-A25E4B679743}" type="datetime1">
              <a:rPr lang="lv-LV" smtClean="0"/>
              <a:t>09.02.2017</a:t>
            </a:fld>
            <a:endParaRPr lang="lv-LV" dirty="0"/>
          </a:p>
        </p:txBody>
      </p:sp>
    </p:spTree>
    <p:extLst>
      <p:ext uri="{BB962C8B-B14F-4D97-AF65-F5344CB8AC3E}">
        <p14:creationId xmlns:p14="http://schemas.microsoft.com/office/powerpoint/2010/main" val="3055425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EC06CD-37B1-4412-967F-6EDE16C03223}" type="slidenum">
              <a:rPr lang="lv-LV" smtClean="0"/>
              <a:pPr/>
              <a:t>47</a:t>
            </a:fld>
            <a:endParaRPr lang="lv-LV"/>
          </a:p>
        </p:txBody>
      </p:sp>
      <p:graphicFrame>
        <p:nvGraphicFramePr>
          <p:cNvPr id="7" name="Content Placeholder 6"/>
          <p:cNvGraphicFramePr>
            <a:graphicFrameLocks noGrp="1"/>
          </p:cNvGraphicFramePr>
          <p:nvPr>
            <p:ph idx="1"/>
            <p:extLst/>
          </p:nvPr>
        </p:nvGraphicFramePr>
        <p:xfrm>
          <a:off x="457200" y="1808560"/>
          <a:ext cx="8229600" cy="364331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normAutofit fontScale="90000"/>
          </a:bodyPr>
          <a:lstStyle/>
          <a:p>
            <a:r>
              <a:rPr lang="lv-LV" dirty="0" smtClean="0"/>
              <a:t>Veselības finansēšana Latvijā ir kritiski zema</a:t>
            </a:r>
            <a:endParaRPr lang="lv-LV" dirty="0"/>
          </a:p>
        </p:txBody>
      </p:sp>
      <p:sp>
        <p:nvSpPr>
          <p:cNvPr id="3" name="Date Placeholder 2"/>
          <p:cNvSpPr>
            <a:spLocks noGrp="1"/>
          </p:cNvSpPr>
          <p:nvPr>
            <p:ph type="dt" sz="half" idx="10"/>
          </p:nvPr>
        </p:nvSpPr>
        <p:spPr/>
        <p:txBody>
          <a:bodyPr/>
          <a:lstStyle/>
          <a:p>
            <a:fld id="{C15F9CAC-E770-4ED6-AAFA-79FC4538DA1C}" type="datetime1">
              <a:rPr lang="lv-LV" smtClean="0"/>
              <a:t>09.02.2017</a:t>
            </a:fld>
            <a:endParaRPr lang="lv-LV" dirty="0"/>
          </a:p>
        </p:txBody>
      </p:sp>
    </p:spTree>
    <p:extLst>
      <p:ext uri="{BB962C8B-B14F-4D97-AF65-F5344CB8AC3E}">
        <p14:creationId xmlns:p14="http://schemas.microsoft.com/office/powerpoint/2010/main" val="1553910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dirty="0" smtClean="0"/>
              <a:t>Būtiskais uzņēmējdarbību ietekmējošais faktors: OIK</a:t>
            </a:r>
            <a:endParaRPr lang="lv-LV" dirty="0"/>
          </a:p>
        </p:txBody>
      </p:sp>
      <p:graphicFrame>
        <p:nvGraphicFramePr>
          <p:cNvPr id="5" name="Content Placeholder 4"/>
          <p:cNvGraphicFramePr>
            <a:graphicFrameLocks noGrp="1"/>
          </p:cNvGraphicFramePr>
          <p:nvPr>
            <p:ph idx="1"/>
            <p:extLst/>
          </p:nvPr>
        </p:nvGraphicFramePr>
        <p:xfrm>
          <a:off x="457200" y="1808560"/>
          <a:ext cx="8229600" cy="3643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07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a:solidFill>
                  <a:prstClr val="black">
                    <a:tint val="75000"/>
                  </a:prstClr>
                </a:solidFill>
                <a:latin typeface="Franklin Gothic Book"/>
              </a:rPr>
              <a:pPr/>
              <a:t>5</a:t>
            </a:fld>
            <a:endParaRPr lang="lv-LV" dirty="0">
              <a:solidFill>
                <a:prstClr val="black">
                  <a:tint val="75000"/>
                </a:prstClr>
              </a:solidFill>
              <a:latin typeface="Franklin Gothic Book"/>
            </a:endParaRPr>
          </a:p>
        </p:txBody>
      </p:sp>
      <p:graphicFrame>
        <p:nvGraphicFramePr>
          <p:cNvPr id="6" name="Chart 5"/>
          <p:cNvGraphicFramePr>
            <a:graphicFrameLocks/>
          </p:cNvGraphicFramePr>
          <p:nvPr>
            <p:extLst>
              <p:ext uri="{D42A27DB-BD31-4B8C-83A1-F6EECF244321}">
                <p14:modId xmlns:p14="http://schemas.microsoft.com/office/powerpoint/2010/main" val="2750010697"/>
              </p:ext>
            </p:extLst>
          </p:nvPr>
        </p:nvGraphicFramePr>
        <p:xfrm>
          <a:off x="478076" y="1988840"/>
          <a:ext cx="2797780"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101213900"/>
              </p:ext>
            </p:extLst>
          </p:nvPr>
        </p:nvGraphicFramePr>
        <p:xfrm>
          <a:off x="3707904" y="1967274"/>
          <a:ext cx="5093785" cy="369397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51520" y="5877272"/>
            <a:ext cx="1800201" cy="565539"/>
          </a:xfrm>
          <a:prstGeom prst="rect">
            <a:avLst/>
          </a:prstGeom>
          <a:noFill/>
        </p:spPr>
        <p:txBody>
          <a:bodyPr wrap="square" rtlCol="0">
            <a:spAutoFit/>
          </a:bodyPr>
          <a:lstStyle/>
          <a:p>
            <a:pPr fontAlgn="base">
              <a:spcBef>
                <a:spcPct val="0"/>
              </a:spcBef>
              <a:spcAft>
                <a:spcPct val="0"/>
              </a:spcAft>
            </a:pPr>
            <a:r>
              <a:rPr lang="lv-LV" sz="825" dirty="0">
                <a:solidFill>
                  <a:srgbClr val="000000"/>
                </a:solidFill>
                <a:latin typeface="Franklin Gothic Book"/>
              </a:rPr>
              <a:t>*</a:t>
            </a:r>
            <a:r>
              <a:rPr lang="lv-LV" sz="750" dirty="0">
                <a:solidFill>
                  <a:prstClr val="black"/>
                </a:solidFill>
                <a:latin typeface="Franklin Gothic Book"/>
              </a:rPr>
              <a:t>neskaitot sociālās apdrošināšanas iemaksas valsts fondēto pensiju shēmā</a:t>
            </a:r>
          </a:p>
          <a:p>
            <a:pPr fontAlgn="base">
              <a:spcBef>
                <a:spcPct val="0"/>
              </a:spcBef>
              <a:spcAft>
                <a:spcPct val="0"/>
              </a:spcAft>
            </a:pPr>
            <a:r>
              <a:rPr lang="lv-LV" sz="750" dirty="0">
                <a:solidFill>
                  <a:srgbClr val="000000"/>
                </a:solidFill>
                <a:latin typeface="Franklin Gothic Book"/>
              </a:rPr>
              <a:t>**valsts speciālajā budžetā</a:t>
            </a:r>
          </a:p>
        </p:txBody>
      </p:sp>
      <p:sp>
        <p:nvSpPr>
          <p:cNvPr id="4" name="TextBox 3"/>
          <p:cNvSpPr txBox="1"/>
          <p:nvPr/>
        </p:nvSpPr>
        <p:spPr>
          <a:xfrm>
            <a:off x="1043608" y="1182350"/>
            <a:ext cx="7560840" cy="674405"/>
          </a:xfrm>
          <a:prstGeom prst="rect">
            <a:avLst/>
          </a:prstGeom>
        </p:spPr>
        <p:txBody>
          <a:bodyPr vert="horz" lIns="91440" tIns="45720" rIns="91440" bIns="45720" rtlCol="0" anchor="ctr">
            <a:noAutofit/>
          </a:bodyPr>
          <a:lstStyle>
            <a:lvl1pPr>
              <a:spcBef>
                <a:spcPct val="0"/>
              </a:spcBef>
              <a:buNone/>
              <a:defRPr sz="2000" b="1">
                <a:solidFill>
                  <a:srgbClr val="002060"/>
                </a:solidFill>
                <a:effectLst>
                  <a:innerShdw blurRad="63500" dist="50800" dir="13500000">
                    <a:prstClr val="black">
                      <a:alpha val="50000"/>
                    </a:prstClr>
                  </a:innerShdw>
                </a:effectLst>
                <a:latin typeface="Times New Roman" panose="02020603050405020304" pitchFamily="18" charset="0"/>
                <a:ea typeface="+mj-ea"/>
                <a:cs typeface="Times New Roman" panose="02020603050405020304" pitchFamily="18" charset="0"/>
              </a:defRPr>
            </a:lvl1pPr>
          </a:lstStyle>
          <a:p>
            <a:r>
              <a:rPr lang="lv-LV" sz="1400" dirty="0">
                <a:latin typeface="Calibri" panose="020F0502020204030204" pitchFamily="34" charset="0"/>
              </a:rPr>
              <a:t>Kopbudžeta nodokļu ieņēmumi* 2016.gadā plānu pārsniedza par 56,5 milj. </a:t>
            </a:r>
            <a:r>
              <a:rPr lang="lv-LV" sz="1400" dirty="0" smtClean="0">
                <a:latin typeface="Calibri" panose="020F0502020204030204" pitchFamily="34" charset="0"/>
              </a:rPr>
              <a:t>eiro </a:t>
            </a:r>
            <a:r>
              <a:rPr lang="lv-LV" sz="1400" dirty="0">
                <a:latin typeface="Calibri" panose="020F0502020204030204" pitchFamily="34" charset="0"/>
              </a:rPr>
              <a:t>jeb 0,8%</a:t>
            </a:r>
          </a:p>
        </p:txBody>
      </p:sp>
      <p:sp>
        <p:nvSpPr>
          <p:cNvPr id="11" name="Title 10"/>
          <p:cNvSpPr>
            <a:spLocks noGrp="1"/>
          </p:cNvSpPr>
          <p:nvPr>
            <p:ph type="title"/>
          </p:nvPr>
        </p:nvSpPr>
        <p:spPr>
          <a:xfrm>
            <a:off x="611560" y="596722"/>
            <a:ext cx="5688632" cy="432000"/>
          </a:xfrm>
        </p:spPr>
        <p:txBody>
          <a:bodyPr>
            <a:normAutofit fontScale="90000"/>
          </a:bodyPr>
          <a:lstStyle/>
          <a:p>
            <a:r>
              <a:rPr lang="lv-LV" dirty="0" smtClean="0"/>
              <a:t>2016.gada valsts kopbudžeta ieņēmumi pārsniedz plānoto</a:t>
            </a:r>
            <a:endParaRPr lang="lv-LV" dirty="0"/>
          </a:p>
        </p:txBody>
      </p:sp>
      <p:sp>
        <p:nvSpPr>
          <p:cNvPr id="5" name="Date Placeholder 4"/>
          <p:cNvSpPr>
            <a:spLocks noGrp="1"/>
          </p:cNvSpPr>
          <p:nvPr>
            <p:ph type="dt" sz="half" idx="10"/>
          </p:nvPr>
        </p:nvSpPr>
        <p:spPr/>
        <p:txBody>
          <a:bodyPr/>
          <a:lstStyle/>
          <a:p>
            <a:fld id="{C00835BB-8622-48BB-B998-1BACCB95D7B1}" type="datetime1">
              <a:rPr lang="lv-LV" smtClean="0"/>
              <a:t>09.02.2017</a:t>
            </a:fld>
            <a:endParaRPr lang="lv-LV" dirty="0"/>
          </a:p>
        </p:txBody>
      </p:sp>
    </p:spTree>
    <p:extLst>
      <p:ext uri="{BB962C8B-B14F-4D97-AF65-F5344CB8AC3E}">
        <p14:creationId xmlns:p14="http://schemas.microsoft.com/office/powerpoint/2010/main" val="2889496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6</a:t>
            </a:fld>
            <a:endParaRPr lang="lv-LV"/>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3033637"/>
              </p:ext>
            </p:extLst>
          </p:nvPr>
        </p:nvGraphicFramePr>
        <p:xfrm>
          <a:off x="323528" y="1052736"/>
          <a:ext cx="8640960" cy="5303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323528" y="517418"/>
            <a:ext cx="6229672" cy="432000"/>
          </a:xfrm>
        </p:spPr>
        <p:txBody>
          <a:bodyPr>
            <a:normAutofit fontScale="90000"/>
          </a:bodyPr>
          <a:lstStyle/>
          <a:p>
            <a:r>
              <a:rPr lang="lv-LV" dirty="0" smtClean="0"/>
              <a:t>Uzlabojumi budžeta pārvaldības jomā 2017.gadā</a:t>
            </a:r>
            <a:endParaRPr lang="lv-LV" dirty="0"/>
          </a:p>
        </p:txBody>
      </p:sp>
      <p:sp>
        <p:nvSpPr>
          <p:cNvPr id="2" name="Date Placeholder 1"/>
          <p:cNvSpPr>
            <a:spLocks noGrp="1"/>
          </p:cNvSpPr>
          <p:nvPr>
            <p:ph type="dt" sz="half" idx="10"/>
          </p:nvPr>
        </p:nvSpPr>
        <p:spPr/>
        <p:txBody>
          <a:bodyPr/>
          <a:lstStyle/>
          <a:p>
            <a:fld id="{47D80246-44B8-4F48-AD94-1D88912E5AB2}" type="datetime1">
              <a:rPr lang="lv-LV" smtClean="0"/>
              <a:t>09.02.2017</a:t>
            </a:fld>
            <a:endParaRPr lang="lv-LV" dirty="0"/>
          </a:p>
        </p:txBody>
      </p:sp>
    </p:spTree>
    <p:extLst>
      <p:ext uri="{BB962C8B-B14F-4D97-AF65-F5344CB8AC3E}">
        <p14:creationId xmlns:p14="http://schemas.microsoft.com/office/powerpoint/2010/main" val="679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2464FB-6FA6-4E80-ACB1-F4B9846AA373}" type="slidenum">
              <a:rPr lang="lv-LV" smtClean="0"/>
              <a:t>7</a:t>
            </a:fld>
            <a:endParaRPr lang="lv-LV" dirty="0"/>
          </a:p>
        </p:txBody>
      </p:sp>
      <p:sp>
        <p:nvSpPr>
          <p:cNvPr id="16" name="Rectangle 15"/>
          <p:cNvSpPr/>
          <p:nvPr/>
        </p:nvSpPr>
        <p:spPr>
          <a:xfrm>
            <a:off x="223410" y="587531"/>
            <a:ext cx="6104663" cy="707886"/>
          </a:xfrm>
          <a:prstGeom prst="rect">
            <a:avLst/>
          </a:prstGeom>
        </p:spPr>
        <p:txBody>
          <a:bodyPr wrap="square">
            <a:spAutoFit/>
          </a:bodyPr>
          <a:lstStyle/>
          <a:p>
            <a:pPr algn="ctr">
              <a:spcBef>
                <a:spcPct val="0"/>
              </a:spcBef>
            </a:pPr>
            <a:r>
              <a:rPr lang="lv-LV" sz="2000" b="1" dirty="0">
                <a:solidFill>
                  <a:srgbClr val="D39001"/>
                </a:solidFill>
                <a:effectLst>
                  <a:innerShdw blurRad="63500" dist="50800" dir="13500000">
                    <a:prstClr val="black">
                      <a:alpha val="50000"/>
                    </a:prstClr>
                  </a:innerShdw>
                </a:effectLst>
                <a:ea typeface="+mj-ea"/>
                <a:cs typeface="+mj-cs"/>
              </a:rPr>
              <a:t>Grāmatvedības uzskaites centralizācijas projekts</a:t>
            </a:r>
            <a:br>
              <a:rPr lang="lv-LV" sz="2000" b="1" dirty="0">
                <a:solidFill>
                  <a:srgbClr val="D39001"/>
                </a:solidFill>
                <a:effectLst>
                  <a:innerShdw blurRad="63500" dist="50800" dir="13500000">
                    <a:prstClr val="black">
                      <a:alpha val="50000"/>
                    </a:prstClr>
                  </a:innerShdw>
                </a:effectLst>
                <a:ea typeface="+mj-ea"/>
                <a:cs typeface="+mj-cs"/>
              </a:rPr>
            </a:br>
            <a:endParaRPr lang="lv-LV" sz="2000" b="1" dirty="0">
              <a:solidFill>
                <a:srgbClr val="D39001"/>
              </a:solidFill>
              <a:effectLst>
                <a:innerShdw blurRad="63500" dist="50800" dir="13500000">
                  <a:prstClr val="black">
                    <a:alpha val="50000"/>
                  </a:prstClr>
                </a:innerShdw>
              </a:effectLst>
              <a:ea typeface="+mj-ea"/>
              <a:cs typeface="+mj-cs"/>
            </a:endParaRPr>
          </a:p>
        </p:txBody>
      </p:sp>
      <p:grpSp>
        <p:nvGrpSpPr>
          <p:cNvPr id="48" name="Group 47"/>
          <p:cNvGrpSpPr/>
          <p:nvPr/>
        </p:nvGrpSpPr>
        <p:grpSpPr>
          <a:xfrm>
            <a:off x="231025" y="1124744"/>
            <a:ext cx="8576303" cy="4005478"/>
            <a:chOff x="239385" y="1483406"/>
            <a:chExt cx="8662281" cy="3463473"/>
          </a:xfrm>
        </p:grpSpPr>
        <p:cxnSp>
          <p:nvCxnSpPr>
            <p:cNvPr id="49" name="Straight Connector 48"/>
            <p:cNvCxnSpPr>
              <a:stCxn id="75" idx="1"/>
            </p:cNvCxnSpPr>
            <p:nvPr/>
          </p:nvCxnSpPr>
          <p:spPr>
            <a:xfrm flipV="1">
              <a:off x="239385" y="2400420"/>
              <a:ext cx="3250" cy="2227747"/>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7" idx="3"/>
            </p:cNvCxnSpPr>
            <p:nvPr/>
          </p:nvCxnSpPr>
          <p:spPr>
            <a:xfrm>
              <a:off x="6143712" y="2375575"/>
              <a:ext cx="744667"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Freeform 47"/>
            <p:cNvSpPr/>
            <p:nvPr/>
          </p:nvSpPr>
          <p:spPr>
            <a:xfrm>
              <a:off x="7532080" y="3193384"/>
              <a:ext cx="1274302" cy="1753495"/>
            </a:xfrm>
            <a:custGeom>
              <a:avLst/>
              <a:gdLst>
                <a:gd name="connsiteX0" fmla="*/ 0 w 664280"/>
                <a:gd name="connsiteY0" fmla="*/ 66428 h 1147489"/>
                <a:gd name="connsiteX1" fmla="*/ 66428 w 664280"/>
                <a:gd name="connsiteY1" fmla="*/ 0 h 1147489"/>
                <a:gd name="connsiteX2" fmla="*/ 597852 w 664280"/>
                <a:gd name="connsiteY2" fmla="*/ 0 h 1147489"/>
                <a:gd name="connsiteX3" fmla="*/ 664280 w 664280"/>
                <a:gd name="connsiteY3" fmla="*/ 66428 h 1147489"/>
                <a:gd name="connsiteX4" fmla="*/ 664280 w 664280"/>
                <a:gd name="connsiteY4" fmla="*/ 1081061 h 1147489"/>
                <a:gd name="connsiteX5" fmla="*/ 597852 w 664280"/>
                <a:gd name="connsiteY5" fmla="*/ 1147489 h 1147489"/>
                <a:gd name="connsiteX6" fmla="*/ 66428 w 664280"/>
                <a:gd name="connsiteY6" fmla="*/ 1147489 h 1147489"/>
                <a:gd name="connsiteX7" fmla="*/ 0 w 664280"/>
                <a:gd name="connsiteY7" fmla="*/ 1081061 h 1147489"/>
                <a:gd name="connsiteX8" fmla="*/ 0 w 664280"/>
                <a:gd name="connsiteY8" fmla="*/ 66428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80" h="1147489">
                  <a:moveTo>
                    <a:pt x="0" y="66428"/>
                  </a:moveTo>
                  <a:cubicBezTo>
                    <a:pt x="0" y="29741"/>
                    <a:pt x="29741" y="0"/>
                    <a:pt x="66428" y="0"/>
                  </a:cubicBezTo>
                  <a:lnTo>
                    <a:pt x="597852" y="0"/>
                  </a:lnTo>
                  <a:cubicBezTo>
                    <a:pt x="634539" y="0"/>
                    <a:pt x="664280" y="29741"/>
                    <a:pt x="664280" y="66428"/>
                  </a:cubicBezTo>
                  <a:lnTo>
                    <a:pt x="664280" y="1081061"/>
                  </a:lnTo>
                  <a:cubicBezTo>
                    <a:pt x="664280" y="1117748"/>
                    <a:pt x="634539" y="1147489"/>
                    <a:pt x="597852" y="1147489"/>
                  </a:cubicBezTo>
                  <a:lnTo>
                    <a:pt x="66428" y="1147489"/>
                  </a:lnTo>
                  <a:cubicBezTo>
                    <a:pt x="29741" y="1147489"/>
                    <a:pt x="0" y="1117748"/>
                    <a:pt x="0" y="1081061"/>
                  </a:cubicBezTo>
                  <a:lnTo>
                    <a:pt x="0" y="66428"/>
                  </a:lnTo>
                  <a:close/>
                </a:path>
              </a:pathLst>
            </a:custGeom>
            <a:ln w="6350">
              <a:solidFill>
                <a:schemeClr val="accent2"/>
              </a:solidFill>
            </a:ln>
          </p:spPr>
          <p:style>
            <a:lnRef idx="2">
              <a:schemeClr val="accent2"/>
            </a:lnRef>
            <a:fillRef idx="1">
              <a:schemeClr val="lt1"/>
            </a:fillRef>
            <a:effectRef idx="0">
              <a:schemeClr val="accent2"/>
            </a:effectRef>
            <a:fontRef idx="minor">
              <a:schemeClr val="dk1"/>
            </a:fontRef>
          </p:style>
          <p:txBody>
            <a:bodyPr spcFirstLastPara="0" vert="horz" wrap="square" lIns="46126" tIns="46126" rIns="46126" bIns="46126" numCol="1" spcCol="1270" anchor="ctr" anchorCtr="0">
              <a:noAutofit/>
            </a:bodyPr>
            <a:lstStyle/>
            <a:p>
              <a:pPr marL="171450" lvl="0" indent="-171450" defTabSz="311150">
                <a:lnSpc>
                  <a:spcPct val="90000"/>
                </a:lnSpc>
                <a:spcAft>
                  <a:spcPct val="35000"/>
                </a:spcAft>
                <a:buClr>
                  <a:schemeClr val="accent2">
                    <a:lumMod val="75000"/>
                  </a:schemeClr>
                </a:buClr>
                <a:buFont typeface="Arial" panose="020B0604020202020204" pitchFamily="34" charset="0"/>
                <a:buChar char="•"/>
              </a:pPr>
              <a:r>
                <a:rPr lang="lv-LV" sz="900" b="1" dirty="0" smtClean="0">
                  <a:solidFill>
                    <a:srgbClr val="012169"/>
                  </a:solidFill>
                  <a:ea typeface="Verdana" panose="020B0604030504040204" pitchFamily="34" charset="0"/>
                  <a:cs typeface="Verdana" panose="020B0604030504040204" pitchFamily="34" charset="0"/>
                </a:rPr>
                <a:t>Atbrīvojas iestāžu resursi tiešo funkciju veikšanai</a:t>
              </a:r>
            </a:p>
            <a:p>
              <a:pPr marL="171450" lvl="0" indent="-171450" defTabSz="311150">
                <a:lnSpc>
                  <a:spcPct val="90000"/>
                </a:lnSpc>
                <a:spcAft>
                  <a:spcPct val="35000"/>
                </a:spcAft>
                <a:buClr>
                  <a:schemeClr val="accent2">
                    <a:lumMod val="75000"/>
                  </a:schemeClr>
                </a:buClr>
                <a:buFont typeface="Arial" panose="020B0604020202020204" pitchFamily="34" charset="0"/>
                <a:buChar char="•"/>
              </a:pPr>
              <a:r>
                <a:rPr lang="lv-LV" sz="900" b="1" dirty="0" smtClean="0">
                  <a:solidFill>
                    <a:srgbClr val="012169"/>
                  </a:solidFill>
                  <a:ea typeface="Verdana" panose="020B0604030504040204" pitchFamily="34" charset="0"/>
                  <a:cs typeface="Verdana" panose="020B0604030504040204" pitchFamily="34" charset="0"/>
                </a:rPr>
                <a:t>Finanšu pārskatu atbilstība vienotiem uzskaites principiem</a:t>
              </a:r>
            </a:p>
            <a:p>
              <a:pPr marL="171450" lvl="0" indent="-171450" defTabSz="311150">
                <a:lnSpc>
                  <a:spcPct val="90000"/>
                </a:lnSpc>
                <a:spcAft>
                  <a:spcPct val="35000"/>
                </a:spcAft>
                <a:buClr>
                  <a:schemeClr val="accent2">
                    <a:lumMod val="75000"/>
                  </a:schemeClr>
                </a:buClr>
                <a:buFont typeface="Arial" panose="020B0604020202020204" pitchFamily="34" charset="0"/>
                <a:buChar char="•"/>
              </a:pPr>
              <a:r>
                <a:rPr lang="lv-LV" sz="900" b="1" dirty="0" smtClean="0">
                  <a:solidFill>
                    <a:srgbClr val="012169"/>
                  </a:solidFill>
                  <a:ea typeface="Verdana" panose="020B0604030504040204" pitchFamily="34" charset="0"/>
                  <a:cs typeface="Verdana" panose="020B0604030504040204" pitchFamily="34" charset="0"/>
                </a:rPr>
                <a:t>Optimizēti finanšu, IT un cilvēkresurs</a:t>
              </a:r>
              <a:r>
                <a:rPr lang="lv-LV" sz="900" dirty="0" smtClean="0">
                  <a:solidFill>
                    <a:srgbClr val="012169"/>
                  </a:solidFill>
                  <a:ea typeface="Verdana" panose="020B0604030504040204" pitchFamily="34" charset="0"/>
                  <a:cs typeface="Verdana" panose="020B0604030504040204" pitchFamily="34" charset="0"/>
                </a:rPr>
                <a:t>i</a:t>
              </a:r>
              <a:endParaRPr lang="lv-LV" sz="900" dirty="0">
                <a:solidFill>
                  <a:srgbClr val="012169"/>
                </a:solidFill>
                <a:ea typeface="Verdana" panose="020B0604030504040204" pitchFamily="34" charset="0"/>
                <a:cs typeface="Verdana" panose="020B0604030504040204" pitchFamily="34" charset="0"/>
              </a:endParaRPr>
            </a:p>
          </p:txBody>
        </p:sp>
        <p:sp>
          <p:nvSpPr>
            <p:cNvPr id="52" name="Freeform 45"/>
            <p:cNvSpPr/>
            <p:nvPr/>
          </p:nvSpPr>
          <p:spPr>
            <a:xfrm>
              <a:off x="5487987" y="3185766"/>
              <a:ext cx="1294032" cy="1103434"/>
            </a:xfrm>
            <a:custGeom>
              <a:avLst/>
              <a:gdLst>
                <a:gd name="connsiteX0" fmla="*/ 0 w 664280"/>
                <a:gd name="connsiteY0" fmla="*/ 66428 h 1147489"/>
                <a:gd name="connsiteX1" fmla="*/ 66428 w 664280"/>
                <a:gd name="connsiteY1" fmla="*/ 0 h 1147489"/>
                <a:gd name="connsiteX2" fmla="*/ 597852 w 664280"/>
                <a:gd name="connsiteY2" fmla="*/ 0 h 1147489"/>
                <a:gd name="connsiteX3" fmla="*/ 664280 w 664280"/>
                <a:gd name="connsiteY3" fmla="*/ 66428 h 1147489"/>
                <a:gd name="connsiteX4" fmla="*/ 664280 w 664280"/>
                <a:gd name="connsiteY4" fmla="*/ 1081061 h 1147489"/>
                <a:gd name="connsiteX5" fmla="*/ 597852 w 664280"/>
                <a:gd name="connsiteY5" fmla="*/ 1147489 h 1147489"/>
                <a:gd name="connsiteX6" fmla="*/ 66428 w 664280"/>
                <a:gd name="connsiteY6" fmla="*/ 1147489 h 1147489"/>
                <a:gd name="connsiteX7" fmla="*/ 0 w 664280"/>
                <a:gd name="connsiteY7" fmla="*/ 1081061 h 1147489"/>
                <a:gd name="connsiteX8" fmla="*/ 0 w 664280"/>
                <a:gd name="connsiteY8" fmla="*/ 66428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80" h="1147489">
                  <a:moveTo>
                    <a:pt x="0" y="66428"/>
                  </a:moveTo>
                  <a:cubicBezTo>
                    <a:pt x="0" y="29741"/>
                    <a:pt x="29741" y="0"/>
                    <a:pt x="66428" y="0"/>
                  </a:cubicBezTo>
                  <a:lnTo>
                    <a:pt x="597852" y="0"/>
                  </a:lnTo>
                  <a:cubicBezTo>
                    <a:pt x="634539" y="0"/>
                    <a:pt x="664280" y="29741"/>
                    <a:pt x="664280" y="66428"/>
                  </a:cubicBezTo>
                  <a:lnTo>
                    <a:pt x="664280" y="1081061"/>
                  </a:lnTo>
                  <a:cubicBezTo>
                    <a:pt x="664280" y="1117748"/>
                    <a:pt x="634539" y="1147489"/>
                    <a:pt x="597852" y="1147489"/>
                  </a:cubicBezTo>
                  <a:lnTo>
                    <a:pt x="66428" y="1147489"/>
                  </a:lnTo>
                  <a:cubicBezTo>
                    <a:pt x="29741" y="1147489"/>
                    <a:pt x="0" y="1117748"/>
                    <a:pt x="0" y="1081061"/>
                  </a:cubicBezTo>
                  <a:lnTo>
                    <a:pt x="0" y="66428"/>
                  </a:lnTo>
                  <a:close/>
                </a:path>
              </a:pathLst>
            </a:custGeom>
            <a:ln w="6350">
              <a:solidFill>
                <a:schemeClr val="accent2"/>
              </a:solidFill>
            </a:ln>
          </p:spPr>
          <p:style>
            <a:lnRef idx="2">
              <a:schemeClr val="accent2"/>
            </a:lnRef>
            <a:fillRef idx="1">
              <a:schemeClr val="lt1"/>
            </a:fillRef>
            <a:effectRef idx="0">
              <a:schemeClr val="accent2"/>
            </a:effectRef>
            <a:fontRef idx="minor">
              <a:schemeClr val="dk1"/>
            </a:fontRef>
          </p:style>
          <p:txBody>
            <a:bodyPr spcFirstLastPara="0" vert="horz" wrap="square" lIns="46126" tIns="46126" rIns="46126" bIns="46126" numCol="1" spcCol="1270" anchor="ctr" anchorCtr="0">
              <a:noAutofit/>
            </a:bodyPr>
            <a:lstStyle/>
            <a:p>
              <a:pPr lvl="0" defTabSz="311150">
                <a:lnSpc>
                  <a:spcPct val="90000"/>
                </a:lnSpc>
                <a:spcAft>
                  <a:spcPct val="35000"/>
                </a:spcAft>
                <a:buClr>
                  <a:schemeClr val="accent2">
                    <a:lumMod val="75000"/>
                  </a:schemeClr>
                </a:buClr>
              </a:pPr>
              <a:r>
                <a:rPr lang="lv-LV" sz="900" b="1" dirty="0" smtClean="0">
                  <a:solidFill>
                    <a:srgbClr val="012169"/>
                  </a:solidFill>
                  <a:ea typeface="Verdana" panose="020B0604030504040204" pitchFamily="34" charset="0"/>
                  <a:cs typeface="Verdana" panose="020B0604030504040204" pitchFamily="34" charset="0"/>
                </a:rPr>
                <a:t>Pakalpojuma sniegšana centrālajām valsts iestādēm </a:t>
              </a:r>
            </a:p>
            <a:p>
              <a:pPr lvl="0" defTabSz="311150">
                <a:lnSpc>
                  <a:spcPct val="90000"/>
                </a:lnSpc>
                <a:spcAft>
                  <a:spcPct val="35000"/>
                </a:spcAft>
                <a:buClr>
                  <a:schemeClr val="accent2">
                    <a:lumMod val="75000"/>
                  </a:schemeClr>
                </a:buClr>
              </a:pPr>
              <a:r>
                <a:rPr lang="lv-LV" sz="900" dirty="0" smtClean="0">
                  <a:solidFill>
                    <a:srgbClr val="012169"/>
                  </a:solidFill>
                  <a:ea typeface="Verdana" panose="020B0604030504040204" pitchFamily="34" charset="0"/>
                  <a:cs typeface="Verdana" panose="020B0604030504040204" pitchFamily="34" charset="0"/>
                </a:rPr>
                <a:t>(15 + 2 padotības iestādes)</a:t>
              </a:r>
              <a:endParaRPr lang="lv-LV" sz="900" dirty="0">
                <a:solidFill>
                  <a:srgbClr val="012169"/>
                </a:solidFill>
                <a:ea typeface="Verdana" panose="020B0604030504040204" pitchFamily="34" charset="0"/>
                <a:cs typeface="Verdana" panose="020B0604030504040204" pitchFamily="34" charset="0"/>
              </a:endParaRPr>
            </a:p>
          </p:txBody>
        </p:sp>
        <p:sp>
          <p:nvSpPr>
            <p:cNvPr id="53" name="Freeform 41"/>
            <p:cNvSpPr/>
            <p:nvPr/>
          </p:nvSpPr>
          <p:spPr>
            <a:xfrm>
              <a:off x="3770172" y="3163848"/>
              <a:ext cx="1256135" cy="1121446"/>
            </a:xfrm>
            <a:custGeom>
              <a:avLst/>
              <a:gdLst>
                <a:gd name="connsiteX0" fmla="*/ 0 w 664280"/>
                <a:gd name="connsiteY0" fmla="*/ 66428 h 1147489"/>
                <a:gd name="connsiteX1" fmla="*/ 66428 w 664280"/>
                <a:gd name="connsiteY1" fmla="*/ 0 h 1147489"/>
                <a:gd name="connsiteX2" fmla="*/ 597852 w 664280"/>
                <a:gd name="connsiteY2" fmla="*/ 0 h 1147489"/>
                <a:gd name="connsiteX3" fmla="*/ 664280 w 664280"/>
                <a:gd name="connsiteY3" fmla="*/ 66428 h 1147489"/>
                <a:gd name="connsiteX4" fmla="*/ 664280 w 664280"/>
                <a:gd name="connsiteY4" fmla="*/ 1081061 h 1147489"/>
                <a:gd name="connsiteX5" fmla="*/ 597852 w 664280"/>
                <a:gd name="connsiteY5" fmla="*/ 1147489 h 1147489"/>
                <a:gd name="connsiteX6" fmla="*/ 66428 w 664280"/>
                <a:gd name="connsiteY6" fmla="*/ 1147489 h 1147489"/>
                <a:gd name="connsiteX7" fmla="*/ 0 w 664280"/>
                <a:gd name="connsiteY7" fmla="*/ 1081061 h 1147489"/>
                <a:gd name="connsiteX8" fmla="*/ 0 w 664280"/>
                <a:gd name="connsiteY8" fmla="*/ 66428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80" h="1147489">
                  <a:moveTo>
                    <a:pt x="0" y="66428"/>
                  </a:moveTo>
                  <a:cubicBezTo>
                    <a:pt x="0" y="29741"/>
                    <a:pt x="29741" y="0"/>
                    <a:pt x="66428" y="0"/>
                  </a:cubicBezTo>
                  <a:lnTo>
                    <a:pt x="597852" y="0"/>
                  </a:lnTo>
                  <a:cubicBezTo>
                    <a:pt x="634539" y="0"/>
                    <a:pt x="664280" y="29741"/>
                    <a:pt x="664280" y="66428"/>
                  </a:cubicBezTo>
                  <a:lnTo>
                    <a:pt x="664280" y="1081061"/>
                  </a:lnTo>
                  <a:cubicBezTo>
                    <a:pt x="664280" y="1117748"/>
                    <a:pt x="634539" y="1147489"/>
                    <a:pt x="597852" y="1147489"/>
                  </a:cubicBezTo>
                  <a:lnTo>
                    <a:pt x="66428" y="1147489"/>
                  </a:lnTo>
                  <a:cubicBezTo>
                    <a:pt x="29741" y="1147489"/>
                    <a:pt x="0" y="1117748"/>
                    <a:pt x="0" y="1081061"/>
                  </a:cubicBezTo>
                  <a:lnTo>
                    <a:pt x="0" y="66428"/>
                  </a:lnTo>
                  <a:close/>
                </a:path>
              </a:pathLst>
            </a:custGeom>
            <a:ln w="6350">
              <a:solidFill>
                <a:schemeClr val="accent2"/>
              </a:solidFill>
            </a:ln>
          </p:spPr>
          <p:style>
            <a:lnRef idx="2">
              <a:schemeClr val="accent2"/>
            </a:lnRef>
            <a:fillRef idx="1">
              <a:schemeClr val="lt1"/>
            </a:fillRef>
            <a:effectRef idx="0">
              <a:schemeClr val="accent2"/>
            </a:effectRef>
            <a:fontRef idx="minor">
              <a:schemeClr val="dk1"/>
            </a:fontRef>
          </p:style>
          <p:txBody>
            <a:bodyPr spcFirstLastPara="0" vert="horz" wrap="square" lIns="46126" tIns="46126" rIns="46126" bIns="46126" numCol="1" spcCol="1270" anchor="ctr" anchorCtr="0">
              <a:noAutofit/>
            </a:bodyPr>
            <a:lstStyle/>
            <a:p>
              <a:pPr lvl="0" defTabSz="311150">
                <a:lnSpc>
                  <a:spcPct val="90000"/>
                </a:lnSpc>
                <a:spcAft>
                  <a:spcPct val="35000"/>
                </a:spcAft>
                <a:buClr>
                  <a:schemeClr val="accent2">
                    <a:lumMod val="75000"/>
                  </a:schemeClr>
                </a:buClr>
              </a:pPr>
              <a:r>
                <a:rPr lang="lv-LV" sz="900" b="1" dirty="0" smtClean="0">
                  <a:solidFill>
                    <a:srgbClr val="012169"/>
                  </a:solidFill>
                  <a:ea typeface="Verdana" panose="020B0604030504040204" pitchFamily="34" charset="0"/>
                  <a:cs typeface="Verdana" panose="020B0604030504040204" pitchFamily="34" charset="0"/>
                </a:rPr>
                <a:t>Pakalpojuma attīstīšana</a:t>
              </a:r>
              <a:endParaRPr lang="lv-LV" sz="900" b="1" dirty="0">
                <a:solidFill>
                  <a:srgbClr val="012169"/>
                </a:solidFill>
                <a:ea typeface="Verdana" panose="020B0604030504040204" pitchFamily="34" charset="0"/>
                <a:cs typeface="Verdana" panose="020B0604030504040204" pitchFamily="34" charset="0"/>
              </a:endParaRPr>
            </a:p>
          </p:txBody>
        </p:sp>
        <p:sp>
          <p:nvSpPr>
            <p:cNvPr id="54" name="Freeform 38"/>
            <p:cNvSpPr/>
            <p:nvPr/>
          </p:nvSpPr>
          <p:spPr>
            <a:xfrm>
              <a:off x="2040498" y="3167929"/>
              <a:ext cx="1335787" cy="1118093"/>
            </a:xfrm>
            <a:custGeom>
              <a:avLst/>
              <a:gdLst>
                <a:gd name="connsiteX0" fmla="*/ 0 w 664280"/>
                <a:gd name="connsiteY0" fmla="*/ 66428 h 1147489"/>
                <a:gd name="connsiteX1" fmla="*/ 66428 w 664280"/>
                <a:gd name="connsiteY1" fmla="*/ 0 h 1147489"/>
                <a:gd name="connsiteX2" fmla="*/ 597852 w 664280"/>
                <a:gd name="connsiteY2" fmla="*/ 0 h 1147489"/>
                <a:gd name="connsiteX3" fmla="*/ 664280 w 664280"/>
                <a:gd name="connsiteY3" fmla="*/ 66428 h 1147489"/>
                <a:gd name="connsiteX4" fmla="*/ 664280 w 664280"/>
                <a:gd name="connsiteY4" fmla="*/ 1081061 h 1147489"/>
                <a:gd name="connsiteX5" fmla="*/ 597852 w 664280"/>
                <a:gd name="connsiteY5" fmla="*/ 1147489 h 1147489"/>
                <a:gd name="connsiteX6" fmla="*/ 66428 w 664280"/>
                <a:gd name="connsiteY6" fmla="*/ 1147489 h 1147489"/>
                <a:gd name="connsiteX7" fmla="*/ 0 w 664280"/>
                <a:gd name="connsiteY7" fmla="*/ 1081061 h 1147489"/>
                <a:gd name="connsiteX8" fmla="*/ 0 w 664280"/>
                <a:gd name="connsiteY8" fmla="*/ 66428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80" h="1147489">
                  <a:moveTo>
                    <a:pt x="0" y="66428"/>
                  </a:moveTo>
                  <a:cubicBezTo>
                    <a:pt x="0" y="29741"/>
                    <a:pt x="29741" y="0"/>
                    <a:pt x="66428" y="0"/>
                  </a:cubicBezTo>
                  <a:lnTo>
                    <a:pt x="597852" y="0"/>
                  </a:lnTo>
                  <a:cubicBezTo>
                    <a:pt x="634539" y="0"/>
                    <a:pt x="664280" y="29741"/>
                    <a:pt x="664280" y="66428"/>
                  </a:cubicBezTo>
                  <a:lnTo>
                    <a:pt x="664280" y="1081061"/>
                  </a:lnTo>
                  <a:cubicBezTo>
                    <a:pt x="664280" y="1117748"/>
                    <a:pt x="634539" y="1147489"/>
                    <a:pt x="597852" y="1147489"/>
                  </a:cubicBezTo>
                  <a:lnTo>
                    <a:pt x="66428" y="1147489"/>
                  </a:lnTo>
                  <a:cubicBezTo>
                    <a:pt x="29741" y="1147489"/>
                    <a:pt x="0" y="1117748"/>
                    <a:pt x="0" y="1081061"/>
                  </a:cubicBezTo>
                  <a:lnTo>
                    <a:pt x="0" y="66428"/>
                  </a:lnTo>
                  <a:close/>
                </a:path>
              </a:pathLst>
            </a:custGeom>
            <a:ln w="6350">
              <a:solidFill>
                <a:schemeClr val="accent2"/>
              </a:solidFill>
            </a:ln>
          </p:spPr>
          <p:style>
            <a:lnRef idx="2">
              <a:schemeClr val="accent2"/>
            </a:lnRef>
            <a:fillRef idx="1">
              <a:schemeClr val="lt1"/>
            </a:fillRef>
            <a:effectRef idx="0">
              <a:schemeClr val="accent2"/>
            </a:effectRef>
            <a:fontRef idx="minor">
              <a:schemeClr val="dk1"/>
            </a:fontRef>
          </p:style>
          <p:txBody>
            <a:bodyPr spcFirstLastPara="0" vert="horz" wrap="square" lIns="46126" tIns="46126" rIns="46126" bIns="46126" numCol="1" spcCol="1270" anchor="ctr" anchorCtr="0">
              <a:noAutofit/>
            </a:bodyPr>
            <a:lstStyle/>
            <a:p>
              <a:pPr lvl="0" defTabSz="311150">
                <a:lnSpc>
                  <a:spcPct val="90000"/>
                </a:lnSpc>
                <a:spcAft>
                  <a:spcPct val="35000"/>
                </a:spcAft>
              </a:pPr>
              <a:r>
                <a:rPr lang="lv-LV" sz="900" b="1" dirty="0" smtClean="0">
                  <a:solidFill>
                    <a:srgbClr val="012169"/>
                  </a:solidFill>
                  <a:ea typeface="Verdana" panose="020B0604030504040204" pitchFamily="34" charset="0"/>
                  <a:cs typeface="Verdana" panose="020B0604030504040204" pitchFamily="34" charset="0"/>
                </a:rPr>
                <a:t>Pilotprojekts:</a:t>
              </a:r>
            </a:p>
            <a:p>
              <a:pPr marL="171450" lvl="0" indent="-171450" defTabSz="311150">
                <a:lnSpc>
                  <a:spcPct val="90000"/>
                </a:lnSpc>
                <a:spcAft>
                  <a:spcPct val="35000"/>
                </a:spcAft>
                <a:buFont typeface="Arial" panose="020B0604020202020204" pitchFamily="34" charset="0"/>
                <a:buChar char="•"/>
              </a:pPr>
              <a:r>
                <a:rPr lang="lv-LV" sz="900" dirty="0" smtClean="0">
                  <a:solidFill>
                    <a:srgbClr val="012169"/>
                  </a:solidFill>
                  <a:ea typeface="Verdana" panose="020B0604030504040204" pitchFamily="34" charset="0"/>
                  <a:cs typeface="Verdana" panose="020B0604030504040204" pitchFamily="34" charset="0"/>
                </a:rPr>
                <a:t>Valsts kancelejai</a:t>
              </a:r>
            </a:p>
            <a:p>
              <a:pPr marL="171450" lvl="0" indent="-171450" defTabSz="311150">
                <a:lnSpc>
                  <a:spcPct val="90000"/>
                </a:lnSpc>
                <a:spcAft>
                  <a:spcPct val="35000"/>
                </a:spcAft>
                <a:buFont typeface="Arial" panose="020B0604020202020204" pitchFamily="34" charset="0"/>
                <a:buChar char="•"/>
              </a:pPr>
              <a:r>
                <a:rPr lang="lv-LV" sz="900" dirty="0" smtClean="0">
                  <a:solidFill>
                    <a:srgbClr val="012169"/>
                  </a:solidFill>
                  <a:ea typeface="Verdana" panose="020B0604030504040204" pitchFamily="34" charset="0"/>
                  <a:cs typeface="Verdana" panose="020B0604030504040204" pitchFamily="34" charset="0"/>
                </a:rPr>
                <a:t>Valsts administrācijas skolai</a:t>
              </a:r>
            </a:p>
            <a:p>
              <a:pPr marL="171450" lvl="0" indent="-171450" defTabSz="311150">
                <a:lnSpc>
                  <a:spcPct val="90000"/>
                </a:lnSpc>
                <a:spcAft>
                  <a:spcPct val="35000"/>
                </a:spcAft>
                <a:buFont typeface="Arial" panose="020B0604020202020204" pitchFamily="34" charset="0"/>
                <a:buChar char="•"/>
              </a:pPr>
              <a:r>
                <a:rPr lang="lv-LV" sz="900" dirty="0" smtClean="0">
                  <a:solidFill>
                    <a:srgbClr val="012169"/>
                  </a:solidFill>
                  <a:ea typeface="Verdana" panose="020B0604030504040204" pitchFamily="34" charset="0"/>
                  <a:cs typeface="Verdana" panose="020B0604030504040204" pitchFamily="34" charset="0"/>
                </a:rPr>
                <a:t>PKC</a:t>
              </a:r>
            </a:p>
            <a:p>
              <a:pPr marL="171450" lvl="0" indent="-171450" defTabSz="311150">
                <a:lnSpc>
                  <a:spcPct val="90000"/>
                </a:lnSpc>
                <a:spcAft>
                  <a:spcPct val="35000"/>
                </a:spcAft>
                <a:buFont typeface="Arial" panose="020B0604020202020204" pitchFamily="34" charset="0"/>
                <a:buChar char="•"/>
              </a:pPr>
              <a:r>
                <a:rPr lang="lv-LV" sz="900" dirty="0" smtClean="0">
                  <a:solidFill>
                    <a:srgbClr val="012169"/>
                  </a:solidFill>
                  <a:ea typeface="Verdana" panose="020B0604030504040204" pitchFamily="34" charset="0"/>
                  <a:cs typeface="Verdana" panose="020B0604030504040204" pitchFamily="34" charset="0"/>
                </a:rPr>
                <a:t>NEPLP</a:t>
              </a:r>
              <a:endParaRPr lang="lv-LV" sz="900" dirty="0">
                <a:solidFill>
                  <a:srgbClr val="012169"/>
                </a:solidFill>
                <a:ea typeface="Verdana" panose="020B0604030504040204" pitchFamily="34" charset="0"/>
                <a:cs typeface="Verdana" panose="020B0604030504040204" pitchFamily="34" charset="0"/>
              </a:endParaRPr>
            </a:p>
          </p:txBody>
        </p:sp>
        <p:sp>
          <p:nvSpPr>
            <p:cNvPr id="55" name="Freeform 35"/>
            <p:cNvSpPr/>
            <p:nvPr/>
          </p:nvSpPr>
          <p:spPr>
            <a:xfrm>
              <a:off x="352602" y="3087166"/>
              <a:ext cx="1300784" cy="1184462"/>
            </a:xfrm>
            <a:custGeom>
              <a:avLst/>
              <a:gdLst>
                <a:gd name="connsiteX0" fmla="*/ 0 w 664280"/>
                <a:gd name="connsiteY0" fmla="*/ 66428 h 1147489"/>
                <a:gd name="connsiteX1" fmla="*/ 66428 w 664280"/>
                <a:gd name="connsiteY1" fmla="*/ 0 h 1147489"/>
                <a:gd name="connsiteX2" fmla="*/ 597852 w 664280"/>
                <a:gd name="connsiteY2" fmla="*/ 0 h 1147489"/>
                <a:gd name="connsiteX3" fmla="*/ 664280 w 664280"/>
                <a:gd name="connsiteY3" fmla="*/ 66428 h 1147489"/>
                <a:gd name="connsiteX4" fmla="*/ 664280 w 664280"/>
                <a:gd name="connsiteY4" fmla="*/ 1081061 h 1147489"/>
                <a:gd name="connsiteX5" fmla="*/ 597852 w 664280"/>
                <a:gd name="connsiteY5" fmla="*/ 1147489 h 1147489"/>
                <a:gd name="connsiteX6" fmla="*/ 66428 w 664280"/>
                <a:gd name="connsiteY6" fmla="*/ 1147489 h 1147489"/>
                <a:gd name="connsiteX7" fmla="*/ 0 w 664280"/>
                <a:gd name="connsiteY7" fmla="*/ 1081061 h 1147489"/>
                <a:gd name="connsiteX8" fmla="*/ 0 w 664280"/>
                <a:gd name="connsiteY8" fmla="*/ 66428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80" h="1147489">
                  <a:moveTo>
                    <a:pt x="0" y="66428"/>
                  </a:moveTo>
                  <a:cubicBezTo>
                    <a:pt x="0" y="29741"/>
                    <a:pt x="29741" y="0"/>
                    <a:pt x="66428" y="0"/>
                  </a:cubicBezTo>
                  <a:lnTo>
                    <a:pt x="597852" y="0"/>
                  </a:lnTo>
                  <a:cubicBezTo>
                    <a:pt x="634539" y="0"/>
                    <a:pt x="664280" y="29741"/>
                    <a:pt x="664280" y="66428"/>
                  </a:cubicBezTo>
                  <a:lnTo>
                    <a:pt x="664280" y="1081061"/>
                  </a:lnTo>
                  <a:cubicBezTo>
                    <a:pt x="664280" y="1117748"/>
                    <a:pt x="634539" y="1147489"/>
                    <a:pt x="597852" y="1147489"/>
                  </a:cubicBezTo>
                  <a:lnTo>
                    <a:pt x="66428" y="1147489"/>
                  </a:lnTo>
                  <a:cubicBezTo>
                    <a:pt x="29741" y="1147489"/>
                    <a:pt x="0" y="1117748"/>
                    <a:pt x="0" y="1081061"/>
                  </a:cubicBezTo>
                  <a:lnTo>
                    <a:pt x="0" y="66428"/>
                  </a:lnTo>
                  <a:close/>
                </a:path>
              </a:pathLst>
            </a:custGeom>
            <a:ln w="6350">
              <a:solidFill>
                <a:schemeClr val="accent2"/>
              </a:solidFill>
            </a:ln>
          </p:spPr>
          <p:style>
            <a:lnRef idx="2">
              <a:schemeClr val="accent2"/>
            </a:lnRef>
            <a:fillRef idx="1">
              <a:schemeClr val="lt1"/>
            </a:fillRef>
            <a:effectRef idx="0">
              <a:schemeClr val="accent2"/>
            </a:effectRef>
            <a:fontRef idx="minor">
              <a:schemeClr val="dk1"/>
            </a:fontRef>
          </p:style>
          <p:txBody>
            <a:bodyPr spcFirstLastPara="0" vert="horz" wrap="square" lIns="46126" tIns="46126" rIns="46126" bIns="46126" numCol="1" spcCol="1270" anchor="ctr" anchorCtr="0">
              <a:noAutofit/>
            </a:bodyPr>
            <a:lstStyle/>
            <a:p>
              <a:pPr marL="171450" lvl="0" indent="-171450" defTabSz="311150">
                <a:lnSpc>
                  <a:spcPct val="90000"/>
                </a:lnSpc>
                <a:spcAft>
                  <a:spcPct val="35000"/>
                </a:spcAft>
                <a:buClr>
                  <a:schemeClr val="accent2">
                    <a:lumMod val="75000"/>
                  </a:schemeClr>
                </a:buClr>
                <a:buFont typeface="Arial" panose="020B0604020202020204" pitchFamily="34" charset="0"/>
                <a:buChar char="•"/>
              </a:pPr>
              <a:r>
                <a:rPr lang="lv-LV" altLang="lv-LV" sz="900" b="1" dirty="0" smtClean="0">
                  <a:solidFill>
                    <a:srgbClr val="012169"/>
                  </a:solidFill>
                  <a:ea typeface="Verdana" panose="020B0604030504040204" pitchFamily="34" charset="0"/>
                  <a:cs typeface="Verdana" panose="020B0604030504040204" pitchFamily="34" charset="0"/>
                </a:rPr>
                <a:t>Tiesiskais regulējums</a:t>
              </a:r>
            </a:p>
            <a:p>
              <a:pPr marL="171450" indent="-171450" defTabSz="311150">
                <a:lnSpc>
                  <a:spcPct val="90000"/>
                </a:lnSpc>
                <a:spcAft>
                  <a:spcPct val="35000"/>
                </a:spcAft>
                <a:buClr>
                  <a:schemeClr val="accent2">
                    <a:lumMod val="75000"/>
                  </a:schemeClr>
                </a:buClr>
                <a:buFont typeface="Arial" panose="020B0604020202020204" pitchFamily="34" charset="0"/>
                <a:buChar char="•"/>
              </a:pPr>
              <a:r>
                <a:rPr lang="lv-LV" altLang="lv-LV" sz="900" b="1" dirty="0" smtClean="0">
                  <a:solidFill>
                    <a:srgbClr val="012169"/>
                  </a:solidFill>
                  <a:ea typeface="Verdana" panose="020B0604030504040204" pitchFamily="34" charset="0"/>
                  <a:cs typeface="Verdana" panose="020B0604030504040204" pitchFamily="34" charset="0"/>
                </a:rPr>
                <a:t>IS nodrošināšana</a:t>
              </a:r>
            </a:p>
            <a:p>
              <a:pPr marL="171450" lvl="0" indent="-171450" defTabSz="311150">
                <a:lnSpc>
                  <a:spcPct val="90000"/>
                </a:lnSpc>
                <a:spcAft>
                  <a:spcPct val="35000"/>
                </a:spcAft>
                <a:buClr>
                  <a:schemeClr val="accent2">
                    <a:lumMod val="75000"/>
                  </a:schemeClr>
                </a:buClr>
                <a:buFont typeface="Arial" panose="020B0604020202020204" pitchFamily="34" charset="0"/>
                <a:buChar char="•"/>
              </a:pPr>
              <a:r>
                <a:rPr lang="lv-LV" altLang="lv-LV" sz="900" b="1" dirty="0" smtClean="0">
                  <a:solidFill>
                    <a:srgbClr val="012169"/>
                  </a:solidFill>
                  <a:ea typeface="Verdana" panose="020B0604030504040204" pitchFamily="34" charset="0"/>
                  <a:cs typeface="Verdana" panose="020B0604030504040204" pitchFamily="34" charset="0"/>
                </a:rPr>
                <a:t>Darbinieku atlase</a:t>
              </a:r>
              <a:endParaRPr lang="lv-LV" altLang="lv-LV" sz="900" b="1" dirty="0">
                <a:solidFill>
                  <a:srgbClr val="012169"/>
                </a:solidFill>
                <a:ea typeface="Verdana" panose="020B0604030504040204" pitchFamily="34" charset="0"/>
                <a:cs typeface="Verdana" panose="020B0604030504040204" pitchFamily="34" charset="0"/>
              </a:endParaRPr>
            </a:p>
          </p:txBody>
        </p:sp>
        <p:sp>
          <p:nvSpPr>
            <p:cNvPr id="56" name="Isosceles Triangle 58"/>
            <p:cNvSpPr/>
            <p:nvPr/>
          </p:nvSpPr>
          <p:spPr>
            <a:xfrm rot="10800000">
              <a:off x="873838" y="2133719"/>
              <a:ext cx="251459" cy="266700"/>
            </a:xfrm>
            <a:prstGeom prst="triangle">
              <a:avLst/>
            </a:prstGeom>
            <a:solidFill>
              <a:schemeClr val="bg1">
                <a:lumMod val="65000"/>
              </a:schemeClr>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57" name="Isosceles Triangle 64"/>
            <p:cNvSpPr/>
            <p:nvPr/>
          </p:nvSpPr>
          <p:spPr>
            <a:xfrm>
              <a:off x="6017982" y="2108875"/>
              <a:ext cx="251459" cy="266700"/>
            </a:xfrm>
            <a:prstGeom prst="triangle">
              <a:avLst/>
            </a:prstGeom>
            <a:solidFill>
              <a:schemeClr val="bg1">
                <a:lumMod val="65000"/>
              </a:schemeClr>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58" name="Isosceles Triangle 70"/>
            <p:cNvSpPr/>
            <p:nvPr/>
          </p:nvSpPr>
          <p:spPr>
            <a:xfrm>
              <a:off x="8043501" y="2126903"/>
              <a:ext cx="251459" cy="266700"/>
            </a:xfrm>
            <a:prstGeom prst="triangle">
              <a:avLst/>
            </a:prstGeom>
            <a:noFill/>
            <a:ln w="12700">
              <a:solidFill>
                <a:schemeClr val="bg1">
                  <a:lumMod val="65000"/>
                </a:schemeClr>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59" name="Text Box 49"/>
            <p:cNvSpPr txBox="1"/>
            <p:nvPr/>
          </p:nvSpPr>
          <p:spPr>
            <a:xfrm>
              <a:off x="242635" y="1483406"/>
              <a:ext cx="1520718" cy="6430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v-LV" sz="1000" b="1" dirty="0" smtClean="0">
                  <a:solidFill>
                    <a:srgbClr val="D39001"/>
                  </a:solidFill>
                  <a:ea typeface="Verdana" panose="020B0604030504040204" pitchFamily="34" charset="0"/>
                  <a:cs typeface="Verdana" panose="020B0604030504040204" pitchFamily="34" charset="0"/>
                </a:rPr>
                <a:t>MK lēmums par funkcijas deleģēšanu </a:t>
              </a:r>
            </a:p>
            <a:p>
              <a:pPr algn="ctr">
                <a:spcAft>
                  <a:spcPts val="0"/>
                </a:spcAft>
              </a:pPr>
              <a:r>
                <a:rPr lang="lv-LV" sz="1000" b="1" dirty="0" smtClean="0">
                  <a:solidFill>
                    <a:srgbClr val="D39001"/>
                  </a:solidFill>
                  <a:ea typeface="Verdana" panose="020B0604030504040204" pitchFamily="34" charset="0"/>
                  <a:cs typeface="Verdana" panose="020B0604030504040204" pitchFamily="34" charset="0"/>
                </a:rPr>
                <a:t>Valsts kasei</a:t>
              </a:r>
              <a:endParaRPr lang="lv-LV" sz="1200" b="1" dirty="0">
                <a:solidFill>
                  <a:srgbClr val="D39001"/>
                </a:solidFill>
                <a:ea typeface="Verdana" panose="020B0604030504040204" pitchFamily="34" charset="0"/>
                <a:cs typeface="Verdana" panose="020B0604030504040204" pitchFamily="34" charset="0"/>
              </a:endParaRPr>
            </a:p>
          </p:txBody>
        </p:sp>
        <p:sp>
          <p:nvSpPr>
            <p:cNvPr id="60" name="Freeform 34"/>
            <p:cNvSpPr/>
            <p:nvPr/>
          </p:nvSpPr>
          <p:spPr>
            <a:xfrm>
              <a:off x="325363" y="2458164"/>
              <a:ext cx="1348410" cy="804744"/>
            </a:xfrm>
            <a:custGeom>
              <a:avLst/>
              <a:gdLst>
                <a:gd name="connsiteX0" fmla="*/ 0 w 1384360"/>
                <a:gd name="connsiteY0" fmla="*/ 114749 h 1147489"/>
                <a:gd name="connsiteX1" fmla="*/ 114749 w 1384360"/>
                <a:gd name="connsiteY1" fmla="*/ 0 h 1147489"/>
                <a:gd name="connsiteX2" fmla="*/ 1269611 w 1384360"/>
                <a:gd name="connsiteY2" fmla="*/ 0 h 1147489"/>
                <a:gd name="connsiteX3" fmla="*/ 1384360 w 1384360"/>
                <a:gd name="connsiteY3" fmla="*/ 114749 h 1147489"/>
                <a:gd name="connsiteX4" fmla="*/ 1384360 w 1384360"/>
                <a:gd name="connsiteY4" fmla="*/ 1032740 h 1147489"/>
                <a:gd name="connsiteX5" fmla="*/ 1269611 w 1384360"/>
                <a:gd name="connsiteY5" fmla="*/ 1147489 h 1147489"/>
                <a:gd name="connsiteX6" fmla="*/ 114749 w 1384360"/>
                <a:gd name="connsiteY6" fmla="*/ 1147489 h 1147489"/>
                <a:gd name="connsiteX7" fmla="*/ 0 w 1384360"/>
                <a:gd name="connsiteY7" fmla="*/ 1032740 h 1147489"/>
                <a:gd name="connsiteX8" fmla="*/ 0 w 1384360"/>
                <a:gd name="connsiteY8" fmla="*/ 114749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360" h="1147489">
                  <a:moveTo>
                    <a:pt x="0" y="114749"/>
                  </a:moveTo>
                  <a:cubicBezTo>
                    <a:pt x="0" y="51375"/>
                    <a:pt x="51375" y="0"/>
                    <a:pt x="114749" y="0"/>
                  </a:cubicBezTo>
                  <a:lnTo>
                    <a:pt x="1269611" y="0"/>
                  </a:lnTo>
                  <a:cubicBezTo>
                    <a:pt x="1332985" y="0"/>
                    <a:pt x="1384360" y="51375"/>
                    <a:pt x="1384360" y="114749"/>
                  </a:cubicBezTo>
                  <a:lnTo>
                    <a:pt x="1384360" y="1032740"/>
                  </a:lnTo>
                  <a:cubicBezTo>
                    <a:pt x="1384360" y="1096114"/>
                    <a:pt x="1332985" y="1147489"/>
                    <a:pt x="1269611" y="1147489"/>
                  </a:cubicBezTo>
                  <a:lnTo>
                    <a:pt x="114749" y="1147489"/>
                  </a:lnTo>
                  <a:cubicBezTo>
                    <a:pt x="51375" y="1147489"/>
                    <a:pt x="0" y="1096114"/>
                    <a:pt x="0" y="1032740"/>
                  </a:cubicBezTo>
                  <a:lnTo>
                    <a:pt x="0" y="114749"/>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899" tIns="67899" rIns="67899" bIns="67899" numCol="1" spcCol="1270" anchor="ctr" anchorCtr="0">
              <a:noAutofit/>
            </a:bodyPr>
            <a:lstStyle/>
            <a:p>
              <a:pPr lvl="0" algn="ctr" defTabSz="400050">
                <a:lnSpc>
                  <a:spcPct val="90000"/>
                </a:lnSpc>
                <a:spcAft>
                  <a:spcPct val="35000"/>
                </a:spcAft>
              </a:pPr>
              <a:r>
                <a:rPr lang="lv-LV" altLang="lv-LV" sz="1200" b="1" dirty="0" smtClean="0">
                  <a:ea typeface="Verdana" panose="020B0604030504040204" pitchFamily="34" charset="0"/>
                  <a:cs typeface="Verdana" panose="020B0604030504040204" pitchFamily="34" charset="0"/>
                </a:rPr>
                <a:t>2016 - 2017</a:t>
              </a:r>
              <a:endParaRPr lang="lv-LV" altLang="lv-LV" sz="1200" b="1" dirty="0">
                <a:ea typeface="Verdana" panose="020B0604030504040204" pitchFamily="34" charset="0"/>
                <a:cs typeface="Verdana" panose="020B0604030504040204" pitchFamily="34" charset="0"/>
              </a:endParaRPr>
            </a:p>
          </p:txBody>
        </p:sp>
        <p:sp>
          <p:nvSpPr>
            <p:cNvPr id="61" name="Freeform 37"/>
            <p:cNvSpPr/>
            <p:nvPr/>
          </p:nvSpPr>
          <p:spPr>
            <a:xfrm>
              <a:off x="2031789" y="2458164"/>
              <a:ext cx="1335787" cy="804744"/>
            </a:xfrm>
            <a:custGeom>
              <a:avLst/>
              <a:gdLst>
                <a:gd name="connsiteX0" fmla="*/ 0 w 1384360"/>
                <a:gd name="connsiteY0" fmla="*/ 114749 h 1147489"/>
                <a:gd name="connsiteX1" fmla="*/ 114749 w 1384360"/>
                <a:gd name="connsiteY1" fmla="*/ 0 h 1147489"/>
                <a:gd name="connsiteX2" fmla="*/ 1269611 w 1384360"/>
                <a:gd name="connsiteY2" fmla="*/ 0 h 1147489"/>
                <a:gd name="connsiteX3" fmla="*/ 1384360 w 1384360"/>
                <a:gd name="connsiteY3" fmla="*/ 114749 h 1147489"/>
                <a:gd name="connsiteX4" fmla="*/ 1384360 w 1384360"/>
                <a:gd name="connsiteY4" fmla="*/ 1032740 h 1147489"/>
                <a:gd name="connsiteX5" fmla="*/ 1269611 w 1384360"/>
                <a:gd name="connsiteY5" fmla="*/ 1147489 h 1147489"/>
                <a:gd name="connsiteX6" fmla="*/ 114749 w 1384360"/>
                <a:gd name="connsiteY6" fmla="*/ 1147489 h 1147489"/>
                <a:gd name="connsiteX7" fmla="*/ 0 w 1384360"/>
                <a:gd name="connsiteY7" fmla="*/ 1032740 h 1147489"/>
                <a:gd name="connsiteX8" fmla="*/ 0 w 1384360"/>
                <a:gd name="connsiteY8" fmla="*/ 114749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360" h="1147489">
                  <a:moveTo>
                    <a:pt x="0" y="114749"/>
                  </a:moveTo>
                  <a:cubicBezTo>
                    <a:pt x="0" y="51375"/>
                    <a:pt x="51375" y="0"/>
                    <a:pt x="114749" y="0"/>
                  </a:cubicBezTo>
                  <a:lnTo>
                    <a:pt x="1269611" y="0"/>
                  </a:lnTo>
                  <a:cubicBezTo>
                    <a:pt x="1332985" y="0"/>
                    <a:pt x="1384360" y="51375"/>
                    <a:pt x="1384360" y="114749"/>
                  </a:cubicBezTo>
                  <a:lnTo>
                    <a:pt x="1384360" y="1032740"/>
                  </a:lnTo>
                  <a:cubicBezTo>
                    <a:pt x="1384360" y="1096114"/>
                    <a:pt x="1332985" y="1147489"/>
                    <a:pt x="1269611" y="1147489"/>
                  </a:cubicBezTo>
                  <a:lnTo>
                    <a:pt x="114749" y="1147489"/>
                  </a:lnTo>
                  <a:cubicBezTo>
                    <a:pt x="51375" y="1147489"/>
                    <a:pt x="0" y="1096114"/>
                    <a:pt x="0" y="1032740"/>
                  </a:cubicBezTo>
                  <a:lnTo>
                    <a:pt x="0" y="114749"/>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899" tIns="67899" rIns="67899" bIns="67899" numCol="1" spcCol="1270" anchor="ctr" anchorCtr="0">
              <a:noAutofit/>
            </a:bodyPr>
            <a:lstStyle/>
            <a:p>
              <a:pPr lvl="0" algn="ctr" defTabSz="400050">
                <a:lnSpc>
                  <a:spcPct val="90000"/>
                </a:lnSpc>
                <a:spcAft>
                  <a:spcPct val="35000"/>
                </a:spcAft>
              </a:pPr>
              <a:r>
                <a:rPr lang="lv-LV" sz="1200" b="1" kern="1200" dirty="0" smtClean="0">
                  <a:ea typeface="Verdana" panose="020B0604030504040204" pitchFamily="34" charset="0"/>
                  <a:cs typeface="Verdana" panose="020B0604030504040204" pitchFamily="34" charset="0"/>
                </a:rPr>
                <a:t>2018</a:t>
              </a:r>
              <a:endParaRPr lang="lv-LV" sz="1200" b="1" kern="1200" dirty="0">
                <a:ea typeface="Verdana" panose="020B0604030504040204" pitchFamily="34" charset="0"/>
                <a:cs typeface="Verdana" panose="020B0604030504040204" pitchFamily="34" charset="0"/>
              </a:endParaRPr>
            </a:p>
          </p:txBody>
        </p:sp>
        <p:sp>
          <p:nvSpPr>
            <p:cNvPr id="62" name="Freeform 40"/>
            <p:cNvSpPr/>
            <p:nvPr/>
          </p:nvSpPr>
          <p:spPr>
            <a:xfrm>
              <a:off x="3730348" y="2442443"/>
              <a:ext cx="1335787" cy="804744"/>
            </a:xfrm>
            <a:custGeom>
              <a:avLst/>
              <a:gdLst>
                <a:gd name="connsiteX0" fmla="*/ 0 w 2104440"/>
                <a:gd name="connsiteY0" fmla="*/ 114749 h 1147489"/>
                <a:gd name="connsiteX1" fmla="*/ 114749 w 2104440"/>
                <a:gd name="connsiteY1" fmla="*/ 0 h 1147489"/>
                <a:gd name="connsiteX2" fmla="*/ 1989691 w 2104440"/>
                <a:gd name="connsiteY2" fmla="*/ 0 h 1147489"/>
                <a:gd name="connsiteX3" fmla="*/ 2104440 w 2104440"/>
                <a:gd name="connsiteY3" fmla="*/ 114749 h 1147489"/>
                <a:gd name="connsiteX4" fmla="*/ 2104440 w 2104440"/>
                <a:gd name="connsiteY4" fmla="*/ 1032740 h 1147489"/>
                <a:gd name="connsiteX5" fmla="*/ 1989691 w 2104440"/>
                <a:gd name="connsiteY5" fmla="*/ 1147489 h 1147489"/>
                <a:gd name="connsiteX6" fmla="*/ 114749 w 2104440"/>
                <a:gd name="connsiteY6" fmla="*/ 1147489 h 1147489"/>
                <a:gd name="connsiteX7" fmla="*/ 0 w 2104440"/>
                <a:gd name="connsiteY7" fmla="*/ 1032740 h 1147489"/>
                <a:gd name="connsiteX8" fmla="*/ 0 w 2104440"/>
                <a:gd name="connsiteY8" fmla="*/ 114749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40" h="1147489">
                  <a:moveTo>
                    <a:pt x="0" y="114749"/>
                  </a:moveTo>
                  <a:cubicBezTo>
                    <a:pt x="0" y="51375"/>
                    <a:pt x="51375" y="0"/>
                    <a:pt x="114749" y="0"/>
                  </a:cubicBezTo>
                  <a:lnTo>
                    <a:pt x="1989691" y="0"/>
                  </a:lnTo>
                  <a:cubicBezTo>
                    <a:pt x="2053065" y="0"/>
                    <a:pt x="2104440" y="51375"/>
                    <a:pt x="2104440" y="114749"/>
                  </a:cubicBezTo>
                  <a:lnTo>
                    <a:pt x="2104440" y="1032740"/>
                  </a:lnTo>
                  <a:cubicBezTo>
                    <a:pt x="2104440" y="1096114"/>
                    <a:pt x="2053065" y="1147489"/>
                    <a:pt x="1989691" y="1147489"/>
                  </a:cubicBezTo>
                  <a:lnTo>
                    <a:pt x="114749" y="1147489"/>
                  </a:lnTo>
                  <a:cubicBezTo>
                    <a:pt x="51375" y="1147489"/>
                    <a:pt x="0" y="1096114"/>
                    <a:pt x="0" y="1032740"/>
                  </a:cubicBezTo>
                  <a:lnTo>
                    <a:pt x="0" y="114749"/>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899" tIns="67899" rIns="67899" bIns="67899" numCol="1" spcCol="1270" anchor="ctr" anchorCtr="0">
              <a:noAutofit/>
            </a:bodyPr>
            <a:lstStyle/>
            <a:p>
              <a:pPr lvl="0" algn="ctr" defTabSz="400050">
                <a:lnSpc>
                  <a:spcPct val="90000"/>
                </a:lnSpc>
                <a:spcBef>
                  <a:spcPct val="0"/>
                </a:spcBef>
                <a:spcAft>
                  <a:spcPct val="35000"/>
                </a:spcAft>
              </a:pPr>
              <a:r>
                <a:rPr lang="lv-LV" sz="1200" b="1" kern="1200" dirty="0" smtClean="0">
                  <a:ea typeface="Verdana" panose="020B0604030504040204" pitchFamily="34" charset="0"/>
                  <a:cs typeface="Verdana" panose="020B0604030504040204" pitchFamily="34" charset="0"/>
                </a:rPr>
                <a:t>2019 - 2020</a:t>
              </a:r>
              <a:endParaRPr lang="lv-LV" sz="1200" b="1" kern="1200" dirty="0">
                <a:ea typeface="Verdana" panose="020B0604030504040204" pitchFamily="34" charset="0"/>
                <a:cs typeface="Verdana" panose="020B0604030504040204" pitchFamily="34" charset="0"/>
              </a:endParaRPr>
            </a:p>
          </p:txBody>
        </p:sp>
        <p:sp>
          <p:nvSpPr>
            <p:cNvPr id="63" name="Freeform 44"/>
            <p:cNvSpPr/>
            <p:nvPr/>
          </p:nvSpPr>
          <p:spPr>
            <a:xfrm>
              <a:off x="5465028" y="2442443"/>
              <a:ext cx="1334407" cy="804744"/>
            </a:xfrm>
            <a:custGeom>
              <a:avLst/>
              <a:gdLst>
                <a:gd name="connsiteX0" fmla="*/ 0 w 664280"/>
                <a:gd name="connsiteY0" fmla="*/ 66428 h 1147489"/>
                <a:gd name="connsiteX1" fmla="*/ 66428 w 664280"/>
                <a:gd name="connsiteY1" fmla="*/ 0 h 1147489"/>
                <a:gd name="connsiteX2" fmla="*/ 597852 w 664280"/>
                <a:gd name="connsiteY2" fmla="*/ 0 h 1147489"/>
                <a:gd name="connsiteX3" fmla="*/ 664280 w 664280"/>
                <a:gd name="connsiteY3" fmla="*/ 66428 h 1147489"/>
                <a:gd name="connsiteX4" fmla="*/ 664280 w 664280"/>
                <a:gd name="connsiteY4" fmla="*/ 1081061 h 1147489"/>
                <a:gd name="connsiteX5" fmla="*/ 597852 w 664280"/>
                <a:gd name="connsiteY5" fmla="*/ 1147489 h 1147489"/>
                <a:gd name="connsiteX6" fmla="*/ 66428 w 664280"/>
                <a:gd name="connsiteY6" fmla="*/ 1147489 h 1147489"/>
                <a:gd name="connsiteX7" fmla="*/ 0 w 664280"/>
                <a:gd name="connsiteY7" fmla="*/ 1081061 h 1147489"/>
                <a:gd name="connsiteX8" fmla="*/ 0 w 664280"/>
                <a:gd name="connsiteY8" fmla="*/ 66428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80" h="1147489">
                  <a:moveTo>
                    <a:pt x="0" y="66428"/>
                  </a:moveTo>
                  <a:cubicBezTo>
                    <a:pt x="0" y="29741"/>
                    <a:pt x="29741" y="0"/>
                    <a:pt x="66428" y="0"/>
                  </a:cubicBezTo>
                  <a:lnTo>
                    <a:pt x="597852" y="0"/>
                  </a:lnTo>
                  <a:cubicBezTo>
                    <a:pt x="634539" y="0"/>
                    <a:pt x="664280" y="29741"/>
                    <a:pt x="664280" y="66428"/>
                  </a:cubicBezTo>
                  <a:lnTo>
                    <a:pt x="664280" y="1081061"/>
                  </a:lnTo>
                  <a:cubicBezTo>
                    <a:pt x="664280" y="1117748"/>
                    <a:pt x="634539" y="1147489"/>
                    <a:pt x="597852" y="1147489"/>
                  </a:cubicBezTo>
                  <a:lnTo>
                    <a:pt x="66428" y="1147489"/>
                  </a:lnTo>
                  <a:cubicBezTo>
                    <a:pt x="29741" y="1147489"/>
                    <a:pt x="0" y="1117748"/>
                    <a:pt x="0" y="1081061"/>
                  </a:cubicBezTo>
                  <a:lnTo>
                    <a:pt x="0" y="66428"/>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746" tIns="53746" rIns="53746" bIns="53746" numCol="1" spcCol="1270" anchor="ctr" anchorCtr="0">
              <a:noAutofit/>
            </a:bodyPr>
            <a:lstStyle/>
            <a:p>
              <a:pPr lvl="0" algn="ctr" defTabSz="400050">
                <a:lnSpc>
                  <a:spcPct val="90000"/>
                </a:lnSpc>
                <a:spcBef>
                  <a:spcPct val="0"/>
                </a:spcBef>
                <a:spcAft>
                  <a:spcPct val="35000"/>
                </a:spcAft>
              </a:pPr>
              <a:r>
                <a:rPr lang="lv-LV" sz="1200" b="1" kern="1200" dirty="0" smtClean="0">
                  <a:ea typeface="Verdana" panose="020B0604030504040204" pitchFamily="34" charset="0"/>
                  <a:cs typeface="Verdana" panose="020B0604030504040204" pitchFamily="34" charset="0"/>
                </a:rPr>
                <a:t>2021</a:t>
              </a:r>
              <a:endParaRPr lang="lv-LV" sz="1200" b="1" kern="1200" dirty="0">
                <a:ea typeface="Verdana" panose="020B0604030504040204" pitchFamily="34" charset="0"/>
                <a:cs typeface="Verdana" panose="020B0604030504040204" pitchFamily="34" charset="0"/>
              </a:endParaRPr>
            </a:p>
          </p:txBody>
        </p:sp>
        <p:sp>
          <p:nvSpPr>
            <p:cNvPr id="64" name="Freeform 46"/>
            <p:cNvSpPr/>
            <p:nvPr/>
          </p:nvSpPr>
          <p:spPr>
            <a:xfrm>
              <a:off x="7503778" y="2458164"/>
              <a:ext cx="1320022" cy="789023"/>
            </a:xfrm>
            <a:custGeom>
              <a:avLst/>
              <a:gdLst>
                <a:gd name="connsiteX0" fmla="*/ 0 w 2104440"/>
                <a:gd name="connsiteY0" fmla="*/ 114749 h 1147489"/>
                <a:gd name="connsiteX1" fmla="*/ 114749 w 2104440"/>
                <a:gd name="connsiteY1" fmla="*/ 0 h 1147489"/>
                <a:gd name="connsiteX2" fmla="*/ 1989691 w 2104440"/>
                <a:gd name="connsiteY2" fmla="*/ 0 h 1147489"/>
                <a:gd name="connsiteX3" fmla="*/ 2104440 w 2104440"/>
                <a:gd name="connsiteY3" fmla="*/ 114749 h 1147489"/>
                <a:gd name="connsiteX4" fmla="*/ 2104440 w 2104440"/>
                <a:gd name="connsiteY4" fmla="*/ 1032740 h 1147489"/>
                <a:gd name="connsiteX5" fmla="*/ 1989691 w 2104440"/>
                <a:gd name="connsiteY5" fmla="*/ 1147489 h 1147489"/>
                <a:gd name="connsiteX6" fmla="*/ 114749 w 2104440"/>
                <a:gd name="connsiteY6" fmla="*/ 1147489 h 1147489"/>
                <a:gd name="connsiteX7" fmla="*/ 0 w 2104440"/>
                <a:gd name="connsiteY7" fmla="*/ 1032740 h 1147489"/>
                <a:gd name="connsiteX8" fmla="*/ 0 w 2104440"/>
                <a:gd name="connsiteY8" fmla="*/ 114749 h 11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40" h="1147489">
                  <a:moveTo>
                    <a:pt x="0" y="114749"/>
                  </a:moveTo>
                  <a:cubicBezTo>
                    <a:pt x="0" y="51375"/>
                    <a:pt x="51375" y="0"/>
                    <a:pt x="114749" y="0"/>
                  </a:cubicBezTo>
                  <a:lnTo>
                    <a:pt x="1989691" y="0"/>
                  </a:lnTo>
                  <a:cubicBezTo>
                    <a:pt x="2053065" y="0"/>
                    <a:pt x="2104440" y="51375"/>
                    <a:pt x="2104440" y="114749"/>
                  </a:cubicBezTo>
                  <a:lnTo>
                    <a:pt x="2104440" y="1032740"/>
                  </a:lnTo>
                  <a:cubicBezTo>
                    <a:pt x="2104440" y="1096114"/>
                    <a:pt x="2053065" y="1147489"/>
                    <a:pt x="1989691" y="1147489"/>
                  </a:cubicBezTo>
                  <a:lnTo>
                    <a:pt x="114749" y="1147489"/>
                  </a:lnTo>
                  <a:cubicBezTo>
                    <a:pt x="51375" y="1147489"/>
                    <a:pt x="0" y="1096114"/>
                    <a:pt x="0" y="1032740"/>
                  </a:cubicBezTo>
                  <a:lnTo>
                    <a:pt x="0" y="114749"/>
                  </a:lnTo>
                  <a:close/>
                </a:path>
              </a:pathLst>
            </a:custGeom>
            <a:ln w="28575">
              <a:solidFill>
                <a:schemeClr val="tx2"/>
              </a:solidFill>
              <a:prstDash val="sysDash"/>
            </a:ln>
          </p:spPr>
          <p:style>
            <a:lnRef idx="2">
              <a:schemeClr val="accent2"/>
            </a:lnRef>
            <a:fillRef idx="1">
              <a:schemeClr val="lt1"/>
            </a:fillRef>
            <a:effectRef idx="0">
              <a:schemeClr val="accent2"/>
            </a:effectRef>
            <a:fontRef idx="minor">
              <a:schemeClr val="dk1"/>
            </a:fontRef>
          </p:style>
          <p:txBody>
            <a:bodyPr spcFirstLastPara="0" vert="horz" wrap="square" lIns="67899" tIns="67899" rIns="67899" bIns="67899" numCol="1" spcCol="1270" anchor="ctr" anchorCtr="0">
              <a:noAutofit/>
            </a:bodyPr>
            <a:lstStyle/>
            <a:p>
              <a:pPr lvl="0" algn="ctr" defTabSz="400050">
                <a:lnSpc>
                  <a:spcPct val="90000"/>
                </a:lnSpc>
                <a:spcBef>
                  <a:spcPct val="0"/>
                </a:spcBef>
                <a:spcAft>
                  <a:spcPct val="35000"/>
                </a:spcAft>
              </a:pPr>
              <a:r>
                <a:rPr lang="lv-LV" sz="1200" b="1" kern="1200" dirty="0" smtClean="0">
                  <a:solidFill>
                    <a:schemeClr val="tx2"/>
                  </a:solidFill>
                  <a:ea typeface="Verdana" panose="020B0604030504040204" pitchFamily="34" charset="0"/>
                  <a:cs typeface="Verdana" panose="020B0604030504040204" pitchFamily="34" charset="0"/>
                </a:rPr>
                <a:t>&gt; 2021</a:t>
              </a:r>
              <a:endParaRPr lang="lv-LV" sz="1200" b="1" kern="1200" dirty="0">
                <a:solidFill>
                  <a:schemeClr val="tx2"/>
                </a:solidFill>
                <a:ea typeface="Verdana" panose="020B0604030504040204" pitchFamily="34" charset="0"/>
                <a:cs typeface="Verdana" panose="020B0604030504040204" pitchFamily="34" charset="0"/>
              </a:endParaRPr>
            </a:p>
          </p:txBody>
        </p:sp>
        <p:grpSp>
          <p:nvGrpSpPr>
            <p:cNvPr id="65" name="Group 64"/>
            <p:cNvGrpSpPr/>
            <p:nvPr/>
          </p:nvGrpSpPr>
          <p:grpSpPr>
            <a:xfrm>
              <a:off x="239385" y="4409822"/>
              <a:ext cx="6648994" cy="440864"/>
              <a:chOff x="3313174" y="5190734"/>
              <a:chExt cx="3840819" cy="375796"/>
            </a:xfrm>
          </p:grpSpPr>
          <p:sp>
            <p:nvSpPr>
              <p:cNvPr id="74" name="Freeform 16"/>
              <p:cNvSpPr/>
              <p:nvPr/>
            </p:nvSpPr>
            <p:spPr>
              <a:xfrm>
                <a:off x="3313174" y="5194293"/>
                <a:ext cx="3840819" cy="372237"/>
              </a:xfrm>
              <a:custGeom>
                <a:avLst/>
                <a:gdLst>
                  <a:gd name="connsiteX0" fmla="*/ 0 w 2342554"/>
                  <a:gd name="connsiteY0" fmla="*/ 0 h 937021"/>
                  <a:gd name="connsiteX1" fmla="*/ 1874044 w 2342554"/>
                  <a:gd name="connsiteY1" fmla="*/ 0 h 937021"/>
                  <a:gd name="connsiteX2" fmla="*/ 2342554 w 2342554"/>
                  <a:gd name="connsiteY2" fmla="*/ 468511 h 937021"/>
                  <a:gd name="connsiteX3" fmla="*/ 1874044 w 2342554"/>
                  <a:gd name="connsiteY3" fmla="*/ 937021 h 937021"/>
                  <a:gd name="connsiteX4" fmla="*/ 0 w 2342554"/>
                  <a:gd name="connsiteY4" fmla="*/ 937021 h 937021"/>
                  <a:gd name="connsiteX5" fmla="*/ 0 w 2342554"/>
                  <a:gd name="connsiteY5" fmla="*/ 0 h 9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554" h="937021">
                    <a:moveTo>
                      <a:pt x="0" y="0"/>
                    </a:moveTo>
                    <a:lnTo>
                      <a:pt x="1874044" y="0"/>
                    </a:lnTo>
                    <a:lnTo>
                      <a:pt x="2342554" y="468511"/>
                    </a:lnTo>
                    <a:lnTo>
                      <a:pt x="1874044" y="937021"/>
                    </a:lnTo>
                    <a:lnTo>
                      <a:pt x="0" y="937021"/>
                    </a:lnTo>
                    <a:lnTo>
                      <a:pt x="0" y="0"/>
                    </a:lnTo>
                    <a:close/>
                  </a:path>
                </a:pathLst>
              </a:custGeom>
              <a:solidFill>
                <a:schemeClr val="bg1">
                  <a:lumMod val="85000"/>
                </a:schemeClr>
              </a:solidFill>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266700" tIns="133350" rIns="300930" bIns="133350" numCol="1" spcCol="1270" anchor="ctr" anchorCtr="0">
                <a:noAutofit/>
              </a:bodyPr>
              <a:lstStyle/>
              <a:p>
                <a:pPr algn="ctr" defTabSz="2222500">
                  <a:lnSpc>
                    <a:spcPct val="90000"/>
                  </a:lnSpc>
                  <a:spcAft>
                    <a:spcPct val="35000"/>
                  </a:spcAft>
                </a:pPr>
                <a:endParaRPr lang="lv-LV" sz="5000"/>
              </a:p>
            </p:txBody>
          </p:sp>
          <p:sp>
            <p:nvSpPr>
              <p:cNvPr id="75" name="Text Box 49"/>
              <p:cNvSpPr txBox="1"/>
              <p:nvPr/>
            </p:nvSpPr>
            <p:spPr>
              <a:xfrm>
                <a:off x="3313174" y="5190734"/>
                <a:ext cx="3594526" cy="3722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nSpc>
                    <a:spcPct val="115000"/>
                  </a:lnSpc>
                  <a:spcAft>
                    <a:spcPts val="0"/>
                  </a:spcAft>
                  <a:defRPr sz="1000" b="1">
                    <a:solidFill>
                      <a:srgbClr val="01216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sz="1200" dirty="0" smtClean="0">
                    <a:solidFill>
                      <a:schemeClr val="tx2"/>
                    </a:solidFill>
                    <a:latin typeface="+mn-lt"/>
                  </a:rPr>
                  <a:t>Centrālo valsts iestāžu grāmatvedības uzskaites centralizācija</a:t>
                </a:r>
                <a:endParaRPr lang="lv-LV" sz="1200" dirty="0">
                  <a:solidFill>
                    <a:schemeClr val="tx2"/>
                  </a:solidFill>
                  <a:latin typeface="+mn-lt"/>
                </a:endParaRPr>
              </a:p>
            </p:txBody>
          </p:sp>
        </p:grpSp>
        <p:sp>
          <p:nvSpPr>
            <p:cNvPr id="66" name="Text Box 49"/>
            <p:cNvSpPr txBox="1"/>
            <p:nvPr/>
          </p:nvSpPr>
          <p:spPr>
            <a:xfrm>
              <a:off x="5398700" y="1545672"/>
              <a:ext cx="1490023" cy="5568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v-LV" sz="1000" b="1" dirty="0" smtClean="0">
                  <a:solidFill>
                    <a:srgbClr val="D39001"/>
                  </a:solidFill>
                  <a:ea typeface="Verdana" panose="020B0604030504040204" pitchFamily="34" charset="0"/>
                  <a:cs typeface="Verdana" panose="020B0604030504040204" pitchFamily="34" charset="0"/>
                </a:rPr>
                <a:t>Grāmatvedības uzskaiti veic Valsts kase</a:t>
              </a:r>
              <a:r>
                <a:rPr lang="lv-LV" sz="1200" b="1" dirty="0" smtClean="0">
                  <a:solidFill>
                    <a:srgbClr val="D39001"/>
                  </a:solidFill>
                  <a:ea typeface="Verdana" panose="020B0604030504040204" pitchFamily="34" charset="0"/>
                  <a:cs typeface="Verdana" panose="020B0604030504040204" pitchFamily="34" charset="0"/>
                </a:rPr>
                <a:t> </a:t>
              </a:r>
              <a:endParaRPr lang="lv-LV" sz="1200" b="1" dirty="0">
                <a:solidFill>
                  <a:srgbClr val="D39001"/>
                </a:solidFill>
                <a:ea typeface="Verdana" panose="020B0604030504040204" pitchFamily="34" charset="0"/>
                <a:cs typeface="Verdana" panose="020B0604030504040204" pitchFamily="34" charset="0"/>
              </a:endParaRPr>
            </a:p>
          </p:txBody>
        </p:sp>
        <p:sp>
          <p:nvSpPr>
            <p:cNvPr id="67" name="Text Box 49"/>
            <p:cNvSpPr txBox="1"/>
            <p:nvPr/>
          </p:nvSpPr>
          <p:spPr>
            <a:xfrm>
              <a:off x="7425911" y="1549195"/>
              <a:ext cx="1475755" cy="5568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v-LV" sz="1100" b="1" dirty="0" smtClean="0">
                  <a:solidFill>
                    <a:srgbClr val="D39001"/>
                  </a:solidFill>
                  <a:ea typeface="Verdana" panose="020B0604030504040204" pitchFamily="34" charset="0"/>
                  <a:cs typeface="Verdana" panose="020B0604030504040204" pitchFamily="34" charset="0"/>
                </a:rPr>
                <a:t>Maza, efektīva valsts pārvalde</a:t>
              </a:r>
              <a:r>
                <a:rPr lang="lv-LV" sz="800" b="1" dirty="0" smtClean="0">
                  <a:solidFill>
                    <a:srgbClr val="D39001"/>
                  </a:solidFill>
                  <a:ea typeface="Verdana" panose="020B0604030504040204" pitchFamily="34" charset="0"/>
                  <a:cs typeface="Verdana" panose="020B0604030504040204" pitchFamily="34" charset="0"/>
                </a:rPr>
                <a:t> </a:t>
              </a:r>
              <a:endParaRPr lang="lv-LV" sz="800" b="1" dirty="0">
                <a:solidFill>
                  <a:srgbClr val="D39001"/>
                </a:solidFill>
                <a:ea typeface="Verdana" panose="020B0604030504040204" pitchFamily="34" charset="0"/>
                <a:cs typeface="Verdana" panose="020B0604030504040204" pitchFamily="34" charset="0"/>
              </a:endParaRPr>
            </a:p>
          </p:txBody>
        </p:sp>
        <p:sp>
          <p:nvSpPr>
            <p:cNvPr id="68" name="Isosceles Triangle 58"/>
            <p:cNvSpPr/>
            <p:nvPr/>
          </p:nvSpPr>
          <p:spPr>
            <a:xfrm rot="5400000">
              <a:off x="1737345" y="2727186"/>
              <a:ext cx="251459" cy="266700"/>
            </a:xfrm>
            <a:prstGeom prst="triangle">
              <a:avLst/>
            </a:prstGeom>
            <a:solidFill>
              <a:schemeClr val="bg1">
                <a:lumMod val="65000"/>
              </a:schemeClr>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69" name="Isosceles Triangle 58"/>
            <p:cNvSpPr/>
            <p:nvPr/>
          </p:nvSpPr>
          <p:spPr>
            <a:xfrm rot="5400000">
              <a:off x="3433169" y="2727187"/>
              <a:ext cx="251459" cy="266700"/>
            </a:xfrm>
            <a:prstGeom prst="triangle">
              <a:avLst/>
            </a:prstGeom>
            <a:solidFill>
              <a:schemeClr val="bg1">
                <a:lumMod val="65000"/>
              </a:schemeClr>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70" name="Isosceles Triangle 69"/>
            <p:cNvSpPr/>
            <p:nvPr/>
          </p:nvSpPr>
          <p:spPr>
            <a:xfrm rot="5400000">
              <a:off x="5139276" y="2711465"/>
              <a:ext cx="251459" cy="266700"/>
            </a:xfrm>
            <a:prstGeom prst="triangle">
              <a:avLst/>
            </a:prstGeom>
            <a:solidFill>
              <a:schemeClr val="bg1">
                <a:lumMod val="65000"/>
              </a:schemeClr>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cxnSp>
          <p:nvCxnSpPr>
            <p:cNvPr id="71" name="Straight Connector 70"/>
            <p:cNvCxnSpPr>
              <a:stCxn id="74" idx="2"/>
            </p:cNvCxnSpPr>
            <p:nvPr/>
          </p:nvCxnSpPr>
          <p:spPr>
            <a:xfrm flipV="1">
              <a:off x="6888379" y="2375575"/>
              <a:ext cx="0" cy="2256767"/>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6" idx="0"/>
            </p:cNvCxnSpPr>
            <p:nvPr/>
          </p:nvCxnSpPr>
          <p:spPr>
            <a:xfrm flipV="1">
              <a:off x="239385" y="2400419"/>
              <a:ext cx="760182" cy="1"/>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Isosceles Triangle 70"/>
            <p:cNvSpPr/>
            <p:nvPr/>
          </p:nvSpPr>
          <p:spPr>
            <a:xfrm rot="5400000">
              <a:off x="7083509" y="2711465"/>
              <a:ext cx="251459" cy="266700"/>
            </a:xfrm>
            <a:prstGeom prst="triangle">
              <a:avLst/>
            </a:prstGeom>
            <a:noFill/>
            <a:ln w="12700">
              <a:solidFill>
                <a:schemeClr val="bg1">
                  <a:lumMod val="65000"/>
                </a:schemeClr>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4" name="Rounded Rectangle 3"/>
          <p:cNvSpPr/>
          <p:nvPr/>
        </p:nvSpPr>
        <p:spPr>
          <a:xfrm>
            <a:off x="373206" y="5168465"/>
            <a:ext cx="8339784" cy="1081177"/>
          </a:xfrm>
          <a:prstGeom prst="roundRect">
            <a:avLst/>
          </a:prstGeom>
          <a:solidFill>
            <a:srgbClr val="FFC000"/>
          </a:solidFill>
          <a:ln>
            <a:noFill/>
          </a:ln>
          <a:effectLst>
            <a:outerShdw blurRad="40000" dist="23000" dir="5400000" rotWithShape="0">
              <a:srgbClr val="000000">
                <a:alpha val="35000"/>
              </a:srgbClr>
            </a:outerShdw>
          </a:effectLst>
        </p:spPr>
        <p:txBody>
          <a:bodyPr/>
          <a:lstStyle/>
          <a:p>
            <a:pPr algn="ctr"/>
            <a:r>
              <a:rPr lang="lv-LV" sz="2200" b="1" dirty="0">
                <a:ln w="0"/>
                <a:solidFill>
                  <a:srgbClr val="002060"/>
                </a:solidFill>
              </a:rPr>
              <a:t>Riski: iestāžu </a:t>
            </a:r>
            <a:r>
              <a:rPr lang="lv-LV" sz="2200" b="1" dirty="0" err="1">
                <a:ln w="0"/>
                <a:solidFill>
                  <a:srgbClr val="002060"/>
                </a:solidFill>
              </a:rPr>
              <a:t>neieinteresētība</a:t>
            </a:r>
            <a:r>
              <a:rPr lang="lv-LV" sz="2200" b="1" dirty="0">
                <a:ln w="0"/>
                <a:solidFill>
                  <a:srgbClr val="002060"/>
                </a:solidFill>
              </a:rPr>
              <a:t>, pamatojot ar iestādes pašnoteikšanās ierobežojumu un neskaidru centralizācijas valstisko ieguvumu. </a:t>
            </a:r>
          </a:p>
        </p:txBody>
      </p:sp>
      <p:sp>
        <p:nvSpPr>
          <p:cNvPr id="2" name="Date Placeholder 1"/>
          <p:cNvSpPr>
            <a:spLocks noGrp="1"/>
          </p:cNvSpPr>
          <p:nvPr>
            <p:ph type="dt" sz="half" idx="10"/>
          </p:nvPr>
        </p:nvSpPr>
        <p:spPr/>
        <p:txBody>
          <a:bodyPr/>
          <a:lstStyle/>
          <a:p>
            <a:fld id="{31AAD32E-992E-46B3-A0AC-7FBFF1117375}" type="datetime1">
              <a:rPr lang="lv-LV" smtClean="0"/>
              <a:t>09.02.2017</a:t>
            </a:fld>
            <a:endParaRPr lang="lv-LV" dirty="0"/>
          </a:p>
        </p:txBody>
      </p:sp>
    </p:spTree>
    <p:extLst>
      <p:ext uri="{BB962C8B-B14F-4D97-AF65-F5344CB8AC3E}">
        <p14:creationId xmlns:p14="http://schemas.microsoft.com/office/powerpoint/2010/main" val="106381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solidFill>
                  <a:prstClr val="black">
                    <a:tint val="75000"/>
                  </a:prstClr>
                </a:solidFill>
              </a:rPr>
              <a:pPr/>
              <a:t>8</a:t>
            </a:fld>
            <a:endParaRPr lang="lv-LV" dirty="0">
              <a:solidFill>
                <a:prstClr val="black">
                  <a:tint val="75000"/>
                </a:prstClr>
              </a:solidFill>
            </a:endParaRPr>
          </a:p>
        </p:txBody>
      </p:sp>
      <p:sp>
        <p:nvSpPr>
          <p:cNvPr id="5" name="Title 4"/>
          <p:cNvSpPr>
            <a:spLocks noGrp="1"/>
          </p:cNvSpPr>
          <p:nvPr>
            <p:ph type="title"/>
          </p:nvPr>
        </p:nvSpPr>
        <p:spPr>
          <a:xfrm>
            <a:off x="342545" y="764704"/>
            <a:ext cx="6228184" cy="551337"/>
          </a:xfrm>
        </p:spPr>
        <p:txBody>
          <a:bodyPr>
            <a:noAutofit/>
          </a:bodyPr>
          <a:lstStyle/>
          <a:p>
            <a:pPr algn="just"/>
            <a:r>
              <a:rPr lang="lv-LV" sz="2000" dirty="0"/>
              <a:t>Uzkrājuma principa ieviešana – </a:t>
            </a:r>
            <a:br>
              <a:rPr lang="lv-LV" sz="2000" dirty="0"/>
            </a:br>
            <a:r>
              <a:rPr lang="lv-LV" sz="2000" dirty="0"/>
              <a:t>nodokļu administrēšanas un uzskaites sakārtošana </a:t>
            </a:r>
          </a:p>
        </p:txBody>
      </p:sp>
      <p:sp>
        <p:nvSpPr>
          <p:cNvPr id="7" name="Rectangle 6"/>
          <p:cNvSpPr/>
          <p:nvPr/>
        </p:nvSpPr>
        <p:spPr>
          <a:xfrm>
            <a:off x="145287" y="1700808"/>
            <a:ext cx="4282697" cy="3816424"/>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lgn="just">
              <a:spcAft>
                <a:spcPts val="600"/>
              </a:spcAft>
            </a:pPr>
            <a:endParaRPr lang="lv-LV" sz="600" b="1" dirty="0" smtClean="0">
              <a:solidFill>
                <a:srgbClr val="002060"/>
              </a:solidFill>
              <a:latin typeface="Calibri" panose="020F0502020204030204" pitchFamily="34" charset="0"/>
              <a:ea typeface="Verdana" panose="020B0604030504040204" pitchFamily="34" charset="0"/>
              <a:cs typeface="Verdana" panose="020B0604030504040204" pitchFamily="34" charset="0"/>
            </a:endParaRPr>
          </a:p>
          <a:p>
            <a:pPr algn="just">
              <a:spcAft>
                <a:spcPts val="600"/>
              </a:spcAft>
            </a:pPr>
            <a:r>
              <a:rPr lang="lv-LV" b="1" dirty="0" smtClean="0">
                <a:solidFill>
                  <a:srgbClr val="002060"/>
                </a:solidFill>
                <a:latin typeface="Calibri" panose="020F0502020204030204" pitchFamily="34" charset="0"/>
                <a:ea typeface="Verdana" panose="020B0604030504040204" pitchFamily="34" charset="0"/>
                <a:cs typeface="Verdana" panose="020B0604030504040204" pitchFamily="34" charset="0"/>
              </a:rPr>
              <a:t>Uzkrājuma principa ieviešana valsts budžeta ieņēmumu uzskaitē:</a:t>
            </a:r>
            <a:endParaRPr lang="lv-LV" b="1" dirty="0">
              <a:solidFill>
                <a:srgbClr val="002060"/>
              </a:solidFill>
              <a:latin typeface="Calibri" panose="020F0502020204030204" pitchFamily="34" charset="0"/>
              <a:ea typeface="Verdana" panose="020B0604030504040204" pitchFamily="34" charset="0"/>
              <a:cs typeface="Verdana" panose="020B0604030504040204" pitchFamily="34" charset="0"/>
            </a:endParaRPr>
          </a:p>
          <a:p>
            <a:pPr marL="179388" indent="-179388" algn="just">
              <a:spcAft>
                <a:spcPts val="600"/>
              </a:spcAft>
              <a:buFont typeface="Wingdings" panose="05000000000000000000" pitchFamily="2" charset="2"/>
              <a:buChar char="§"/>
            </a:pPr>
            <a:r>
              <a:rPr lang="lv-LV" sz="1600" dirty="0">
                <a:solidFill>
                  <a:srgbClr val="002060"/>
                </a:solidFill>
                <a:latin typeface="Calibri" panose="020F0502020204030204" pitchFamily="34" charset="0"/>
                <a:ea typeface="Verdana" panose="020B0604030504040204" pitchFamily="34" charset="0"/>
                <a:cs typeface="Verdana" panose="020B0604030504040204" pitchFamily="34" charset="0"/>
              </a:rPr>
              <a:t>Vienota pieeja </a:t>
            </a:r>
            <a:r>
              <a:rPr lang="lv-LV" sz="1600" dirty="0" smtClean="0">
                <a:solidFill>
                  <a:srgbClr val="002060"/>
                </a:solidFill>
                <a:latin typeface="Calibri" panose="020F0502020204030204" pitchFamily="34" charset="0"/>
                <a:ea typeface="Verdana" panose="020B0604030504040204" pitchFamily="34" charset="0"/>
                <a:cs typeface="Verdana" panose="020B0604030504040204" pitchFamily="34" charset="0"/>
              </a:rPr>
              <a:t>uzskaitē</a:t>
            </a:r>
            <a:r>
              <a:rPr lang="lv-LV" sz="1600" dirty="0">
                <a:solidFill>
                  <a:srgbClr val="002060"/>
                </a:solidFill>
                <a:latin typeface="Calibri" panose="020F0502020204030204" pitchFamily="34" charset="0"/>
                <a:ea typeface="Verdana" panose="020B0604030504040204" pitchFamily="34" charset="0"/>
                <a:cs typeface="Verdana" panose="020B0604030504040204" pitchFamily="34" charset="0"/>
              </a:rPr>
              <a:t> </a:t>
            </a:r>
            <a:r>
              <a:rPr lang="lv-LV" sz="1600" i="1" dirty="0" smtClean="0">
                <a:solidFill>
                  <a:srgbClr val="0070C0"/>
                </a:solidFill>
                <a:latin typeface="Calibri" panose="020F0502020204030204" pitchFamily="34" charset="0"/>
                <a:ea typeface="Verdana" panose="020B0604030504040204" pitchFamily="34" charset="0"/>
                <a:cs typeface="Verdana" panose="020B0604030504040204" pitchFamily="34" charset="0"/>
              </a:rPr>
              <a:t>(ieņēmumi un izdevumi pēc uzkrājuma principa)</a:t>
            </a:r>
            <a:endParaRPr lang="lv-LV" sz="1600" i="1" dirty="0">
              <a:solidFill>
                <a:srgbClr val="0070C0"/>
              </a:solidFill>
              <a:latin typeface="Calibri" panose="020F0502020204030204" pitchFamily="34" charset="0"/>
              <a:ea typeface="Verdana" panose="020B0604030504040204" pitchFamily="34" charset="0"/>
              <a:cs typeface="Verdana" panose="020B0604030504040204" pitchFamily="34" charset="0"/>
            </a:endParaRPr>
          </a:p>
          <a:p>
            <a:pPr marL="179388" indent="-179388" algn="just">
              <a:spcAft>
                <a:spcPts val="600"/>
              </a:spcAft>
              <a:buFont typeface="Wingdings" panose="05000000000000000000" pitchFamily="2" charset="2"/>
              <a:buChar char="§"/>
            </a:pPr>
            <a:r>
              <a:rPr lang="lv-LV" sz="1600" dirty="0" smtClean="0">
                <a:solidFill>
                  <a:srgbClr val="002060"/>
                </a:solidFill>
                <a:latin typeface="Calibri" panose="020F0502020204030204" pitchFamily="34" charset="0"/>
                <a:ea typeface="Verdana" panose="020B0604030504040204" pitchFamily="34" charset="0"/>
                <a:cs typeface="Verdana" panose="020B0604030504040204" pitchFamily="34" charset="0"/>
              </a:rPr>
              <a:t>Valstij </a:t>
            </a:r>
            <a:r>
              <a:rPr lang="lv-LV" sz="1600" dirty="0">
                <a:solidFill>
                  <a:srgbClr val="002060"/>
                </a:solidFill>
                <a:latin typeface="Calibri" panose="020F0502020204030204" pitchFamily="34" charset="0"/>
                <a:ea typeface="Verdana" panose="020B0604030504040204" pitchFamily="34" charset="0"/>
                <a:cs typeface="Verdana" panose="020B0604030504040204" pitchFamily="34" charset="0"/>
              </a:rPr>
              <a:t>pieejama pilna informācija par tās uzkrātajām saistībām un </a:t>
            </a:r>
            <a:r>
              <a:rPr lang="lv-LV" sz="1600" dirty="0" smtClean="0">
                <a:solidFill>
                  <a:srgbClr val="002060"/>
                </a:solidFill>
                <a:latin typeface="Calibri" panose="020F0502020204030204" pitchFamily="34" charset="0"/>
                <a:ea typeface="Verdana" panose="020B0604030504040204" pitchFamily="34" charset="0"/>
                <a:cs typeface="Verdana" panose="020B0604030504040204" pitchFamily="34" charset="0"/>
              </a:rPr>
              <a:t>debitoriem </a:t>
            </a:r>
            <a:r>
              <a:rPr lang="lv-LV" sz="1600" i="1" dirty="0" smtClean="0">
                <a:solidFill>
                  <a:srgbClr val="0070C0"/>
                </a:solidFill>
                <a:latin typeface="Calibri" panose="020F0502020204030204" pitchFamily="34" charset="0"/>
                <a:ea typeface="Verdana" panose="020B0604030504040204" pitchFamily="34" charset="0"/>
                <a:cs typeface="Verdana" panose="020B0604030504040204" pitchFamily="34" charset="0"/>
              </a:rPr>
              <a:t>(ieņēmumi atzīti, kad tie radušies, nevis, kad saņemta nauda)</a:t>
            </a:r>
            <a:endParaRPr lang="lv-LV" sz="1600" i="1" dirty="0">
              <a:solidFill>
                <a:srgbClr val="0070C0"/>
              </a:solidFill>
              <a:latin typeface="Calibri" panose="020F0502020204030204" pitchFamily="34" charset="0"/>
              <a:ea typeface="Verdana" panose="020B0604030504040204" pitchFamily="34" charset="0"/>
              <a:cs typeface="Verdana" panose="020B0604030504040204" pitchFamily="34" charset="0"/>
            </a:endParaRPr>
          </a:p>
          <a:p>
            <a:pPr marL="179388" indent="-179388" algn="just">
              <a:spcAft>
                <a:spcPts val="600"/>
              </a:spcAft>
              <a:buFont typeface="Wingdings" panose="05000000000000000000" pitchFamily="2" charset="2"/>
              <a:buChar char="§"/>
            </a:pPr>
            <a:r>
              <a:rPr lang="lv-LV" sz="1600" dirty="0" smtClean="0">
                <a:solidFill>
                  <a:srgbClr val="002060"/>
                </a:solidFill>
                <a:latin typeface="Calibri" panose="020F0502020204030204" pitchFamily="34" charset="0"/>
                <a:ea typeface="Verdana" panose="020B0604030504040204" pitchFamily="34" charset="0"/>
                <a:cs typeface="Verdana" panose="020B0604030504040204" pitchFamily="34" charset="0"/>
              </a:rPr>
              <a:t>Iespēja </a:t>
            </a:r>
            <a:r>
              <a:rPr lang="lv-LV" sz="1600" dirty="0">
                <a:solidFill>
                  <a:srgbClr val="002060"/>
                </a:solidFill>
                <a:latin typeface="Calibri" panose="020F0502020204030204" pitchFamily="34" charset="0"/>
                <a:ea typeface="Verdana" panose="020B0604030504040204" pitchFamily="34" charset="0"/>
                <a:cs typeface="Verdana" panose="020B0604030504040204" pitchFamily="34" charset="0"/>
              </a:rPr>
              <a:t>salīdzināt valsts finanšu pārskatus ES dalībvalstu </a:t>
            </a:r>
            <a:r>
              <a:rPr lang="lv-LV" sz="1600" dirty="0" smtClean="0">
                <a:solidFill>
                  <a:srgbClr val="002060"/>
                </a:solidFill>
                <a:latin typeface="Calibri" panose="020F0502020204030204" pitchFamily="34" charset="0"/>
                <a:ea typeface="Verdana" panose="020B0604030504040204" pitchFamily="34" charset="0"/>
                <a:cs typeface="Verdana" panose="020B0604030504040204" pitchFamily="34" charset="0"/>
              </a:rPr>
              <a:t>starpā </a:t>
            </a:r>
            <a:r>
              <a:rPr lang="lv-LV" sz="1600" i="1" dirty="0" smtClean="0">
                <a:solidFill>
                  <a:srgbClr val="0070C0"/>
                </a:solidFill>
                <a:latin typeface="Calibri" panose="020F0502020204030204" pitchFamily="34" charset="0"/>
                <a:ea typeface="Verdana" panose="020B0604030504040204" pitchFamily="34" charset="0"/>
                <a:cs typeface="Verdana" panose="020B0604030504040204" pitchFamily="34" charset="0"/>
              </a:rPr>
              <a:t>(ES iniciatīvas uzskaites sakārtošanā dalībvalstīs – vienoti uzskaites principi)</a:t>
            </a:r>
          </a:p>
          <a:p>
            <a:pPr marL="179388" indent="-179388">
              <a:spcAft>
                <a:spcPts val="600"/>
              </a:spcAft>
              <a:buFont typeface="Wingdings" panose="05000000000000000000" pitchFamily="2" charset="2"/>
              <a:buChar char="§"/>
            </a:pPr>
            <a:endParaRPr lang="lv-LV" sz="1200" dirty="0">
              <a:solidFill>
                <a:srgbClr val="002060"/>
              </a:solidFill>
              <a:latin typeface="Calibri" panose="020F0502020204030204" pitchFamily="34" charset="0"/>
              <a:ea typeface="Verdana" panose="020B0604030504040204" pitchFamily="34" charset="0"/>
              <a:cs typeface="Verdana" panose="020B0604030504040204" pitchFamily="34" charset="0"/>
            </a:endParaRPr>
          </a:p>
          <a:p>
            <a:pPr marL="171450" indent="-171450" algn="just">
              <a:lnSpc>
                <a:spcPct val="110000"/>
              </a:lnSpc>
              <a:spcAft>
                <a:spcPts val="600"/>
              </a:spcAft>
              <a:buFont typeface="Wingdings" panose="05000000000000000000" pitchFamily="2" charset="2"/>
              <a:buChar char="§"/>
            </a:pPr>
            <a:endParaRPr lang="lv-LV" sz="1200" b="1" dirty="0">
              <a:solidFill>
                <a:srgbClr val="002060"/>
              </a:solidFill>
              <a:latin typeface="Calibri" panose="020F0502020204030204" pitchFamily="34" charset="0"/>
              <a:ea typeface="Verdana" panose="020B0604030504040204" pitchFamily="34" charset="0"/>
              <a:cs typeface="Verdana" panose="020B0604030504040204" pitchFamily="34" charset="0"/>
            </a:endParaRPr>
          </a:p>
          <a:p>
            <a:pPr marL="179388" indent="-179388">
              <a:spcAft>
                <a:spcPts val="600"/>
              </a:spcAft>
              <a:buFont typeface="Wingdings" panose="05000000000000000000" pitchFamily="2" charset="2"/>
              <a:buChar char="§"/>
            </a:pPr>
            <a:endParaRPr lang="lv-LV" sz="1200" b="1" dirty="0">
              <a:solidFill>
                <a:srgbClr val="002060"/>
              </a:solidFill>
              <a:latin typeface="Calibri" panose="020F0502020204030204" pitchFamily="34" charset="0"/>
              <a:ea typeface="Verdana" panose="020B0604030504040204" pitchFamily="34" charset="0"/>
              <a:cs typeface="Verdana" panose="020B0604030504040204" pitchFamily="34" charset="0"/>
            </a:endParaRPr>
          </a:p>
        </p:txBody>
      </p:sp>
      <p:sp>
        <p:nvSpPr>
          <p:cNvPr id="27" name="Rectangle 26"/>
          <p:cNvSpPr/>
          <p:nvPr/>
        </p:nvSpPr>
        <p:spPr>
          <a:xfrm>
            <a:off x="4572000" y="1700808"/>
            <a:ext cx="4392488" cy="3816424"/>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lgn="just">
              <a:spcAft>
                <a:spcPts val="600"/>
              </a:spcAft>
            </a:pPr>
            <a:endParaRPr lang="lv-LV" sz="600" b="1" dirty="0" smtClean="0">
              <a:solidFill>
                <a:srgbClr val="002060"/>
              </a:solidFill>
              <a:latin typeface="Calibri" panose="020F0502020204030204" pitchFamily="34" charset="0"/>
              <a:ea typeface="Verdana" panose="020B0604030504040204" pitchFamily="34" charset="0"/>
              <a:cs typeface="Verdana" panose="020B0604030504040204" pitchFamily="34" charset="0"/>
            </a:endParaRPr>
          </a:p>
          <a:p>
            <a:pPr algn="just">
              <a:spcAft>
                <a:spcPts val="600"/>
              </a:spcAft>
            </a:pPr>
            <a:r>
              <a:rPr lang="lv-LV" b="1" dirty="0" smtClean="0">
                <a:solidFill>
                  <a:srgbClr val="002060"/>
                </a:solidFill>
                <a:latin typeface="Calibri" panose="020F0502020204030204" pitchFamily="34" charset="0"/>
                <a:ea typeface="Verdana" panose="020B0604030504040204" pitchFamily="34" charset="0"/>
                <a:cs typeface="Verdana" panose="020B0604030504040204" pitchFamily="34" charset="0"/>
              </a:rPr>
              <a:t>Uzkrājuma principa ieviešana un nodokļu uzskaites sakārtošana → iespēja samazināt administratīvo slogu, t.i.,:</a:t>
            </a:r>
          </a:p>
          <a:p>
            <a:pPr marL="285750" indent="-285750" algn="just">
              <a:spcAft>
                <a:spcPts val="600"/>
              </a:spcAft>
              <a:buFont typeface="Wingdings" panose="05000000000000000000" pitchFamily="2" charset="2"/>
              <a:buChar char="§"/>
            </a:pPr>
            <a:r>
              <a:rPr lang="lv-LV" sz="1600" dirty="0" smtClean="0">
                <a:solidFill>
                  <a:srgbClr val="002060"/>
                </a:solidFill>
                <a:latin typeface="Calibri" panose="020F0502020204030204" pitchFamily="34" charset="0"/>
                <a:ea typeface="Verdana" panose="020B0604030504040204" pitchFamily="34" charset="0"/>
                <a:cs typeface="Verdana" panose="020B0604030504040204" pitchFamily="34" charset="0"/>
              </a:rPr>
              <a:t>ieviest «vienoto nodokļu kontu» </a:t>
            </a:r>
            <a:r>
              <a:rPr lang="lv-LV" sz="1600" i="1" dirty="0" smtClean="0">
                <a:solidFill>
                  <a:srgbClr val="0070C0"/>
                </a:solidFill>
                <a:latin typeface="Calibri" panose="020F0502020204030204" pitchFamily="34" charset="0"/>
                <a:ea typeface="Verdana" panose="020B0604030504040204" pitchFamily="34" charset="0"/>
                <a:cs typeface="Verdana" panose="020B0604030504040204" pitchFamily="34" charset="0"/>
              </a:rPr>
              <a:t>(98 nodokļu konti </a:t>
            </a:r>
            <a:r>
              <a:rPr lang="lv-LV" sz="1600" i="1" dirty="0" smtClean="0">
                <a:solidFill>
                  <a:srgbClr val="0070C0"/>
                </a:solidFill>
                <a:latin typeface="Franklin Gothic Book" panose="020B0503020102020204" pitchFamily="34" charset="0"/>
                <a:ea typeface="Verdana" panose="020B0604030504040204" pitchFamily="34" charset="0"/>
                <a:cs typeface="Verdana" panose="020B0604030504040204" pitchFamily="34" charset="0"/>
              </a:rPr>
              <a:t>→ 2 </a:t>
            </a:r>
            <a:r>
              <a:rPr lang="lv-LV" sz="1600" i="1" dirty="0">
                <a:solidFill>
                  <a:srgbClr val="0070C0"/>
                </a:solidFill>
                <a:latin typeface="Calibri" panose="020F0502020204030204" pitchFamily="34" charset="0"/>
                <a:ea typeface="Verdana" panose="020B0604030504040204" pitchFamily="34" charset="0"/>
                <a:cs typeface="Verdana" panose="020B0604030504040204" pitchFamily="34" charset="0"/>
              </a:rPr>
              <a:t>nodokļu </a:t>
            </a:r>
            <a:r>
              <a:rPr lang="lv-LV" sz="1600" i="1" dirty="0" smtClean="0">
                <a:solidFill>
                  <a:srgbClr val="0070C0"/>
                </a:solidFill>
                <a:latin typeface="Calibri" panose="020F0502020204030204" pitchFamily="34" charset="0"/>
                <a:ea typeface="Verdana" panose="020B0604030504040204" pitchFamily="34" charset="0"/>
                <a:cs typeface="Verdana" panose="020B0604030504040204" pitchFamily="34" charset="0"/>
              </a:rPr>
              <a:t>konti)</a:t>
            </a:r>
            <a:endParaRPr lang="lv-LV" sz="1600" dirty="0" smtClean="0">
              <a:solidFill>
                <a:srgbClr val="0070C0"/>
              </a:solidFill>
              <a:latin typeface="Calibri" panose="020F0502020204030204" pitchFamily="34" charset="0"/>
              <a:ea typeface="Verdana" panose="020B0604030504040204" pitchFamily="34" charset="0"/>
              <a:cs typeface="Verdana" panose="020B0604030504040204" pitchFamily="34" charset="0"/>
            </a:endParaRPr>
          </a:p>
          <a:p>
            <a:pPr marL="285750" indent="-285750" algn="just">
              <a:spcAft>
                <a:spcPts val="600"/>
              </a:spcAft>
              <a:buFont typeface="Wingdings" panose="05000000000000000000" pitchFamily="2" charset="2"/>
              <a:buChar char="§"/>
            </a:pPr>
            <a:r>
              <a:rPr lang="lv-LV" sz="1600" dirty="0" smtClean="0">
                <a:solidFill>
                  <a:srgbClr val="002060"/>
                </a:solidFill>
                <a:latin typeface="Calibri" panose="020F0502020204030204" pitchFamily="34" charset="0"/>
                <a:ea typeface="Verdana" panose="020B0604030504040204" pitchFamily="34" charset="0"/>
                <a:cs typeface="Verdana" panose="020B0604030504040204" pitchFamily="34" charset="0"/>
              </a:rPr>
              <a:t>ieviest «darījuma konta» risinājumu </a:t>
            </a:r>
            <a:r>
              <a:rPr lang="lv-LV" sz="1600" i="1" dirty="0" smtClean="0">
                <a:solidFill>
                  <a:srgbClr val="0070C0"/>
                </a:solidFill>
                <a:latin typeface="Calibri" panose="020F0502020204030204" pitchFamily="34" charset="0"/>
                <a:ea typeface="Verdana" panose="020B0604030504040204" pitchFamily="34" charset="0"/>
                <a:cs typeface="Verdana" panose="020B0604030504040204" pitchFamily="34" charset="0"/>
              </a:rPr>
              <a:t>(vienkāršotā </a:t>
            </a:r>
            <a:r>
              <a:rPr lang="lv-LV" sz="1600" i="1" dirty="0">
                <a:solidFill>
                  <a:srgbClr val="0070C0"/>
                </a:solidFill>
                <a:latin typeface="Calibri" panose="020F0502020204030204" pitchFamily="34" charset="0"/>
                <a:ea typeface="Verdana" panose="020B0604030504040204" pitchFamily="34" charset="0"/>
                <a:cs typeface="Verdana" panose="020B0604030504040204" pitchFamily="34" charset="0"/>
              </a:rPr>
              <a:t>nodokļu </a:t>
            </a:r>
            <a:r>
              <a:rPr lang="lv-LV" sz="1600" i="1" dirty="0" smtClean="0">
                <a:solidFill>
                  <a:srgbClr val="0070C0"/>
                </a:solidFill>
                <a:latin typeface="Calibri" panose="020F0502020204030204" pitchFamily="34" charset="0"/>
                <a:ea typeface="Verdana" panose="020B0604030504040204" pitchFamily="34" charset="0"/>
                <a:cs typeface="Verdana" panose="020B0604030504040204" pitchFamily="34" charset="0"/>
              </a:rPr>
              <a:t>nomaksa - </a:t>
            </a:r>
            <a:r>
              <a:rPr lang="lv-LV" sz="1600" i="1" dirty="0">
                <a:solidFill>
                  <a:srgbClr val="0070C0"/>
                </a:solidFill>
                <a:latin typeface="Calibri" panose="020F0502020204030204" pitchFamily="34" charset="0"/>
                <a:ea typeface="Verdana" panose="020B0604030504040204" pitchFamily="34" charset="0"/>
                <a:cs typeface="Verdana" panose="020B0604030504040204" pitchFamily="34" charset="0"/>
              </a:rPr>
              <a:t>nodoklis </a:t>
            </a:r>
            <a:r>
              <a:rPr lang="lv-LV" sz="1600" i="1" dirty="0" smtClean="0">
                <a:solidFill>
                  <a:srgbClr val="0070C0"/>
                </a:solidFill>
                <a:latin typeface="Calibri" panose="020F0502020204030204" pitchFamily="34" charset="0"/>
                <a:ea typeface="Verdana" panose="020B0604030504040204" pitchFamily="34" charset="0"/>
                <a:cs typeface="Verdana" panose="020B0604030504040204" pitchFamily="34" charset="0"/>
              </a:rPr>
              <a:t>no apgrozījuma bankas kontā, nav jākārto grāmatvedība un jāsniedz atskaites)</a:t>
            </a:r>
          </a:p>
          <a:p>
            <a:pPr marL="285750" indent="-285750" algn="just">
              <a:spcAft>
                <a:spcPts val="600"/>
              </a:spcAft>
              <a:buFont typeface="Wingdings" panose="05000000000000000000" pitchFamily="2" charset="2"/>
              <a:buChar char="§"/>
            </a:pPr>
            <a:r>
              <a:rPr lang="lv-LV" sz="1600" dirty="0" smtClean="0">
                <a:solidFill>
                  <a:srgbClr val="002060"/>
                </a:solidFill>
                <a:latin typeface="Calibri" panose="020F0502020204030204" pitchFamily="34" charset="0"/>
                <a:ea typeface="Verdana" panose="020B0604030504040204" pitchFamily="34" charset="0"/>
                <a:cs typeface="Verdana" panose="020B0604030504040204" pitchFamily="34" charset="0"/>
              </a:rPr>
              <a:t>ieviest nodokļu maksājumu automātisku apmaksu </a:t>
            </a:r>
            <a:r>
              <a:rPr lang="lv-LV" sz="1600" i="1" dirty="0" smtClean="0">
                <a:solidFill>
                  <a:srgbClr val="0070C0"/>
                </a:solidFill>
                <a:latin typeface="Calibri" panose="020F0502020204030204" pitchFamily="34" charset="0"/>
                <a:ea typeface="Verdana" panose="020B0604030504040204" pitchFamily="34" charset="0"/>
                <a:cs typeface="Verdana" panose="020B0604030504040204" pitchFamily="34" charset="0"/>
              </a:rPr>
              <a:t>(nodokļu e-rēķini)</a:t>
            </a:r>
            <a:endParaRPr lang="lv-LV" sz="1600" i="1" dirty="0">
              <a:solidFill>
                <a:srgbClr val="0070C0"/>
              </a:solidFill>
              <a:latin typeface="Calibri" panose="020F0502020204030204" pitchFamily="34" charset="0"/>
              <a:ea typeface="Verdana" panose="020B0604030504040204" pitchFamily="34" charset="0"/>
              <a:cs typeface="Verdana" panose="020B0604030504040204" pitchFamily="34" charset="0"/>
            </a:endParaRPr>
          </a:p>
        </p:txBody>
      </p:sp>
      <p:sp>
        <p:nvSpPr>
          <p:cNvPr id="2" name="Left-Right Arrow 1"/>
          <p:cNvSpPr/>
          <p:nvPr/>
        </p:nvSpPr>
        <p:spPr>
          <a:xfrm>
            <a:off x="4175956" y="1532168"/>
            <a:ext cx="648072" cy="432048"/>
          </a:xfrm>
          <a:prstGeom prst="lef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Date Placeholder 3"/>
          <p:cNvSpPr>
            <a:spLocks noGrp="1"/>
          </p:cNvSpPr>
          <p:nvPr>
            <p:ph type="dt" sz="half" idx="10"/>
          </p:nvPr>
        </p:nvSpPr>
        <p:spPr/>
        <p:txBody>
          <a:bodyPr/>
          <a:lstStyle/>
          <a:p>
            <a:fld id="{8351CF7B-5DA5-4A24-9CE9-88AA6711D85D}" type="datetime1">
              <a:rPr lang="lv-LV" smtClean="0"/>
              <a:t>09.02.2017</a:t>
            </a:fld>
            <a:endParaRPr lang="lv-LV" dirty="0"/>
          </a:p>
        </p:txBody>
      </p:sp>
    </p:spTree>
    <p:extLst>
      <p:ext uri="{BB962C8B-B14F-4D97-AF65-F5344CB8AC3E}">
        <p14:creationId xmlns:p14="http://schemas.microsoft.com/office/powerpoint/2010/main" val="394234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9</a:t>
            </a:fld>
            <a:endParaRPr lang="lv-LV"/>
          </a:p>
        </p:txBody>
      </p:sp>
      <p:sp>
        <p:nvSpPr>
          <p:cNvPr id="5" name="Title 4"/>
          <p:cNvSpPr>
            <a:spLocks noGrp="1"/>
          </p:cNvSpPr>
          <p:nvPr>
            <p:ph type="title"/>
          </p:nvPr>
        </p:nvSpPr>
        <p:spPr/>
        <p:txBody>
          <a:bodyPr>
            <a:normAutofit fontScale="90000"/>
          </a:bodyPr>
          <a:lstStyle/>
          <a:p>
            <a:r>
              <a:rPr lang="lv-LV" dirty="0">
                <a:effectLst/>
              </a:rPr>
              <a:t/>
            </a:r>
            <a:br>
              <a:rPr lang="lv-LV" dirty="0">
                <a:effectLst/>
              </a:rPr>
            </a:br>
            <a:endParaRPr lang="lv-LV" dirty="0"/>
          </a:p>
        </p:txBody>
      </p:sp>
      <p:sp>
        <p:nvSpPr>
          <p:cNvPr id="4" name="Content Placeholder 3"/>
          <p:cNvSpPr>
            <a:spLocks noGrp="1"/>
          </p:cNvSpPr>
          <p:nvPr>
            <p:ph idx="1"/>
          </p:nvPr>
        </p:nvSpPr>
        <p:spPr>
          <a:xfrm>
            <a:off x="1691680" y="2996952"/>
            <a:ext cx="5832648" cy="576064"/>
          </a:xfrm>
        </p:spPr>
        <p:txBody>
          <a:bodyPr>
            <a:normAutofit fontScale="92500"/>
          </a:bodyPr>
          <a:lstStyle/>
          <a:p>
            <a:pPr marL="0" indent="0" algn="just">
              <a:buNone/>
            </a:pPr>
            <a:r>
              <a:rPr lang="lv-LV" sz="2400" b="1" dirty="0" smtClean="0"/>
              <a:t>ES fondi </a:t>
            </a:r>
            <a:r>
              <a:rPr lang="lv-LV" sz="2400" b="1" dirty="0"/>
              <a:t>un NOR/EEZ finanšu instrumenti</a:t>
            </a:r>
          </a:p>
        </p:txBody>
      </p:sp>
      <p:sp>
        <p:nvSpPr>
          <p:cNvPr id="6" name="Date Placeholder 5"/>
          <p:cNvSpPr>
            <a:spLocks noGrp="1"/>
          </p:cNvSpPr>
          <p:nvPr>
            <p:ph type="dt" sz="half" idx="10"/>
          </p:nvPr>
        </p:nvSpPr>
        <p:spPr/>
        <p:txBody>
          <a:bodyPr/>
          <a:lstStyle/>
          <a:p>
            <a:fld id="{6F062E94-3148-4D52-A522-509EA88300F0}" type="datetime1">
              <a:rPr lang="lv-LV" smtClean="0"/>
              <a:t>09.02.2017</a:t>
            </a:fld>
            <a:endParaRPr lang="lv-LV" dirty="0"/>
          </a:p>
        </p:txBody>
      </p:sp>
    </p:spTree>
    <p:extLst>
      <p:ext uri="{BB962C8B-B14F-4D97-AF65-F5344CB8AC3E}">
        <p14:creationId xmlns:p14="http://schemas.microsoft.com/office/powerpoint/2010/main" val="1876390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nšu Ministrijas prezentācija (LV)" id="{348D13DF-00DA-4B6F-9E95-1B645005F5DA}" vid="{DBFF84FB-C635-4EAB-91D6-C078679E63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Finanšu Ministrijas prezentācija (LV)</Template>
  <TotalTime>2358</TotalTime>
  <Words>5311</Words>
  <Application>Microsoft Office PowerPoint</Application>
  <PresentationFormat>On-screen Show (4:3)</PresentationFormat>
  <Paragraphs>862</Paragraphs>
  <Slides>48</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Arial</vt:lpstr>
      <vt:lpstr>Calibri</vt:lpstr>
      <vt:lpstr>Franklin Gothic Book</vt:lpstr>
      <vt:lpstr>Franklin Gothic Medium</vt:lpstr>
      <vt:lpstr>Roboto</vt:lpstr>
      <vt:lpstr>Symbol</vt:lpstr>
      <vt:lpstr>Times New Roman</vt:lpstr>
      <vt:lpstr>Verdana</vt:lpstr>
      <vt:lpstr>Wingdings</vt:lpstr>
      <vt:lpstr>1_Custom Design</vt:lpstr>
      <vt:lpstr>Finanšu ministrijas aktualitātes (2017)</vt:lpstr>
      <vt:lpstr>Finanšu ministrijas prioritātes </vt:lpstr>
      <vt:lpstr> </vt:lpstr>
      <vt:lpstr>Budžeta bilances mērķi ir izstrādāti saskaņā ar nacionālo un ES fiskālo regulējumu – 2016.g. izpildi CSP precizēs līdz 1.aprīlim. </vt:lpstr>
      <vt:lpstr>2016.gada valsts kopbudžeta ieņēmumi pārsniedz plānoto</vt:lpstr>
      <vt:lpstr>Uzlabojumi budžeta pārvaldības jomā 2017.gadā</vt:lpstr>
      <vt:lpstr>PowerPoint Presentation</vt:lpstr>
      <vt:lpstr>Uzkrājuma principa ieviešana –  nodokļu administrēšanas un uzskaites sakārtošana </vt:lpstr>
      <vt:lpstr> </vt:lpstr>
      <vt:lpstr>PowerPoint Presentation</vt:lpstr>
      <vt:lpstr>Aktuālie risināmie ES fondu jautājumi 2017.gadā</vt:lpstr>
      <vt:lpstr>NOR/EEZ finanšu instrumenti</vt:lpstr>
      <vt:lpstr> </vt:lpstr>
      <vt:lpstr>Finanšu sektora attīstības plāns</vt:lpstr>
      <vt:lpstr>ALTUM ieguldījums tautsaimniecībā</vt:lpstr>
      <vt:lpstr> </vt:lpstr>
      <vt:lpstr>Rīcība ar Valsts nekustamajiem īpašumiem</vt:lpstr>
      <vt:lpstr>VNĪ nekustamā īpašuma portfeļa stratēģija (2025.)</vt:lpstr>
      <vt:lpstr>VNĪ Nekustamo īpašumu atsavināšanas plāns</vt:lpstr>
      <vt:lpstr> </vt:lpstr>
      <vt:lpstr>Kādēļ vajadzīga nodokļu reforma?</vt:lpstr>
      <vt:lpstr>Kādēļ vajadzīga nodokļu reforma?</vt:lpstr>
      <vt:lpstr>Ekonomikas izaugsme</vt:lpstr>
      <vt:lpstr>Nevienlīdzība Latvijā viena no augstākajām Eiropas Savienībā</vt:lpstr>
      <vt:lpstr>Nodokļu plaisa zemo algu grupās strādājošam (67% no vidējās darba algas, bez apgādībā esošām personām) ES 2015.gadā, % </vt:lpstr>
      <vt:lpstr>2016.gada vienpadsmit mēnešos Latvijas preču eksports samazinājies par 1,1%</vt:lpstr>
      <vt:lpstr>Latvijā izaugsme ir mazāk līdzsvarota nekā salīdzināmajās valstīs – tā ir ļoti atkarīga no kapitāla </vt:lpstr>
      <vt:lpstr>Kreditēšana</vt:lpstr>
      <vt:lpstr>Kreditēšana (2)</vt:lpstr>
      <vt:lpstr>Kreditēšana (3)</vt:lpstr>
      <vt:lpstr>2016.gada sākumā samazinās investīcijas uzņēmumu kapitālā un uzkrātās ĀTI</vt:lpstr>
      <vt:lpstr>Kapitāla ienākumu IIN likmes zemākas nekā ienākumiem no darba algas</vt:lpstr>
      <vt:lpstr>Nodokļu atvieglojumu apmērs 2015. gadā</vt:lpstr>
      <vt:lpstr>PVN atvieglojumu apmērs 2015.gadā</vt:lpstr>
      <vt:lpstr>IIN atvieglojumu apmērs 2015.gadā</vt:lpstr>
      <vt:lpstr>UIN atvieglojumu apmērs 2015.gadā</vt:lpstr>
      <vt:lpstr>Akcīzes nodokļa atvieglojumu apmērs 2015.gadā</vt:lpstr>
      <vt:lpstr>Dabas resursu nodokļa atbrīvojumu apmērs 2015.gadā</vt:lpstr>
      <vt:lpstr>2017.gadā plānotie nodokļu ieņēmumi (virs 100 milj. eiro)</vt:lpstr>
      <vt:lpstr>Nodokļu politikas stratēģija</vt:lpstr>
      <vt:lpstr>Ēnu ekonomika. Mērķis – 18,3% no IKP</vt:lpstr>
      <vt:lpstr>Ēnu ekonomikas apkarošana</vt:lpstr>
      <vt:lpstr>Plānotie pasākumi ēnu ekonomikas mazināšanai, kas virzīti 2017.gada budžeta likumprojekta paketē</vt:lpstr>
      <vt:lpstr>Nodokļu administrēšana</vt:lpstr>
      <vt:lpstr>Vienotā konta ieviešana</vt:lpstr>
      <vt:lpstr>Valsts ieņēmumu dienesta darbības efektivitātes  paaugstināšana </vt:lpstr>
      <vt:lpstr>Veselības finansēšana Latvijā ir kritiski zema</vt:lpstr>
      <vt:lpstr>Būtiskais uzņēmējdarbību ietekmējošais faktors: OIK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dc:creator>
  <cp:lastModifiedBy>Inese Brokāne-Zarāne</cp:lastModifiedBy>
  <cp:revision>127</cp:revision>
  <cp:lastPrinted>2017-02-01T06:01:24Z</cp:lastPrinted>
  <dcterms:created xsi:type="dcterms:W3CDTF">2016-09-16T12:59:43Z</dcterms:created>
  <dcterms:modified xsi:type="dcterms:W3CDTF">2017-02-09T08:24:39Z</dcterms:modified>
</cp:coreProperties>
</file>