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</p:sldMasterIdLst>
  <p:notesMasterIdLst>
    <p:notesMasterId r:id="rId11"/>
  </p:notesMasterIdLst>
  <p:handoutMasterIdLst>
    <p:handoutMasterId r:id="rId12"/>
  </p:handoutMasterIdLst>
  <p:sldIdLst>
    <p:sldId id="428" r:id="rId5"/>
    <p:sldId id="429" r:id="rId6"/>
    <p:sldId id="430" r:id="rId7"/>
    <p:sldId id="431" r:id="rId8"/>
    <p:sldId id="432" r:id="rId9"/>
    <p:sldId id="426" r:id="rId10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OVAL TEDIN Maria Jose (ECFIN)" initials="D(" lastIdx="8" clrIdx="6">
    <p:extLst>
      <p:ext uri="{19B8F6BF-5375-455C-9EA6-DF929625EA0E}">
        <p15:presenceInfo xmlns:p15="http://schemas.microsoft.com/office/powerpoint/2012/main" userId="S::maria-jose.doval-tedin@ec.europa.eu::1c87a18d-e3e8-40aa-898e-376d37a1232a" providerId="AD"/>
      </p:ext>
    </p:extLst>
  </p:cmAuthor>
  <p:cmAuthor id="1" name="ROSATI Lorenzo (ECFIN)" initials="RL(" lastIdx="9" clrIdx="0">
    <p:extLst>
      <p:ext uri="{19B8F6BF-5375-455C-9EA6-DF929625EA0E}">
        <p15:presenceInfo xmlns:p15="http://schemas.microsoft.com/office/powerpoint/2012/main" userId="S-1-5-21-1606980848-2025429265-839522115-949288" providerId="AD"/>
      </p:ext>
    </p:extLst>
  </p:cmAuthor>
  <p:cmAuthor id="8" name="GUZMAN CASO DE LOS COBOS Paz (SG-RECOVER-MADRID)" initials="G(" lastIdx="23" clrIdx="7">
    <p:extLst>
      <p:ext uri="{19B8F6BF-5375-455C-9EA6-DF929625EA0E}">
        <p15:presenceInfo xmlns:p15="http://schemas.microsoft.com/office/powerpoint/2012/main" userId="S::paz.guzman-caso-de-los-cobos@ec.europa.eu::c4bd2b33-30f5-4258-970c-70c3056cf39a" providerId="AD"/>
      </p:ext>
    </p:extLst>
  </p:cmAuthor>
  <p:cmAuthor id="2" name="SCHAEFER David (SG-RECOVER)" initials="SD(" lastIdx="14" clrIdx="1">
    <p:extLst>
      <p:ext uri="{19B8F6BF-5375-455C-9EA6-DF929625EA0E}">
        <p15:presenceInfo xmlns:p15="http://schemas.microsoft.com/office/powerpoint/2012/main" userId="S-1-5-21-1606980848-2025429265-839522115-1052662" providerId="AD"/>
      </p:ext>
    </p:extLst>
  </p:cmAuthor>
  <p:cmAuthor id="9" name="MARAVALL RODRIGUEZ Carlos (SG-RECOVER)" initials="MRC(" lastIdx="1" clrIdx="8">
    <p:extLst>
      <p:ext uri="{19B8F6BF-5375-455C-9EA6-DF929625EA0E}">
        <p15:presenceInfo xmlns:p15="http://schemas.microsoft.com/office/powerpoint/2012/main" userId="S-1-5-21-1606980848-2025429265-839522115-940732" providerId="AD"/>
      </p:ext>
    </p:extLst>
  </p:cmAuthor>
  <p:cmAuthor id="3" name="SZAVUJ Eva Maria (SG-RECOVER)" initials="S(" lastIdx="6" clrIdx="2">
    <p:extLst>
      <p:ext uri="{19B8F6BF-5375-455C-9EA6-DF929625EA0E}">
        <p15:presenceInfo xmlns:p15="http://schemas.microsoft.com/office/powerpoint/2012/main" userId="S::eva-maria.szavuj@ec.europa.eu::fbf82126-e9c2-46f8-bbb6-a1fff0d63427" providerId="AD"/>
      </p:ext>
    </p:extLst>
  </p:cmAuthor>
  <p:cmAuthor id="10" name="CANAL FONTCUBERTA Maria (SG-RECOVER)" initials="C(" lastIdx="1" clrIdx="9">
    <p:extLst>
      <p:ext uri="{19B8F6BF-5375-455C-9EA6-DF929625EA0E}">
        <p15:presenceInfo xmlns:p15="http://schemas.microsoft.com/office/powerpoint/2012/main" userId="S::maria.canal-fontcuberta@ec.europa.eu::c7a08688-c58a-4bd4-bc9c-496c3ba12f79" providerId="AD"/>
      </p:ext>
    </p:extLst>
  </p:cmAuthor>
  <p:cmAuthor id="4" name="AGUZZONI Luca (SG-RECOVER)" initials="AL(" lastIdx="2" clrIdx="3">
    <p:extLst>
      <p:ext uri="{19B8F6BF-5375-455C-9EA6-DF929625EA0E}">
        <p15:presenceInfo xmlns:p15="http://schemas.microsoft.com/office/powerpoint/2012/main" userId="S-1-5-21-1606980848-2025429265-839522115-804131" providerId="AD"/>
      </p:ext>
    </p:extLst>
  </p:cmAuthor>
  <p:cmAuthor id="11" name="MACCHI Simone (ECFIN)" initials="MS(" lastIdx="1" clrIdx="10">
    <p:extLst>
      <p:ext uri="{19B8F6BF-5375-455C-9EA6-DF929625EA0E}">
        <p15:presenceInfo xmlns:p15="http://schemas.microsoft.com/office/powerpoint/2012/main" userId="S-1-5-21-1606980848-2025429265-839522115-1312461" providerId="AD"/>
      </p:ext>
    </p:extLst>
  </p:cmAuthor>
  <p:cmAuthor id="5" name="PIETILAINEN Samuli (ECFIN)" initials="PS(" lastIdx="1" clrIdx="4">
    <p:extLst>
      <p:ext uri="{19B8F6BF-5375-455C-9EA6-DF929625EA0E}">
        <p15:presenceInfo xmlns:p15="http://schemas.microsoft.com/office/powerpoint/2012/main" userId="PIETILAINEN Samuli (ECFIN)" providerId="None"/>
      </p:ext>
    </p:extLst>
  </p:cmAuthor>
  <p:cmAuthor id="6" name="WOEHLBIER Florian (ECFIN)" initials="W(" lastIdx="46" clrIdx="11">
    <p:extLst>
      <p:ext uri="{19B8F6BF-5375-455C-9EA6-DF929625EA0E}">
        <p15:presenceInfo xmlns:p15="http://schemas.microsoft.com/office/powerpoint/2012/main" userId="S::florian.woehlbier@ec.europa.eu::11c13d1b-fc9d-4636-8a6f-736c3b322e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E"/>
    <a:srgbClr val="F4F3EC"/>
    <a:srgbClr val="BF9000"/>
    <a:srgbClr val="034FA3"/>
    <a:srgbClr val="469DFC"/>
    <a:srgbClr val="FEED00"/>
    <a:srgbClr val="00005C"/>
    <a:srgbClr val="FF00FE"/>
    <a:srgbClr val="580058"/>
    <a:srgbClr val="00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D2EFFC-3F61-80B0-5528-221629B3C71E}" v="233" dt="2021-06-11T11:12:21.691"/>
    <p1510:client id="{033F957A-A855-426F-96E6-80212505F4C5}" v="36" dt="2021-06-14T22:18:57.963"/>
    <p1510:client id="{036BC0F1-3AEB-3571-A476-0146C0F2D6FB}" v="2" dt="2021-06-14T13:58:10.070"/>
    <p1510:client id="{071C6680-A191-F8DC-5A43-F9B1B8F30CC0}" v="35" dt="2021-06-14T18:41:39.248"/>
    <p1510:client id="{07626229-B177-11E6-6E5E-72EA3F86DCE9}" v="106" dt="2021-06-15T15:16:05.006"/>
    <p1510:client id="{0AD6C739-893C-DEAC-9BAD-1B8A517015B4}" v="1" dt="2021-06-15T21:10:20.919"/>
    <p1510:client id="{0C3741B6-30A7-2F01-BE2E-E8AAA7089331}" v="3" dt="2021-06-15T13:24:45.976"/>
    <p1510:client id="{1309A66C-B9B8-0DF6-546D-7B482ABA8D8E}" v="911" dt="2021-06-14T23:38:20.927"/>
    <p1510:client id="{1B4C8282-FAE4-6EA8-5DD7-77FA676105CF}" v="47" dt="2021-06-15T16:00:37.636"/>
    <p1510:client id="{1BE3567A-33EF-0771-9DCA-600D203ECA33}" v="1" dt="2021-06-15T17:54:19.953"/>
    <p1510:client id="{1C1EF56F-0DC2-5D6B-1161-3077BBF848D2}" v="121" dt="2021-06-15T17:09:14.235"/>
    <p1510:client id="{249A2FAB-E222-C3F9-3A8A-6A3BF81061B9}" v="3" dt="2021-06-15T21:12:41.833"/>
    <p1510:client id="{2510AF26-BD6A-2BE2-B2C4-5AEE70E87588}" v="285" dt="2021-06-15T08:49:15.726"/>
    <p1510:client id="{2A4166E5-CC0F-784F-BCD6-5F2CE9A98610}" v="5" dt="2021-06-15T19:52:23.083"/>
    <p1510:client id="{2E41E9EF-31C2-8B44-1A49-21DBAB840A38}" v="263" dt="2021-06-14T17:52:01.572"/>
    <p1510:client id="{3100C6FE-4DE1-D01F-12E8-61FCF2F8F9CF}" v="59" dt="2021-06-14T10:16:30.090"/>
    <p1510:client id="{343D1B75-ABC6-3B2E-DCBB-6C1791218079}" v="164" dt="2021-06-15T12:49:14.075"/>
    <p1510:client id="{35E41922-AFBB-69FE-13FC-37A90FECC2A6}" v="27" dt="2021-06-15T18:06:29.832"/>
    <p1510:client id="{36507383-58B7-9555-58E1-0958F1EC0FD0}" v="21" dt="2021-06-15T08:54:20.740"/>
    <p1510:client id="{379C75F4-A57C-7251-FBA3-5B76BE0A86BE}" v="1" dt="2021-06-14T17:19:28.787"/>
    <p1510:client id="{3850E229-540A-F0AE-C435-B37724B09C0B}" v="7" dt="2021-06-15T13:00:16.107"/>
    <p1510:client id="{3BB647B5-9856-252B-FBBB-50D8B104B0E3}" v="55" dt="2021-06-15T10:31:37.519"/>
    <p1510:client id="{3C030530-3B33-BA78-7CD1-26CA3ED115FD}" v="957" dt="2021-06-14T15:23:42.991"/>
    <p1510:client id="{3CB69507-B99F-F7D6-3C31-CD1F21B97835}" v="3" dt="2021-06-14T10:20:45.581"/>
    <p1510:client id="{3F6E2CC6-34F6-920E-1489-E408925BDBCF}" v="21" dt="2021-06-15T09:28:07.255"/>
    <p1510:client id="{40A75BE0-41FB-4EAC-8BE3-D97425A7D86A}" v="25" dt="2021-06-14T21:33:17.185"/>
    <p1510:client id="{43B2D0F1-DF6F-CC32-D6FD-271040007507}" v="2" dt="2021-06-13T21:22:17.336"/>
    <p1510:client id="{47603DFE-5EA0-4CA9-1334-B4C248D4D3C3}" v="9" dt="2021-06-14T16:55:48.525"/>
    <p1510:client id="{4B5CF36B-96C7-EAF1-CE7F-958E9A28CE87}" v="4" dt="2021-06-15T21:07:33.303"/>
    <p1510:client id="{4CBCC288-EC8F-DEE0-07A7-708A1BE4B4F6}" v="36" dt="2021-06-15T07:09:08.911"/>
    <p1510:client id="{4E2A820A-C5BA-137A-5FB4-CE1108F273D1}" v="59" dt="2021-06-14T06:53:35.429"/>
    <p1510:client id="{4FFFFA48-E0D0-1C3D-1EDE-8D0E495DCE2C}" v="63" dt="2021-06-15T17:50:57.944"/>
    <p1510:client id="{54BC80FE-0667-953F-3470-485DFBC52DAE}" v="16" dt="2021-06-15T16:14:13.484"/>
    <p1510:client id="{566FE29A-1ADC-EE24-F92C-B655C71FCCC8}" v="15" dt="2021-06-14T06:44:20.690"/>
    <p1510:client id="{57282F67-26DE-5FF9-4A99-85CEB592D3C2}" v="2" dt="2021-06-14T10:42:21.058"/>
    <p1510:client id="{585C6B75-8DA4-38F8-7ADB-46E719A68475}" v="1" dt="2021-06-14T17:25:23.526"/>
    <p1510:client id="{5983B611-1B37-4A05-BFD5-639D5464A380}" v="3" dt="2021-06-18T10:43:18.416"/>
    <p1510:client id="{5A842746-112A-EC7D-2E6E-F277E0CDE09A}" v="153" dt="2021-06-15T16:05:04.646"/>
    <p1510:client id="{5B4EA128-3765-B2FE-6BD2-B5DB7A10B833}" v="73" dt="2021-06-15T09:52:36.807"/>
    <p1510:client id="{5D3230D8-9166-8608-105B-A7849E906AFC}" v="186" dt="2021-06-15T20:58:31.325"/>
    <p1510:client id="{5F437FBE-7119-A1D0-C273-01EAD2397C0E}" v="14" dt="2021-06-14T08:52:39.924"/>
    <p1510:client id="{61ACEB7F-ED77-43DF-0EC1-C3FBEB52B8C6}" v="2" dt="2021-06-14T15:38:24.579"/>
    <p1510:client id="{6500D31B-4CD4-4ABD-87A1-985B4E539376}" v="45" dt="2021-06-15T07:58:16.626"/>
    <p1510:client id="{66449AB6-8A3A-8743-819E-22B2804496C9}" v="89" dt="2021-06-14T16:10:48.743"/>
    <p1510:client id="{672DEC5B-2B14-83BE-BA7B-DB699E70B84D}" v="19" dt="2021-06-15T09:33:13.644"/>
    <p1510:client id="{69919515-BD0C-44CA-8E05-D178A309963D}" v="93" dt="2021-06-14T09:56:58.559"/>
    <p1510:client id="{6AC0682D-2CBE-9C8A-1385-A39E33F6F7EF}" v="127" dt="2021-06-15T16:47:51.248"/>
    <p1510:client id="{6F50F59C-A528-7BD1-43E3-B11C6A23E45E}" v="2" dt="2021-06-15T16:09:12.676"/>
    <p1510:client id="{750DD8B3-0EAB-5183-F7EC-B4245ADFB64B}" v="19" dt="2021-06-14T10:03:05.250"/>
    <p1510:client id="{7691DAF8-DF2D-BFA1-D166-D81706F5D7D1}" v="531" dt="2021-06-14T17:43:50.743"/>
    <p1510:client id="{77E7B19C-1744-A37E-3747-9B90B4E9CDE8}" v="238" dt="2021-06-15T15:58:57.210"/>
    <p1510:client id="{7EA0A6F9-FD5B-7D41-C476-F35C6B738BD9}" v="5" dt="2021-06-14T20:46:14.902"/>
    <p1510:client id="{818DF917-9916-70A2-86E1-74D20B800003}" v="4" dt="2021-06-14T15:46:59.549"/>
    <p1510:client id="{864D4F1A-C39B-53A6-AE33-D19C4502D54D}" v="51" dt="2021-06-15T13:22:52.582"/>
    <p1510:client id="{88B4106B-34D9-E278-718A-B69D0F1392E0}" v="48" dt="2021-06-15T13:28:01.119"/>
    <p1510:client id="{8CA8E7F2-F91A-0C5A-441C-A06B62B58A64}" v="244" dt="2021-06-14T14:20:53.044"/>
    <p1510:client id="{8CD5D3C5-8BEC-EC43-EF0E-09EF2C7F41C0}" v="653" dt="2021-06-13T20:37:52.960"/>
    <p1510:client id="{8CE1988D-90CD-6C60-5512-05E0F37DEAED}" v="2" dt="2021-06-14T08:03:21.776"/>
    <p1510:client id="{8EF1D3CC-DC46-62F2-A023-AE9ACC288F7C}" v="7" dt="2021-06-15T10:38:42.970"/>
    <p1510:client id="{9267F606-F65A-8D2A-5C02-5F961B450774}" v="29" dt="2021-06-15T08:52:39.751"/>
    <p1510:client id="{9371C41B-2A19-2311-704A-2AF0B0A8DD13}" v="121" dt="2021-06-15T20:30:10.776"/>
    <p1510:client id="{944E5A4A-0E05-0B1D-250A-E3F7BFE8F693}" v="37" dt="2021-06-14T14:05:53.023"/>
    <p1510:client id="{96ED18D8-229D-EDE9-FD21-FBE5DC3BA253}" v="1084" dt="2021-06-14T06:38:02.845"/>
    <p1510:client id="{9871482B-F66A-4EC3-AC9B-CE1B2FE5E3CB}" v="6" dt="2021-06-15T21:02:05.156"/>
    <p1510:client id="{9BCAA685-1F5E-B4E8-70AD-3BE8604B7EC6}" v="61" dt="2021-06-15T07:52:31.694"/>
    <p1510:client id="{9ED30DD0-4B4C-989F-C764-A0C63228D8E4}" v="233" dt="2021-06-14T13:06:28.182"/>
    <p1510:client id="{9F9F5BA8-CEB7-59CD-9735-0987A4EFC3C6}" v="61" dt="2021-06-15T09:25:25.896"/>
    <p1510:client id="{9FA03A77-4584-26D0-5E79-79DF2ED47022}" v="5" dt="2021-06-15T10:18:49.585"/>
    <p1510:client id="{A0B6EA97-0158-B989-7C05-1251A45EF329}" v="220" dt="2021-06-15T13:21:43.470"/>
    <p1510:client id="{A1D8C322-080D-F729-F829-E667DB808C5C}" v="24" dt="2021-06-15T19:50:29.275"/>
    <p1510:client id="{A78B8D34-887D-5AA4-671F-4308DC0B3279}" v="54" dt="2021-06-15T16:57:12.200"/>
    <p1510:client id="{A89AD9CE-ED14-EC28-CAD2-A49B7AF30D73}" v="51" dt="2021-06-15T09:53:01.131"/>
    <p1510:client id="{A9687BFC-E428-6AC3-294E-7DDB90D73BB5}" v="2" dt="2021-06-13T18:30:15.327"/>
    <p1510:client id="{AD0EA867-310B-D4B7-09BA-F6B182BD3447}" v="18" dt="2021-06-14T16:19:45.441"/>
    <p1510:client id="{B24DEA18-3CAB-4811-A90B-3A0A4E8EF178}" v="2" dt="2021-06-15T14:23:16.035"/>
    <p1510:client id="{B482823C-B2E0-3836-3632-34A440CBAD1A}" v="24" dt="2021-06-15T07:55:00.428"/>
    <p1510:client id="{B494CA69-2399-1273-517B-AEA8D6EE6FB9}" v="202" dt="2021-06-14T13:54:26.388"/>
    <p1510:client id="{B6A59618-C70C-CE76-8866-185270F24A15}" v="21" dt="2021-06-15T16:46:59.691"/>
    <p1510:client id="{B8C087F8-D4D7-ECF9-8E25-B01B333949BA}" v="4" dt="2021-06-15T19:55:57.549"/>
    <p1510:client id="{B93EB614-7D25-0E71-CB29-1E66683D7075}" v="22" dt="2021-06-14T14:20:47.468"/>
    <p1510:client id="{B9F31EE5-B708-1A6C-D0E9-021DBB33726A}" v="3" dt="2021-06-13T21:32:05.387"/>
    <p1510:client id="{BC1F629F-8654-B75F-A834-EA50C2BB079E}" v="6" dt="2021-06-14T15:44:55.384"/>
    <p1510:client id="{C1A1DF7E-DC84-1135-AD4B-8EEEEA8FBCAA}" v="7" dt="2021-06-14T09:27:23.743"/>
    <p1510:client id="{C2B9AC00-2F31-AE9D-1B31-3D574D30A184}" v="28" dt="2021-06-15T09:02:40.249"/>
    <p1510:client id="{C48E71F4-801F-3BBF-7FFD-B1B671722413}" v="327" dt="2021-06-14T14:41:48.178"/>
    <p1510:client id="{C891EEA5-7BC0-863A-BBC3-EFAB9D74E8D4}" v="25" dt="2021-06-14T15:26:35.234"/>
    <p1510:client id="{CA8AB1AE-F824-3B01-6209-E44624233A4E}" v="640" dt="2021-06-15T08:49:02.610"/>
    <p1510:client id="{CCF8E039-7F14-BC9B-248F-BEE6D90204C4}" v="6" dt="2021-06-14T23:41:03.750"/>
    <p1510:client id="{CE0A0375-8331-CD49-C240-333882F5B15D}" v="6" dt="2021-06-15T13:37:01.036"/>
    <p1510:client id="{CF4E4BF4-7E7D-FDBB-143A-63D25E42331A}" v="3" dt="2021-06-14T09:51:47.058"/>
    <p1510:client id="{D0336A6D-C264-BDD2-1F66-4AE8DA2BE5F5}" v="2" dt="2021-06-14T17:20:13.045"/>
    <p1510:client id="{D07D8EE6-A709-EC1B-CBEB-6E64B9285B44}" v="1" dt="2021-06-15T09:35:27.866"/>
    <p1510:client id="{D0833025-55DF-3D5C-13E3-88A3BC8CACA1}" v="8" dt="2021-06-14T14:49:54.785"/>
    <p1510:client id="{D0957D08-63D8-CC07-4778-A3DC5764DA45}" v="248" dt="2021-06-14T14:10:30.269"/>
    <p1510:client id="{D2FEEB7A-5771-957E-6C2B-6E763989C6EA}" v="89" dt="2021-06-13T18:29:43.943"/>
    <p1510:client id="{D714B57D-436E-81C3-ACAA-901250B30E3B}" v="46" dt="2021-06-15T08:56:45.095"/>
    <p1510:client id="{DA0E6383-F9B5-E682-0F6F-D51581470065}" v="729" dt="2021-06-14T09:47:50.845"/>
    <p1510:client id="{DC6224F7-FB60-2BAB-407E-2E10A8E32027}" v="9" dt="2021-06-15T14:59:53.047"/>
    <p1510:client id="{DD7A2C4A-D0C6-E821-4587-D44144FAF8CE}" v="437" dt="2021-06-15T09:29:33.056"/>
    <p1510:client id="{DDDE49F5-949E-6D7F-F5B2-80B7005A74B8}" v="443" dt="2021-06-15T10:30:19.166"/>
    <p1510:client id="{DE33B6E4-FBC3-48AA-9AA3-71E0E5E3A9AF}" v="85" dt="2021-06-14T14:24:03.312"/>
    <p1510:client id="{DE46A049-2935-FFEF-24F6-41E4DD95624B}" v="16" dt="2021-06-14T10:15:47.372"/>
    <p1510:client id="{E259FA3A-5DD9-1C67-35BF-B39EE12264F6}" v="93" dt="2021-06-15T11:59:02.372"/>
    <p1510:client id="{E36A5429-6D5E-F8FE-1787-EA13C3AC73A5}" v="1" dt="2021-06-15T15:17:39.002"/>
    <p1510:client id="{E59E34DB-A8A2-802F-DB42-C43EC52FAFB0}" v="78" dt="2021-06-15T08:04:05.781"/>
    <p1510:client id="{E82C3695-9CB5-4557-BB07-3FCC3C6129B6}" v="140" dt="2021-06-14T22:11:44.693"/>
    <p1510:client id="{F1912B2E-C453-F620-B552-F3D5F7DB55E3}" v="155" dt="2021-06-15T15:04:03.960"/>
    <p1510:client id="{F1B45CF7-2138-958C-9D88-A1BD4E5BC31B}" v="179" dt="2021-06-15T12:59:31.010"/>
    <p1510:client id="{FED15B0B-DE0D-83D6-2FD0-8D5B5C8E1679}" v="6" dt="2021-06-15T16:05:29.333"/>
    <p1510:client id="{FFC01DAF-81A3-D05A-A8CD-945411C0BD8C}" v="256" dt="2021-06-14T14:54:19.8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209" autoAdjust="0"/>
  </p:normalViewPr>
  <p:slideViewPr>
    <p:cSldViewPr snapToGrid="0">
      <p:cViewPr varScale="1">
        <p:scale>
          <a:sx n="64" d="100"/>
          <a:sy n="64" d="100"/>
        </p:scale>
        <p:origin x="840" y="54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Rediģēt pamatteksta stilus</a:t>
            </a:r>
          </a:p>
          <a:p>
            <a:pPr lvl="1"/>
            <a:r>
              <a:t>Otrais līmenis</a:t>
            </a:r>
          </a:p>
          <a:p>
            <a:pPr lvl="2"/>
            <a:r>
              <a:t>Trešais līmenis</a:t>
            </a:r>
          </a:p>
          <a:p>
            <a:pPr lvl="3"/>
            <a:r>
              <a:t>Ceturtais līmenis</a:t>
            </a:r>
          </a:p>
          <a:p>
            <a:pPr lvl="4"/>
            <a:r>
              <a:t>Piektais līmenis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668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743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6</a:t>
            </a:fld>
            <a:endParaRPr kumimoji="0" sz="1200" b="0" i="0" u="none" strike="noStrike" kern="1200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15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76917" y="2599765"/>
            <a:ext cx="7559656" cy="1542330"/>
          </a:xfrm>
        </p:spPr>
        <p:txBody>
          <a:bodyPr wrap="none" anchor="t">
            <a:no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t>Noklikšķiniet, lai rediģētu galvenā nosaukuma stilu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6917" y="4418049"/>
            <a:ext cx="7559657" cy="897754"/>
          </a:xfrm>
        </p:spPr>
        <p:txBody>
          <a:bodyPr>
            <a:noAutofit/>
          </a:bodyPr>
          <a:lstStyle>
            <a:lvl1pPr marL="0" indent="0" algn="l">
              <a:buNone/>
              <a:defRPr sz="4800" b="1" i="0">
                <a:solidFill>
                  <a:srgbClr val="FFD2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VALSTS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t>Rediģēt pamatteksta stilus</a:t>
            </a:r>
          </a:p>
        </p:txBody>
      </p:sp>
    </p:spTree>
    <p:extLst>
      <p:ext uri="{BB962C8B-B14F-4D97-AF65-F5344CB8AC3E}">
        <p14:creationId xmlns:p14="http://schemas.microsoft.com/office/powerpoint/2010/main" val="951964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259" y="1825625"/>
            <a:ext cx="1079363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lvl1pPr>
            <a:lvl2pPr>
              <a:lnSpc>
                <a:spcPct val="100000"/>
              </a:lnSpc>
              <a:spcAft>
                <a:spcPts val="1800"/>
              </a:spcAft>
            </a:lvl2pPr>
            <a:lvl3pPr>
              <a:lnSpc>
                <a:spcPct val="100000"/>
              </a:lnSpc>
              <a:spcAft>
                <a:spcPts val="1800"/>
              </a:spcAft>
            </a:lvl3pPr>
            <a:lvl4pPr>
              <a:lnSpc>
                <a:spcPct val="100000"/>
              </a:lnSpc>
              <a:spcAft>
                <a:spcPts val="1800"/>
              </a:spcAft>
            </a:lvl4pPr>
            <a:lvl5pPr>
              <a:lnSpc>
                <a:spcPct val="100000"/>
              </a:lnSpc>
              <a:spcAft>
                <a:spcPts val="1800"/>
              </a:spcAft>
            </a:lvl5pPr>
          </a:lstStyle>
          <a:p>
            <a:pPr lvl="0"/>
            <a:r>
              <a:t>Rediģēt pamatteksta stilus</a:t>
            </a:r>
          </a:p>
          <a:p>
            <a:pPr lvl="1"/>
            <a:r>
              <a:t>Otrais līmenis</a:t>
            </a:r>
          </a:p>
          <a:p>
            <a:pPr lvl="2"/>
            <a:r>
              <a:t>Trešais līmenis</a:t>
            </a:r>
          </a:p>
          <a:p>
            <a:pPr lvl="3"/>
            <a:r>
              <a:t>Ceturtais līmenis</a:t>
            </a:r>
          </a:p>
          <a:p>
            <a:pPr lvl="4"/>
            <a:r>
              <a:t>Piektais līmenis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0258" y="6131286"/>
            <a:ext cx="2631141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50259" y="482860"/>
            <a:ext cx="10793639" cy="782357"/>
          </a:xfrm>
          <a:prstGeom prst="rect">
            <a:avLst/>
          </a:prstGeom>
        </p:spPr>
        <p:txBody>
          <a:bodyPr vert="horz" lIns="91440" tIns="45720" rIns="91440" bIns="0" anchor="b" anchorCtr="0">
            <a:noAutofit/>
          </a:bodyPr>
          <a:lstStyle/>
          <a:p>
            <a:r>
              <a:t>Noklikšķiniet, lai rediģētu galvenā nosaukuma stilu</a:t>
            </a:r>
          </a:p>
        </p:txBody>
      </p:sp>
    </p:spTree>
    <p:extLst>
      <p:ext uri="{BB962C8B-B14F-4D97-AF65-F5344CB8AC3E}">
        <p14:creationId xmlns:p14="http://schemas.microsoft.com/office/powerpoint/2010/main" val="153905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259" y="1825625"/>
            <a:ext cx="1079363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lvl1pPr>
            <a:lvl2pPr>
              <a:lnSpc>
                <a:spcPct val="100000"/>
              </a:lnSpc>
              <a:spcAft>
                <a:spcPts val="1800"/>
              </a:spcAft>
            </a:lvl2pPr>
            <a:lvl3pPr>
              <a:lnSpc>
                <a:spcPct val="100000"/>
              </a:lnSpc>
              <a:spcAft>
                <a:spcPts val="1800"/>
              </a:spcAft>
            </a:lvl3pPr>
            <a:lvl4pPr>
              <a:lnSpc>
                <a:spcPct val="100000"/>
              </a:lnSpc>
              <a:spcAft>
                <a:spcPts val="1800"/>
              </a:spcAft>
            </a:lvl4pPr>
            <a:lvl5pPr>
              <a:lnSpc>
                <a:spcPct val="100000"/>
              </a:lnSpc>
              <a:spcAft>
                <a:spcPts val="1800"/>
              </a:spcAft>
            </a:lvl5pPr>
          </a:lstStyle>
          <a:p>
            <a:pPr lvl="0"/>
            <a:r>
              <a:t>Rediģēt pamatteksta stilus</a:t>
            </a:r>
          </a:p>
          <a:p>
            <a:pPr lvl="1"/>
            <a:r>
              <a:t>Otrais līmenis</a:t>
            </a:r>
          </a:p>
          <a:p>
            <a:pPr lvl="2"/>
            <a:r>
              <a:t>Trešais līmenis</a:t>
            </a:r>
          </a:p>
          <a:p>
            <a:pPr lvl="3"/>
            <a:r>
              <a:t>Ceturtais līmenis</a:t>
            </a:r>
          </a:p>
          <a:p>
            <a:pPr lvl="4"/>
            <a:r>
              <a:t>Piektais līmenis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0258" y="6131286"/>
            <a:ext cx="2631141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50259" y="482860"/>
            <a:ext cx="10793639" cy="782357"/>
          </a:xfrm>
          <a:prstGeom prst="rect">
            <a:avLst/>
          </a:prstGeom>
        </p:spPr>
        <p:txBody>
          <a:bodyPr vert="horz" lIns="91440" tIns="45720" rIns="91440" bIns="0" anchor="b" anchorCtr="0">
            <a:noAutofit/>
          </a:bodyPr>
          <a:lstStyle/>
          <a:p>
            <a:r>
              <a:t>Noklikšķiniet, lai rediģētu galvenā nosaukuma stilu</a:t>
            </a:r>
          </a:p>
        </p:txBody>
      </p:sp>
    </p:spTree>
    <p:extLst>
      <p:ext uri="{BB962C8B-B14F-4D97-AF65-F5344CB8AC3E}">
        <p14:creationId xmlns:p14="http://schemas.microsoft.com/office/powerpoint/2010/main" val="122526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3859" y="1122363"/>
            <a:ext cx="866236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rgbClr val="FFD200"/>
                </a:solidFill>
              </a:defRPr>
            </a:lvl1pPr>
          </a:lstStyle>
          <a:p>
            <a:r>
              <a:t>Noklikšķiniet, lai rediģētu galvenā nosaukuma stilu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3859" y="3602038"/>
            <a:ext cx="866236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Noklikšķiniet, lai rediģētu galveno subtitru stilu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7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anchor="b" anchorCtr="0">
            <a:noAutofit/>
          </a:bodyPr>
          <a:lstStyle/>
          <a:p>
            <a:r>
              <a:t>Noklikšķiniet, lai rediģētu galvenā nosaukuma stilu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/>
            <a:r>
              <a:t>Rediģēt pamatteksta stilus</a:t>
            </a:r>
          </a:p>
          <a:p>
            <a:pPr lvl="1"/>
            <a:r>
              <a:t>Otrais līmenis</a:t>
            </a:r>
          </a:p>
          <a:p>
            <a:pPr lvl="2"/>
            <a:r>
              <a:t>Trešais līmenis</a:t>
            </a:r>
          </a:p>
          <a:p>
            <a:pPr lvl="3"/>
            <a:r>
              <a:t>Ceturtais līmenis</a:t>
            </a:r>
          </a:p>
          <a:p>
            <a:pPr lvl="4"/>
            <a:r>
              <a:t>Piektais līmenis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5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677703-BEDB-4ECA-950D-915CE5983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8979" y="2143402"/>
            <a:ext cx="8662368" cy="977778"/>
          </a:xfrm>
        </p:spPr>
        <p:txBody>
          <a:bodyPr/>
          <a:lstStyle/>
          <a:p>
            <a:r>
              <a:rPr lang="lv-LV" sz="5000" b="1" dirty="0">
                <a:solidFill>
                  <a:schemeClr val="bg1"/>
                </a:solidFill>
              </a:rPr>
              <a:t>Atveseļošanas plāns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30A42-4DCE-4FF4-8926-92D017C9C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794" y="3226462"/>
            <a:ext cx="7840136" cy="1286367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A9B8AAF-73D1-4E67-B057-FE5D477B5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839" y="412834"/>
            <a:ext cx="2038848" cy="20509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DC4760-9CB9-4A5D-B3DF-EC2244594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5717" y="6038118"/>
            <a:ext cx="2057400" cy="514350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A162E681-B41A-42B7-8488-8A92F56B414E}"/>
              </a:ext>
            </a:extLst>
          </p:cNvPr>
          <p:cNvSpPr txBox="1">
            <a:spLocks/>
          </p:cNvSpPr>
          <p:nvPr/>
        </p:nvSpPr>
        <p:spPr>
          <a:xfrm>
            <a:off x="8546123" y="4891866"/>
            <a:ext cx="8862963" cy="977778"/>
          </a:xfrm>
          <a:prstGeom prst="rect">
            <a:avLst/>
          </a:prstGeom>
        </p:spPr>
        <p:txBody>
          <a:bodyPr vert="horz" lIns="91440" tIns="45720" rIns="91440" bIns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D2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400" i="1" dirty="0">
                <a:solidFill>
                  <a:schemeClr val="bg1"/>
                </a:solidFill>
              </a:rPr>
              <a:t>2021. gada 14. jūlijs</a:t>
            </a:r>
          </a:p>
        </p:txBody>
      </p:sp>
    </p:spTree>
    <p:extLst>
      <p:ext uri="{BB962C8B-B14F-4D97-AF65-F5344CB8AC3E}">
        <p14:creationId xmlns:p14="http://schemas.microsoft.com/office/powerpoint/2010/main" val="3805546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ACAE82-4120-4294-B392-5C6B97257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dirty="0"/>
              <a:t>Klimata pārmaiņas un vides ilgtspēja</a:t>
            </a:r>
            <a:br>
              <a:rPr lang="lv-LV" sz="3200" dirty="0"/>
            </a:br>
            <a:r>
              <a:rPr lang="lv-LV" sz="3200" dirty="0"/>
              <a:t>Energoefektivitātes paaugstināšana </a:t>
            </a:r>
          </a:p>
        </p:txBody>
      </p:sp>
      <p:pic>
        <p:nvPicPr>
          <p:cNvPr id="6" name="Graphic 33" descr="A city block with various buildings, skyscrapers and trees">
            <a:extLst>
              <a:ext uri="{FF2B5EF4-FFF2-40B4-BE49-F238E27FC236}">
                <a16:creationId xmlns:a16="http://schemas.microsoft.com/office/drawing/2014/main" id="{CDAB5C13-1CB8-4F6C-AE1E-DE0D1AEC1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86" y="1749425"/>
            <a:ext cx="47879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E9BC5570-7F15-45F8-AD4A-B621C5EEE3AD}"/>
              </a:ext>
            </a:extLst>
          </p:cNvPr>
          <p:cNvSpPr/>
          <p:nvPr/>
        </p:nvSpPr>
        <p:spPr>
          <a:xfrm>
            <a:off x="5919788" y="1749425"/>
            <a:ext cx="5394325" cy="110490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00FF01"/>
            </a:solidFill>
            <a:prstDash val="solid"/>
            <a:miter lim="800000"/>
          </a:ln>
          <a:effectLst/>
        </p:spPr>
        <p:txBody>
          <a:bodyPr anchor="ctr"/>
          <a:lstStyle>
            <a:lvl1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3352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7924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2496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7068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2400" b="1" i="0" u="none" strike="noStrike" kern="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Poppins"/>
                <a:cs typeface="Calibri" panose="020F0502020204030204" pitchFamily="34" charset="0"/>
              </a:rPr>
              <a:t>Pašvaldību ēku un infrastruktūras energoefektivitāte</a:t>
            </a: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4A9F0AFE-DC00-4966-BB80-A1F20CBDC332}"/>
              </a:ext>
            </a:extLst>
          </p:cNvPr>
          <p:cNvSpPr/>
          <p:nvPr/>
        </p:nvSpPr>
        <p:spPr>
          <a:xfrm>
            <a:off x="5919788" y="3721100"/>
            <a:ext cx="5394325" cy="1565275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txBody>
          <a:bodyPr anchor="ctr"/>
          <a:lstStyle>
            <a:lvl1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3352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7924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2496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7068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285750" marR="0" lvl="0" indent="-285750" algn="just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‒"/>
              <a:tabLst/>
              <a:defRPr/>
            </a:pPr>
            <a:r>
              <a:rPr kumimoji="0" lang="lv-LV" altLang="lv-LV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Times New Roman" panose="02020603050405020304" pitchFamily="18" charset="0"/>
              </a:rPr>
              <a:t>Samazina primārās enerģijas patēriņu vismaz par 30%</a:t>
            </a:r>
          </a:p>
          <a:p>
            <a:pPr marL="285750" marR="0" lvl="0" indent="-285750" algn="just" defTabSz="938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‒"/>
              <a:tabLst/>
              <a:defRPr/>
            </a:pPr>
            <a:r>
              <a:rPr kumimoji="0" lang="lv-LV" altLang="lv-LV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Times New Roman" panose="02020603050405020304" pitchFamily="18" charset="0"/>
              </a:rPr>
              <a:t>Palielina primārās enerģijas ietaupījumu  ap 4,5 </a:t>
            </a:r>
            <a:r>
              <a:rPr kumimoji="0" lang="lv-LV" altLang="lv-LV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Times New Roman" panose="02020603050405020304" pitchFamily="18" charset="0"/>
              </a:rPr>
              <a:t>GWh</a:t>
            </a:r>
            <a:r>
              <a:rPr kumimoji="0" lang="lv-LV" altLang="lv-LV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Times New Roman" panose="02020603050405020304" pitchFamily="18" charset="0"/>
              </a:rPr>
              <a:t>/gadā</a:t>
            </a:r>
          </a:p>
          <a:p>
            <a:pPr marL="285750" marR="0" lvl="0" indent="-285750" algn="just" defTabSz="938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‒"/>
              <a:tabLst/>
              <a:defRPr/>
            </a:pPr>
            <a:r>
              <a:rPr kumimoji="0" lang="lv-LV" altLang="lv-LV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Times New Roman" panose="02020603050405020304" pitchFamily="18" charset="0"/>
              </a:rPr>
              <a:t>Samazina SEG izmešu apjomu</a:t>
            </a:r>
          </a:p>
          <a:p>
            <a:pPr marL="285750" marR="0" lvl="0" indent="-285750" algn="just" defTabSz="938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‒"/>
              <a:tabLst/>
              <a:defRPr/>
            </a:pPr>
            <a:r>
              <a:rPr kumimoji="0" lang="lv-LV" altLang="lv-LV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Times New Roman" panose="02020603050405020304" pitchFamily="18" charset="0"/>
              </a:rPr>
              <a:t>Ļauj ietaupīt izdevumus par siltumapgādi</a:t>
            </a:r>
            <a:endParaRPr kumimoji="0" lang="lv-LV" altLang="lv-LV" sz="1400" b="0" i="0" u="none" strike="noStrike" kern="0" cap="none" spc="0" normalizeH="0" baseline="0" noProof="0" dirty="0">
              <a:ln>
                <a:noFill/>
              </a:ln>
              <a:solidFill>
                <a:srgbClr val="10253F"/>
              </a:solidFill>
              <a:effectLst/>
              <a:uLnTx/>
              <a:uFillTx/>
              <a:latin typeface="Poppins"/>
              <a:cs typeface="Arial" panose="020B0604020202020204" pitchFamily="34" charset="0"/>
            </a:endParaRPr>
          </a:p>
          <a:p>
            <a:pPr marL="285750" marR="0" lvl="0" indent="-285750" algn="just" defTabSz="938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‒"/>
              <a:tabLst/>
              <a:defRPr/>
            </a:pPr>
            <a:r>
              <a:rPr kumimoji="0" lang="lv-LV" altLang="lv-LV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Times New Roman" panose="02020603050405020304" pitchFamily="18" charset="0"/>
              </a:rPr>
              <a:t>Pagarina ēku ekspluatācijas termiņu</a:t>
            </a:r>
            <a:endParaRPr kumimoji="0" lang="lv-LV" altLang="lv-LV" sz="1400" b="0" i="0" u="none" strike="noStrike" kern="0" cap="none" spc="0" normalizeH="0" baseline="0" noProof="0" dirty="0">
              <a:ln>
                <a:noFill/>
              </a:ln>
              <a:solidFill>
                <a:srgbClr val="10253F"/>
              </a:solidFill>
              <a:effectLst/>
              <a:uLnTx/>
              <a:uFillTx/>
              <a:latin typeface="Poppins"/>
              <a:cs typeface="Arial" panose="020B0604020202020204" pitchFamily="34" charset="0"/>
            </a:endParaRPr>
          </a:p>
          <a:p>
            <a:pPr marL="285750" marR="0" lvl="0" indent="-285750" algn="just" defTabSz="9382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‒"/>
              <a:tabLst/>
              <a:defRPr/>
            </a:pPr>
            <a:r>
              <a:rPr kumimoji="0" lang="lv-LV" altLang="lv-LV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Times New Roman" panose="02020603050405020304" pitchFamily="18" charset="0"/>
              </a:rPr>
              <a:t>Uzlabo ēku vizuālo izskatu un sakārtoto publiskās </a:t>
            </a:r>
            <a:r>
              <a:rPr kumimoji="0" lang="lv-LV" altLang="lv-LV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Times New Roman" panose="02020603050405020304" pitchFamily="18" charset="0"/>
              </a:rPr>
              <a:t>ārtelpas</a:t>
            </a:r>
            <a:r>
              <a:rPr kumimoji="0" lang="lv-LV" altLang="lv-LV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Times New Roman" panose="02020603050405020304" pitchFamily="18" charset="0"/>
              </a:rPr>
              <a:t> vidi</a:t>
            </a:r>
            <a:endParaRPr kumimoji="0" lang="lv-LV" altLang="lv-LV" sz="1400" b="0" i="0" u="none" strike="noStrike" kern="0" cap="none" spc="0" normalizeH="0" baseline="0" noProof="0" dirty="0">
              <a:ln>
                <a:noFill/>
              </a:ln>
              <a:solidFill>
                <a:srgbClr val="10253F"/>
              </a:solidFill>
              <a:effectLst/>
              <a:uLnTx/>
              <a:uFillTx/>
              <a:latin typeface="Poppins"/>
              <a:cs typeface="Arial" panose="020B0604020202020204" pitchFamily="34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A01EF57D-06DB-4EAC-BE0E-FDD64668B0D9}"/>
              </a:ext>
            </a:extLst>
          </p:cNvPr>
          <p:cNvSpPr/>
          <p:nvPr/>
        </p:nvSpPr>
        <p:spPr>
          <a:xfrm>
            <a:off x="5919788" y="5438775"/>
            <a:ext cx="5394325" cy="614363"/>
          </a:xfrm>
          <a:prstGeom prst="rect">
            <a:avLst/>
          </a:prstGeom>
          <a:solidFill>
            <a:srgbClr val="00FF01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Finansējums KOPĀ: </a:t>
            </a:r>
            <a:r>
              <a:rPr kumimoji="0" lang="lv-LV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29,3 milj. EUR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9470AE-A771-4D20-994E-609B51BB1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3615" y="6080232"/>
            <a:ext cx="2152773" cy="438150"/>
          </a:xfrm>
          <a:prstGeom prst="rect">
            <a:avLst/>
          </a:prstGeom>
        </p:spPr>
      </p:pic>
      <p:pic>
        <p:nvPicPr>
          <p:cNvPr id="11" name="Graphic 10" descr="Arrow: Straight with solid fill">
            <a:extLst>
              <a:ext uri="{FF2B5EF4-FFF2-40B4-BE49-F238E27FC236}">
                <a16:creationId xmlns:a16="http://schemas.microsoft.com/office/drawing/2014/main" id="{194F2862-6257-4721-98DE-C8471A1014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289612" y="3006725"/>
            <a:ext cx="635448" cy="63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49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DF12FA-5C22-4588-B73E-591A9165C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74" y="415926"/>
            <a:ext cx="10793639" cy="1423987"/>
          </a:xfrm>
        </p:spPr>
        <p:txBody>
          <a:bodyPr/>
          <a:lstStyle/>
          <a:p>
            <a:r>
              <a:rPr lang="lv-LV" sz="3200" dirty="0"/>
              <a:t>Nevienlīdzības mazināšana</a:t>
            </a:r>
            <a:br>
              <a:rPr lang="lv-LV" sz="3200" dirty="0"/>
            </a:br>
            <a:r>
              <a:rPr lang="lv-LV" sz="3200" dirty="0"/>
              <a:t>Administratīvi teritoriālā reforma</a:t>
            </a:r>
            <a:br>
              <a:rPr lang="lv-LV" dirty="0"/>
            </a:br>
            <a:endParaRPr lang="lv-LV" dirty="0"/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B66B04F4-50AE-4440-AEA5-414B1203C9F8}"/>
              </a:ext>
            </a:extLst>
          </p:cNvPr>
          <p:cNvSpPr/>
          <p:nvPr/>
        </p:nvSpPr>
        <p:spPr>
          <a:xfrm>
            <a:off x="388938" y="1939925"/>
            <a:ext cx="2862262" cy="1423988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00FE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Poppins"/>
                <a:cs typeface="Arial" panose="020B0604020202020204" pitchFamily="34" charset="0"/>
              </a:rPr>
              <a:t>ATR ceļi </a:t>
            </a:r>
            <a:r>
              <a:rPr kumimoji="0" lang="lv-LV" sz="2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Poppins"/>
                <a:cs typeface="Arial" panose="020B0604020202020204" pitchFamily="34" charset="0"/>
              </a:rPr>
              <a:t>– valsts reģionālie un valsts vietējie autoceļi </a:t>
            </a: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32337DFB-7AEF-425C-80BF-2CB1E808D513}"/>
              </a:ext>
            </a:extLst>
          </p:cNvPr>
          <p:cNvSpPr/>
          <p:nvPr/>
        </p:nvSpPr>
        <p:spPr>
          <a:xfrm>
            <a:off x="388938" y="6081713"/>
            <a:ext cx="11433175" cy="477837"/>
          </a:xfrm>
          <a:prstGeom prst="rect">
            <a:avLst/>
          </a:prstGeom>
          <a:solidFill>
            <a:srgbClr val="FF00FE"/>
          </a:solidFill>
          <a:ln w="28575" cap="flat" cmpd="sng" algn="ctr">
            <a:solidFill>
              <a:srgbClr val="FF00FE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/>
                <a:cs typeface="Calibri" panose="020F0502020204030204" pitchFamily="34" charset="0"/>
              </a:rPr>
              <a:t>Finansējums KOPĀ: 184,8 milj. EUR</a:t>
            </a:r>
          </a:p>
        </p:txBody>
      </p:sp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522423ED-1355-4FA6-9D47-C16661A20FF8}"/>
              </a:ext>
            </a:extLst>
          </p:cNvPr>
          <p:cNvSpPr/>
          <p:nvPr/>
        </p:nvSpPr>
        <p:spPr>
          <a:xfrm>
            <a:off x="6229350" y="1943100"/>
            <a:ext cx="2836863" cy="1420813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00FE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3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Poppins"/>
                <a:cs typeface="Arial" panose="020B0604020202020204" pitchFamily="34" charset="0"/>
              </a:rPr>
              <a:t>Industriālie parki </a:t>
            </a:r>
            <a:r>
              <a:rPr kumimoji="0" lang="lv-LV" sz="23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Poppins"/>
                <a:cs typeface="Arial" panose="020B0604020202020204" pitchFamily="34" charset="0"/>
              </a:rPr>
              <a:t>reģionos (nacionālas nozīmes)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ED3FDB-A1BC-4B28-802C-538B0AE5C667}"/>
              </a:ext>
            </a:extLst>
          </p:cNvPr>
          <p:cNvSpPr/>
          <p:nvPr/>
        </p:nvSpPr>
        <p:spPr>
          <a:xfrm>
            <a:off x="7094538" y="3400425"/>
            <a:ext cx="1173162" cy="384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38213" eaLnBrk="0" fontAlgn="base" hangingPunct="0">
              <a:defRPr/>
            </a:pPr>
            <a:r>
              <a:rPr lang="lv-LV" sz="1900" b="1" dirty="0">
                <a:solidFill>
                  <a:srgbClr val="58005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80,0 milj.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F257E7-434F-4143-8AC6-1746F1CA5744}"/>
              </a:ext>
            </a:extLst>
          </p:cNvPr>
          <p:cNvSpPr/>
          <p:nvPr/>
        </p:nvSpPr>
        <p:spPr>
          <a:xfrm>
            <a:off x="1220787" y="3398838"/>
            <a:ext cx="1235075" cy="385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38213" eaLnBrk="0" fontAlgn="base" hangingPunct="0">
              <a:defRPr/>
            </a:pPr>
            <a:r>
              <a:rPr lang="lv-LV" sz="1900" b="1" dirty="0">
                <a:solidFill>
                  <a:srgbClr val="58005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92,3 milj.</a:t>
            </a:r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C1231706-37AF-4154-AF89-0D2EC686E307}"/>
              </a:ext>
            </a:extLst>
          </p:cNvPr>
          <p:cNvSpPr/>
          <p:nvPr/>
        </p:nvSpPr>
        <p:spPr>
          <a:xfrm>
            <a:off x="3322638" y="1939925"/>
            <a:ext cx="2836862" cy="1420813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00FE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Poppins"/>
                <a:cs typeface="Arial" panose="020B0604020202020204" pitchFamily="34" charset="0"/>
              </a:rPr>
              <a:t>Pašvaldību </a:t>
            </a:r>
            <a:r>
              <a:rPr kumimoji="0" lang="lv-LV" sz="24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Poppins"/>
                <a:cs typeface="Arial" panose="020B0604020202020204" pitchFamily="34" charset="0"/>
              </a:rPr>
              <a:t>kapacitātes stiprināšana</a:t>
            </a:r>
            <a:endParaRPr kumimoji="0" lang="lv-LV" sz="24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Poppins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C6DE9B-D3A0-4130-BD0E-6CFDDB14B034}"/>
              </a:ext>
            </a:extLst>
          </p:cNvPr>
          <p:cNvSpPr/>
          <p:nvPr/>
        </p:nvSpPr>
        <p:spPr>
          <a:xfrm>
            <a:off x="9917113" y="3400425"/>
            <a:ext cx="12350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38213" eaLnBrk="0" fontAlgn="base" hangingPunct="0">
              <a:defRPr/>
            </a:pPr>
            <a:r>
              <a:rPr lang="lv-LV" sz="2000" b="1" dirty="0">
                <a:solidFill>
                  <a:srgbClr val="58005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10,0 milj.</a:t>
            </a: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D303587B-30B9-4973-B7C7-3E0F3E7CDE7E}"/>
              </a:ext>
            </a:extLst>
          </p:cNvPr>
          <p:cNvSpPr/>
          <p:nvPr/>
        </p:nvSpPr>
        <p:spPr>
          <a:xfrm>
            <a:off x="9142413" y="1943100"/>
            <a:ext cx="2679700" cy="1420813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00FE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300" b="1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Poppins"/>
                <a:cs typeface="Arial" panose="020B0604020202020204" pitchFamily="34" charset="0"/>
              </a:rPr>
              <a:t>Bezizmešu</a:t>
            </a:r>
            <a:r>
              <a:rPr kumimoji="0" lang="lv-LV" sz="23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Poppins"/>
                <a:cs typeface="Arial" panose="020B0604020202020204" pitchFamily="34" charset="0"/>
              </a:rPr>
              <a:t> pašvaldību transportlīdzekļu </a:t>
            </a:r>
            <a:r>
              <a:rPr kumimoji="0" lang="lv-LV" sz="23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Poppins"/>
                <a:cs typeface="Arial" panose="020B0604020202020204" pitchFamily="34" charset="0"/>
              </a:rPr>
              <a:t>iegāde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8E64A00-AC38-4EC7-950E-79956CD3A05F}"/>
              </a:ext>
            </a:extLst>
          </p:cNvPr>
          <p:cNvSpPr/>
          <p:nvPr/>
        </p:nvSpPr>
        <p:spPr>
          <a:xfrm>
            <a:off x="669700" y="4242011"/>
            <a:ext cx="2581499" cy="1669839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txBody>
          <a:bodyPr anchor="ctr"/>
          <a:lstStyle>
            <a:lvl1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3352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7924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2496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7068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Times New Roman" panose="02020603050405020304" pitchFamily="18" charset="0"/>
              </a:rPr>
              <a:t>Nodrošina sasniedzamību, kas ir būtiski arī uzņēmējdarbības attīstībai reģionos</a:t>
            </a:r>
            <a:endParaRPr kumimoji="0" lang="lv-LV" altLang="lv-LV" sz="1400" b="0" i="0" u="none" strike="noStrike" kern="0" cap="none" spc="0" normalizeH="0" baseline="0" noProof="0" dirty="0">
              <a:ln>
                <a:noFill/>
              </a:ln>
              <a:solidFill>
                <a:srgbClr val="10253F"/>
              </a:solidFill>
              <a:effectLst/>
              <a:uLnTx/>
              <a:uFillTx/>
              <a:latin typeface="Poppins"/>
              <a:cs typeface="Arial" panose="020B0604020202020204" pitchFamily="34" charset="0"/>
            </a:endParaRPr>
          </a:p>
        </p:txBody>
      </p:sp>
      <p:sp>
        <p:nvSpPr>
          <p:cNvPr id="15" name="Rounded Rectangle 13">
            <a:extLst>
              <a:ext uri="{FF2B5EF4-FFF2-40B4-BE49-F238E27FC236}">
                <a16:creationId xmlns:a16="http://schemas.microsoft.com/office/drawing/2014/main" id="{42A91EA2-3718-47E2-8D9F-AD0C174A48E9}"/>
              </a:ext>
            </a:extLst>
          </p:cNvPr>
          <p:cNvSpPr/>
          <p:nvPr/>
        </p:nvSpPr>
        <p:spPr>
          <a:xfrm>
            <a:off x="6513972" y="4216710"/>
            <a:ext cx="2558591" cy="1695139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txBody>
          <a:bodyPr anchor="ctr"/>
          <a:lstStyle>
            <a:lvl1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3352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7924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2496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7068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Calibri" panose="020F0502020204030204" pitchFamily="34" charset="0"/>
              </a:rPr>
              <a:t>Atbalsts pašvaldībām un komersantiem, </a:t>
            </a:r>
            <a:r>
              <a:rPr kumimoji="0" lang="lv-LV" altLang="lv-LV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Times New Roman" panose="02020603050405020304" pitchFamily="18" charset="0"/>
              </a:rPr>
              <a:t>sekmējot uzņēmējdarbības attīstību reģionos</a:t>
            </a:r>
            <a:endParaRPr kumimoji="0" lang="lv-LV" altLang="lv-LV" sz="1200" b="0" i="0" u="none" strike="noStrike" kern="0" cap="none" spc="0" normalizeH="0" baseline="0" noProof="0" dirty="0">
              <a:ln>
                <a:noFill/>
              </a:ln>
              <a:solidFill>
                <a:srgbClr val="10253F"/>
              </a:solidFill>
              <a:effectLst/>
              <a:uLnTx/>
              <a:uFillTx/>
              <a:latin typeface="Poppins"/>
              <a:cs typeface="Arial" panose="020B0604020202020204" pitchFamily="34" charset="0"/>
            </a:endParaRPr>
          </a:p>
        </p:txBody>
      </p:sp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2C18AAC0-41D6-42B6-964D-2C40DABD41B1}"/>
              </a:ext>
            </a:extLst>
          </p:cNvPr>
          <p:cNvSpPr/>
          <p:nvPr/>
        </p:nvSpPr>
        <p:spPr>
          <a:xfrm>
            <a:off x="3663752" y="4242011"/>
            <a:ext cx="2494161" cy="1669839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Arial" panose="020B0604020202020204" pitchFamily="34" charset="0"/>
              </a:rPr>
              <a:t>Pašvaldību funkciju kvalitatīva un pieejama izpilde, un efektīvāka pašvaldību budžeta izmantošana</a:t>
            </a: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0DBFC297-975E-41FD-B66B-3BEC6D7E056B}"/>
              </a:ext>
            </a:extLst>
          </p:cNvPr>
          <p:cNvSpPr/>
          <p:nvPr/>
        </p:nvSpPr>
        <p:spPr>
          <a:xfrm>
            <a:off x="9405267" y="4242011"/>
            <a:ext cx="2416845" cy="1669839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txBody>
          <a:bodyPr anchor="ctr"/>
          <a:lstStyle>
            <a:lvl1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3352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7924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2496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7068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Times New Roman" panose="02020603050405020304" pitchFamily="18" charset="0"/>
              </a:rPr>
              <a:t>Uzlabo </a:t>
            </a:r>
            <a:r>
              <a:rPr kumimoji="0" lang="lv-LV" altLang="lv-LV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Arial" panose="020B0604020202020204" pitchFamily="34" charset="0"/>
              </a:rPr>
              <a:t>pašvaldību pakalpojumu sniegšanu, kas ir </a:t>
            </a:r>
            <a:r>
              <a:rPr kumimoji="0" lang="lv-LV" altLang="lv-LV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Times New Roman" panose="02020603050405020304" pitchFamily="18" charset="0"/>
              </a:rPr>
              <a:t>būtiski ATR mērķu īstenošanai</a:t>
            </a:r>
            <a:endParaRPr kumimoji="0" lang="lv-LV" altLang="lv-LV" sz="1200" b="0" i="0" u="none" strike="noStrike" kern="0" cap="none" spc="0" normalizeH="0" baseline="0" noProof="0" dirty="0">
              <a:ln>
                <a:noFill/>
              </a:ln>
              <a:solidFill>
                <a:srgbClr val="10253F"/>
              </a:solidFill>
              <a:effectLst/>
              <a:uLnTx/>
              <a:uFillTx/>
              <a:latin typeface="Poppins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1D4A2B-082B-47B7-BC7B-0713018D1025}"/>
              </a:ext>
            </a:extLst>
          </p:cNvPr>
          <p:cNvSpPr/>
          <p:nvPr/>
        </p:nvSpPr>
        <p:spPr>
          <a:xfrm>
            <a:off x="4188619" y="3408362"/>
            <a:ext cx="1173162" cy="384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38213" eaLnBrk="0" fontAlgn="base" hangingPunct="0">
              <a:defRPr/>
            </a:pPr>
            <a:r>
              <a:rPr lang="lv-LV" sz="1900" b="1" dirty="0">
                <a:solidFill>
                  <a:srgbClr val="58005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2,5 milj. </a:t>
            </a:r>
          </a:p>
        </p:txBody>
      </p:sp>
      <p:pic>
        <p:nvPicPr>
          <p:cNvPr id="23" name="Graphic 22" descr="Arrow: Straight with solid fill">
            <a:extLst>
              <a:ext uri="{FF2B5EF4-FFF2-40B4-BE49-F238E27FC236}">
                <a16:creationId xmlns:a16="http://schemas.microsoft.com/office/drawing/2014/main" id="{436D62F2-E9BC-4D7E-B2C3-8DE7369A5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634041" y="3748514"/>
            <a:ext cx="408565" cy="408565"/>
          </a:xfrm>
          <a:prstGeom prst="rect">
            <a:avLst/>
          </a:prstGeom>
        </p:spPr>
      </p:pic>
      <p:pic>
        <p:nvPicPr>
          <p:cNvPr id="24" name="Graphic 23" descr="Arrow: Straight with solid fill">
            <a:extLst>
              <a:ext uri="{FF2B5EF4-FFF2-40B4-BE49-F238E27FC236}">
                <a16:creationId xmlns:a16="http://schemas.microsoft.com/office/drawing/2014/main" id="{892797B3-4FA8-4BC3-8EC1-FF812705A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4570917" y="3748513"/>
            <a:ext cx="408565" cy="408565"/>
          </a:xfrm>
          <a:prstGeom prst="rect">
            <a:avLst/>
          </a:prstGeom>
        </p:spPr>
      </p:pic>
      <p:pic>
        <p:nvPicPr>
          <p:cNvPr id="25" name="Graphic 24" descr="Arrow: Straight with solid fill">
            <a:extLst>
              <a:ext uri="{FF2B5EF4-FFF2-40B4-BE49-F238E27FC236}">
                <a16:creationId xmlns:a16="http://schemas.microsoft.com/office/drawing/2014/main" id="{68E23673-D3A3-4834-B4FB-D037959C3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7443498" y="3784600"/>
            <a:ext cx="408565" cy="408565"/>
          </a:xfrm>
          <a:prstGeom prst="rect">
            <a:avLst/>
          </a:prstGeom>
        </p:spPr>
      </p:pic>
      <p:pic>
        <p:nvPicPr>
          <p:cNvPr id="26" name="Graphic 25" descr="Arrow: Straight with solid fill">
            <a:extLst>
              <a:ext uri="{FF2B5EF4-FFF2-40B4-BE49-F238E27FC236}">
                <a16:creationId xmlns:a16="http://schemas.microsoft.com/office/drawing/2014/main" id="{D2645C44-0BA0-41B8-B05A-3F3F417C4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32750" y="3774533"/>
            <a:ext cx="408565" cy="40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57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EFED2D-F9E3-4043-B443-20B784A10AB1}"/>
              </a:ext>
            </a:extLst>
          </p:cNvPr>
          <p:cNvSpPr/>
          <p:nvPr/>
        </p:nvSpPr>
        <p:spPr>
          <a:xfrm>
            <a:off x="801081" y="1596761"/>
            <a:ext cx="10698270" cy="1382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4F3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5200B4-40DB-4747-A61D-BE5ED448A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49" y="258247"/>
            <a:ext cx="10793639" cy="782357"/>
          </a:xfrm>
        </p:spPr>
        <p:txBody>
          <a:bodyPr/>
          <a:lstStyle/>
          <a:p>
            <a:r>
              <a:rPr lang="lv-LV" altLang="lv-LV" sz="4000" dirty="0">
                <a:latin typeface="Poppins"/>
              </a:rPr>
              <a:t>Valsts pārvaldes digitālā transformācija</a:t>
            </a:r>
            <a:endParaRPr lang="lv-LV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9A8653-FE22-47D6-A804-72D4F4E82566}"/>
              </a:ext>
            </a:extLst>
          </p:cNvPr>
          <p:cNvSpPr txBox="1">
            <a:spLocks/>
          </p:cNvSpPr>
          <p:nvPr/>
        </p:nvSpPr>
        <p:spPr>
          <a:xfrm>
            <a:off x="2276475" y="752678"/>
            <a:ext cx="9509125" cy="1036637"/>
          </a:xfrm>
          <a:prstGeom prst="rect">
            <a:avLst/>
          </a:prstGeom>
        </p:spPr>
        <p:txBody>
          <a:bodyPr vert="horz" lIns="91440" tIns="45720" rIns="91440" bIns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v-LV" altLang="lv-LV" sz="2800" dirty="0">
              <a:latin typeface="Poppins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C4C55826-0ED6-46CE-9BC1-9C82DCCF9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359" y="1100293"/>
            <a:ext cx="1333726" cy="1163735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 anchor="ctr">
            <a:spAutoFit/>
          </a:bodyPr>
          <a:lstStyle/>
          <a:p>
            <a:pPr algn="ctr">
              <a:spcAft>
                <a:spcPts val="1200"/>
              </a:spcAft>
              <a:defRPr/>
            </a:pPr>
            <a:endParaRPr lang="lv-LV" altLang="lv-LV" sz="1800" b="1" dirty="0">
              <a:solidFill>
                <a:srgbClr val="29702A"/>
              </a:solidFill>
              <a:latin typeface="Poppins"/>
            </a:endParaRPr>
          </a:p>
          <a:p>
            <a:pPr>
              <a:spcAft>
                <a:spcPts val="1800"/>
              </a:spcAft>
              <a:defRPr/>
            </a:pPr>
            <a:r>
              <a:rPr lang="lv-LV" altLang="lv-LV" sz="2400" b="1" dirty="0">
                <a:solidFill>
                  <a:srgbClr val="0000FE"/>
                </a:solidFill>
                <a:latin typeface="Poppins"/>
              </a:rPr>
              <a:t>VĪZIJA</a:t>
            </a:r>
            <a:endParaRPr lang="lv-LV" altLang="lv-LV" sz="1400" b="1" dirty="0">
              <a:solidFill>
                <a:srgbClr val="0000FE"/>
              </a:solidFill>
              <a:highlight>
                <a:srgbClr val="FFFF00"/>
              </a:highlight>
              <a:latin typeface="Poppins"/>
            </a:endParaRPr>
          </a:p>
        </p:txBody>
      </p:sp>
      <p:grpSp>
        <p:nvGrpSpPr>
          <p:cNvPr id="9" name="Group 15">
            <a:extLst>
              <a:ext uri="{FF2B5EF4-FFF2-40B4-BE49-F238E27FC236}">
                <a16:creationId xmlns:a16="http://schemas.microsoft.com/office/drawing/2014/main" id="{96B4E0F8-0D3F-4E48-8877-496EFA64289A}"/>
              </a:ext>
            </a:extLst>
          </p:cNvPr>
          <p:cNvGrpSpPr>
            <a:grpSpLocks/>
          </p:cNvGrpSpPr>
          <p:nvPr/>
        </p:nvGrpSpPr>
        <p:grpSpPr bwMode="auto">
          <a:xfrm>
            <a:off x="8026078" y="3666714"/>
            <a:ext cx="2233612" cy="749300"/>
            <a:chOff x="5563612" y="1916113"/>
            <a:chExt cx="2233748" cy="74871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9E12135-3E75-4E8A-B12A-FF1B001D6A99}"/>
                </a:ext>
              </a:extLst>
            </p:cNvPr>
            <p:cNvSpPr/>
            <p:nvPr/>
          </p:nvSpPr>
          <p:spPr>
            <a:xfrm>
              <a:off x="5563612" y="1916113"/>
              <a:ext cx="2233748" cy="7487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LV">
                <a:latin typeface="Poppins"/>
              </a:endParaRPr>
            </a:p>
          </p:txBody>
        </p:sp>
        <p:sp>
          <p:nvSpPr>
            <p:cNvPr id="12" name="TextBox 2">
              <a:extLst>
                <a:ext uri="{FF2B5EF4-FFF2-40B4-BE49-F238E27FC236}">
                  <a16:creationId xmlns:a16="http://schemas.microsoft.com/office/drawing/2014/main" id="{2AE061FB-3B61-42C2-B346-EA99F2D8AB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2074" y="2121886"/>
              <a:ext cx="1575286" cy="307777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lv-LV" altLang="lv-LV" sz="1400" b="1" dirty="0">
                  <a:solidFill>
                    <a:srgbClr val="0000FE"/>
                  </a:solidFill>
                  <a:latin typeface="Poppins"/>
                </a:rPr>
                <a:t>Koncentrācija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665EE64-C687-4176-92AD-050FC0D87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5012" y="4433835"/>
            <a:ext cx="2220912" cy="1738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lv-LV" altLang="lv-LV" sz="1400" dirty="0">
                <a:solidFill>
                  <a:schemeClr val="tx1">
                    <a:lumMod val="50000"/>
                  </a:schemeClr>
                </a:solidFill>
                <a:latin typeface="Poppins"/>
              </a:rPr>
              <a:t>Datu un digitālo pakalpojumu ekonomikas attīstības sekmēšana, to koplietošana, datu atvēršana un iekļaušanās ES datu telpā</a:t>
            </a:r>
          </a:p>
          <a:p>
            <a:pPr>
              <a:spcBef>
                <a:spcPts val="600"/>
              </a:spcBef>
              <a:defRPr/>
            </a:pPr>
            <a:endParaRPr lang="lv-LV" altLang="lv-LV" dirty="0">
              <a:solidFill>
                <a:schemeClr val="tx1">
                  <a:lumMod val="50000"/>
                </a:schemeClr>
              </a:solidFill>
              <a:latin typeface="Poppin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940094-F1B3-4211-8BD8-BB59D514F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952" y="4475207"/>
            <a:ext cx="2233612" cy="116955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179388" indent="-179388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335213" indent="-49213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792413" indent="-49213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249613" indent="-49213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706813" indent="-49213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lv-LV" altLang="lv-LV" sz="1400" dirty="0">
                <a:solidFill>
                  <a:schemeClr val="tx1">
                    <a:lumMod val="50000"/>
                  </a:schemeClr>
                </a:solidFill>
                <a:latin typeface="Poppins"/>
              </a:rPr>
              <a:t>Valsts pārvaldes un pakalpojumu digitālā transformācija, vienota valsts pakalpojumu pārvaldība</a:t>
            </a:r>
            <a:endParaRPr lang="lv-LV" altLang="lv-LV" dirty="0">
              <a:solidFill>
                <a:schemeClr val="tx1">
                  <a:lumMod val="50000"/>
                </a:schemeClr>
              </a:solidFill>
              <a:latin typeface="Poppin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0890CA-9A2C-44D8-8870-E82E4AE93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9727" y="4482182"/>
            <a:ext cx="2233612" cy="1600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179388" indent="-179388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335213" indent="-49213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792413" indent="-49213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249613" indent="-49213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706813" indent="-49213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lv-LV" altLang="lv-LV" sz="1400" dirty="0">
                <a:solidFill>
                  <a:schemeClr val="tx1">
                    <a:lumMod val="50000"/>
                  </a:schemeClr>
                </a:solidFill>
                <a:latin typeface="Poppins"/>
              </a:rPr>
              <a:t>Valsts IKT resursu izmantošanas efektivitātes un </a:t>
            </a:r>
            <a:r>
              <a:rPr lang="lv-LV" altLang="lv-LV" sz="1400" dirty="0" err="1">
                <a:solidFill>
                  <a:schemeClr val="tx1">
                    <a:lumMod val="50000"/>
                  </a:schemeClr>
                </a:solidFill>
                <a:latin typeface="Poppins"/>
              </a:rPr>
              <a:t>sadarbspējas</a:t>
            </a:r>
            <a:r>
              <a:rPr lang="lv-LV" altLang="lv-LV" sz="1400" dirty="0">
                <a:solidFill>
                  <a:schemeClr val="tx1">
                    <a:lumMod val="50000"/>
                  </a:schemeClr>
                </a:solidFill>
                <a:latin typeface="Poppins"/>
              </a:rPr>
              <a:t> paaugstināšana un visaptveroša valsts IKT attīstības pārvaldība un projektu uzraudzība </a:t>
            </a:r>
            <a:endParaRPr lang="en-GB" altLang="lv-LV" sz="1400" dirty="0">
              <a:solidFill>
                <a:schemeClr val="tx1">
                  <a:lumMod val="50000"/>
                </a:schemeClr>
              </a:solidFill>
              <a:latin typeface="Poppins"/>
            </a:endParaRPr>
          </a:p>
        </p:txBody>
      </p:sp>
      <p:grpSp>
        <p:nvGrpSpPr>
          <p:cNvPr id="16" name="Group 14">
            <a:extLst>
              <a:ext uri="{FF2B5EF4-FFF2-40B4-BE49-F238E27FC236}">
                <a16:creationId xmlns:a16="http://schemas.microsoft.com/office/drawing/2014/main" id="{CB595C2A-3071-4FB8-AE20-7848FCBAD2ED}"/>
              </a:ext>
            </a:extLst>
          </p:cNvPr>
          <p:cNvGrpSpPr>
            <a:grpSpLocks/>
          </p:cNvGrpSpPr>
          <p:nvPr/>
        </p:nvGrpSpPr>
        <p:grpSpPr bwMode="auto">
          <a:xfrm>
            <a:off x="1937074" y="3666714"/>
            <a:ext cx="2233613" cy="749300"/>
            <a:chOff x="770709" y="1916113"/>
            <a:chExt cx="2233748" cy="74871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DB561DF-9D9E-40FA-AC05-E135C85DEC24}"/>
                </a:ext>
              </a:extLst>
            </p:cNvPr>
            <p:cNvSpPr/>
            <p:nvPr/>
          </p:nvSpPr>
          <p:spPr>
            <a:xfrm>
              <a:off x="770709" y="1916113"/>
              <a:ext cx="2233748" cy="7487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LV">
                <a:latin typeface="Poppins"/>
              </a:endParaRPr>
            </a:p>
          </p:txBody>
        </p:sp>
        <p:sp>
          <p:nvSpPr>
            <p:cNvPr id="18" name="TextBox 31">
              <a:extLst>
                <a:ext uri="{FF2B5EF4-FFF2-40B4-BE49-F238E27FC236}">
                  <a16:creationId xmlns:a16="http://schemas.microsoft.com/office/drawing/2014/main" id="{D4BA382B-8468-42C7-9F83-AECD00A7D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0577" y="2121886"/>
              <a:ext cx="1308940" cy="307777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lv-LV" altLang="lv-LV" sz="1400" b="1" dirty="0">
                  <a:solidFill>
                    <a:srgbClr val="0000FE"/>
                  </a:solidFill>
                  <a:latin typeface="Poppins"/>
                </a:rPr>
                <a:t>Dati</a:t>
              </a:r>
            </a:p>
          </p:txBody>
        </p:sp>
      </p:grpSp>
      <p:grpSp>
        <p:nvGrpSpPr>
          <p:cNvPr id="20" name="Group 12">
            <a:extLst>
              <a:ext uri="{FF2B5EF4-FFF2-40B4-BE49-F238E27FC236}">
                <a16:creationId xmlns:a16="http://schemas.microsoft.com/office/drawing/2014/main" id="{6F146751-2377-4D76-9B3B-6599B32C295B}"/>
              </a:ext>
            </a:extLst>
          </p:cNvPr>
          <p:cNvGrpSpPr>
            <a:grpSpLocks/>
          </p:cNvGrpSpPr>
          <p:nvPr/>
        </p:nvGrpSpPr>
        <p:grpSpPr bwMode="auto">
          <a:xfrm>
            <a:off x="4965701" y="3666714"/>
            <a:ext cx="2233612" cy="749300"/>
            <a:chOff x="3206954" y="1908872"/>
            <a:chExt cx="2233593" cy="74871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523513A-94A0-4C74-87C6-584352138908}"/>
                </a:ext>
              </a:extLst>
            </p:cNvPr>
            <p:cNvSpPr/>
            <p:nvPr/>
          </p:nvSpPr>
          <p:spPr>
            <a:xfrm>
              <a:off x="3206954" y="1908872"/>
              <a:ext cx="2233593" cy="7487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LV">
                <a:latin typeface="Poppins"/>
              </a:endParaRPr>
            </a:p>
          </p:txBody>
        </p:sp>
        <p:sp>
          <p:nvSpPr>
            <p:cNvPr id="22" name="TextBox 29">
              <a:extLst>
                <a:ext uri="{FF2B5EF4-FFF2-40B4-BE49-F238E27FC236}">
                  <a16:creationId xmlns:a16="http://schemas.microsoft.com/office/drawing/2014/main" id="{FFA81E03-AC48-4213-AF70-0AF140CFA3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5523" y="2121886"/>
              <a:ext cx="1601842" cy="307777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lv-LV" altLang="lv-LV" sz="1400" b="1" dirty="0">
                  <a:solidFill>
                    <a:srgbClr val="0000FE"/>
                  </a:solidFill>
                  <a:latin typeface="Poppins"/>
                </a:rPr>
                <a:t>Modernizācija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0BF57E4E-5E70-4177-8514-8939ECD8D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096" y="6104139"/>
            <a:ext cx="2220912" cy="452018"/>
          </a:xfrm>
          <a:prstGeom prst="rect">
            <a:avLst/>
          </a:prstGeom>
        </p:spPr>
      </p:pic>
      <p:sp>
        <p:nvSpPr>
          <p:cNvPr id="25" name="TextBox 9">
            <a:extLst>
              <a:ext uri="{FF2B5EF4-FFF2-40B4-BE49-F238E27FC236}">
                <a16:creationId xmlns:a16="http://schemas.microsoft.com/office/drawing/2014/main" id="{EC07E597-F598-4234-94A3-F07CBBB64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732" y="1947385"/>
            <a:ext cx="9694619" cy="1009846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 anchor="ctr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lv-LV" altLang="lv-LV" sz="2100" dirty="0">
                <a:solidFill>
                  <a:schemeClr val="tx2">
                    <a:lumMod val="50000"/>
                  </a:schemeClr>
                </a:solidFill>
                <a:latin typeface="Poppins"/>
              </a:rPr>
              <a:t>Valsts pārvaldes iekļaujoša pakalpojumu sniegšana - iespēja iedzīvotājiem ērtā veidā saņemt nepieciešamos valsts pakalpojumus, darba organizācija noris elektroniskā vidē</a:t>
            </a:r>
            <a:endParaRPr lang="lv-LV" altLang="lv-LV" sz="2100" b="1" dirty="0">
              <a:solidFill>
                <a:schemeClr val="tx2">
                  <a:lumMod val="50000"/>
                </a:schemeClr>
              </a:solidFill>
              <a:highlight>
                <a:srgbClr val="FFFF00"/>
              </a:highlight>
              <a:latin typeface="Poppins"/>
            </a:endParaRPr>
          </a:p>
        </p:txBody>
      </p:sp>
      <p:pic>
        <p:nvPicPr>
          <p:cNvPr id="26" name="Graphic 25" descr="Stopwatch 75% outline">
            <a:extLst>
              <a:ext uri="{FF2B5EF4-FFF2-40B4-BE49-F238E27FC236}">
                <a16:creationId xmlns:a16="http://schemas.microsoft.com/office/drawing/2014/main" id="{10E18A18-1931-47B6-9B2E-94FC0D0EB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493" y="1789315"/>
            <a:ext cx="914400" cy="914400"/>
          </a:xfrm>
          <a:prstGeom prst="rect">
            <a:avLst/>
          </a:prstGeom>
        </p:spPr>
      </p:pic>
      <p:pic>
        <p:nvPicPr>
          <p:cNvPr id="28" name="Graphic 27" descr="Pie chart outline">
            <a:extLst>
              <a:ext uri="{FF2B5EF4-FFF2-40B4-BE49-F238E27FC236}">
                <a16:creationId xmlns:a16="http://schemas.microsoft.com/office/drawing/2014/main" id="{530E7B58-7515-486E-94EC-DF2339A53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48152" y="3717456"/>
            <a:ext cx="601866" cy="601866"/>
          </a:xfrm>
          <a:prstGeom prst="rect">
            <a:avLst/>
          </a:prstGeom>
        </p:spPr>
      </p:pic>
      <p:pic>
        <p:nvPicPr>
          <p:cNvPr id="30" name="Graphic 29" descr="Plug with solid fill">
            <a:extLst>
              <a:ext uri="{FF2B5EF4-FFF2-40B4-BE49-F238E27FC236}">
                <a16:creationId xmlns:a16="http://schemas.microsoft.com/office/drawing/2014/main" id="{D31E5BF2-FFD6-4058-BA4C-DCBE872FEA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41738" y="3757046"/>
            <a:ext cx="615237" cy="615237"/>
          </a:xfrm>
          <a:prstGeom prst="rect">
            <a:avLst/>
          </a:prstGeom>
        </p:spPr>
      </p:pic>
      <p:pic>
        <p:nvPicPr>
          <p:cNvPr id="32" name="Graphic 31" descr="Bullseye outline">
            <a:extLst>
              <a:ext uri="{FF2B5EF4-FFF2-40B4-BE49-F238E27FC236}">
                <a16:creationId xmlns:a16="http://schemas.microsoft.com/office/drawing/2014/main" id="{4930C5C4-975C-4599-8079-B16B67258E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26078" y="3724932"/>
            <a:ext cx="652071" cy="65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3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61A5D7-8F1F-48F4-A114-A9C1E99F4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sz="4000" b="1" dirty="0">
                <a:latin typeface="Poppins"/>
                <a:ea typeface="Verdana" panose="020B0604030504040204" pitchFamily="34" charset="0"/>
                <a:cs typeface="Verdana" panose="020B0604030504040204" pitchFamily="34" charset="0"/>
              </a:rPr>
              <a:t>Digitālā transformācija</a:t>
            </a:r>
            <a:endParaRPr lang="lv-LV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9B53FE-0F13-4F79-8341-E4793CA8373B}"/>
              </a:ext>
            </a:extLst>
          </p:cNvPr>
          <p:cNvSpPr/>
          <p:nvPr/>
        </p:nvSpPr>
        <p:spPr>
          <a:xfrm>
            <a:off x="1417638" y="3341843"/>
            <a:ext cx="14319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000" b="1" dirty="0">
                <a:solidFill>
                  <a:srgbClr val="00005C"/>
                </a:solidFill>
                <a:latin typeface="Calibri" panose="020F0502020204030204" pitchFamily="34" charset="0"/>
              </a:rPr>
              <a:t>128,86 milj. </a:t>
            </a: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ED56A4F2-4DBC-4048-BF34-41DA899B884F}"/>
              </a:ext>
            </a:extLst>
          </p:cNvPr>
          <p:cNvSpPr/>
          <p:nvPr/>
        </p:nvSpPr>
        <p:spPr>
          <a:xfrm>
            <a:off x="392114" y="5786437"/>
            <a:ext cx="11407774" cy="706437"/>
          </a:xfrm>
          <a:prstGeom prst="rect">
            <a:avLst/>
          </a:prstGeom>
          <a:solidFill>
            <a:srgbClr val="0000FE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000" b="1" kern="0" dirty="0">
                <a:solidFill>
                  <a:schemeClr val="bg1"/>
                </a:solidFill>
                <a:latin typeface="Poppins"/>
                <a:cs typeface="Calibri" panose="020F0502020204030204" pitchFamily="34" charset="0"/>
              </a:rPr>
              <a:t>Finansējums KOPĀ: 149,74 milj. EUR</a:t>
            </a:r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D27DBFCA-DE1C-4357-9CD1-25A526C17AD6}"/>
              </a:ext>
            </a:extLst>
          </p:cNvPr>
          <p:cNvSpPr/>
          <p:nvPr/>
        </p:nvSpPr>
        <p:spPr>
          <a:xfrm>
            <a:off x="423863" y="1973263"/>
            <a:ext cx="3419475" cy="126047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00FE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kern="0" dirty="0">
                <a:solidFill>
                  <a:schemeClr val="tx2">
                    <a:lumMod val="50000"/>
                  </a:schemeClr>
                </a:solidFill>
                <a:latin typeface="Poppins"/>
              </a:rPr>
              <a:t>Valsts pārvaldes (t.sk. pašvaldību) </a:t>
            </a:r>
            <a:r>
              <a:rPr lang="lv-LV" sz="2400" kern="0" dirty="0">
                <a:solidFill>
                  <a:schemeClr val="tx2">
                    <a:lumMod val="50000"/>
                  </a:schemeClr>
                </a:solidFill>
                <a:latin typeface="Poppins"/>
              </a:rPr>
              <a:t>digitālā transformācija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134FB6-D997-48FB-B077-2F3B3293DFD7}"/>
              </a:ext>
            </a:extLst>
          </p:cNvPr>
          <p:cNvSpPr/>
          <p:nvPr/>
        </p:nvSpPr>
        <p:spPr>
          <a:xfrm>
            <a:off x="9436100" y="3341843"/>
            <a:ext cx="12160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000" b="1" dirty="0">
                <a:solidFill>
                  <a:srgbClr val="00005C"/>
                </a:solidFill>
                <a:latin typeface="Calibri" panose="020F0502020204030204" pitchFamily="34" charset="0"/>
              </a:rPr>
              <a:t>8,25 milj.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6FFE0D5A-615E-4606-A709-83F13A43866D}"/>
              </a:ext>
            </a:extLst>
          </p:cNvPr>
          <p:cNvSpPr/>
          <p:nvPr/>
        </p:nvSpPr>
        <p:spPr>
          <a:xfrm>
            <a:off x="8332788" y="1966913"/>
            <a:ext cx="3421062" cy="126047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00FE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kern="0" dirty="0">
                <a:solidFill>
                  <a:schemeClr val="tx2">
                    <a:lumMod val="50000"/>
                  </a:schemeClr>
                </a:solidFill>
                <a:latin typeface="Poppins"/>
                <a:cs typeface="Calibri" panose="020F0502020204030204" pitchFamily="34" charset="0"/>
              </a:rPr>
              <a:t>Valsts</a:t>
            </a:r>
            <a:r>
              <a:rPr lang="lv-LV" sz="2400" b="1" kern="0" dirty="0">
                <a:solidFill>
                  <a:schemeClr val="accent1">
                    <a:lumMod val="50000"/>
                  </a:schemeClr>
                </a:solidFill>
                <a:latin typeface="Poppins"/>
                <a:cs typeface="Calibri" panose="020F0502020204030204" pitchFamily="34" charset="0"/>
              </a:rPr>
              <a:t> </a:t>
            </a:r>
            <a:r>
              <a:rPr lang="lv-LV" sz="2400" kern="0" dirty="0">
                <a:solidFill>
                  <a:schemeClr val="tx2">
                    <a:lumMod val="50000"/>
                  </a:schemeClr>
                </a:solidFill>
                <a:latin typeface="Poppins"/>
                <a:cs typeface="Calibri" panose="020F0502020204030204" pitchFamily="34" charset="0"/>
              </a:rPr>
              <a:t>un</a:t>
            </a:r>
            <a:r>
              <a:rPr lang="lv-LV" sz="2400" b="1" kern="0" dirty="0">
                <a:solidFill>
                  <a:schemeClr val="accent1">
                    <a:lumMod val="50000"/>
                  </a:schemeClr>
                </a:solidFill>
                <a:latin typeface="Poppins"/>
                <a:cs typeface="Calibri" panose="020F0502020204030204" pitchFamily="34" charset="0"/>
              </a:rPr>
              <a:t> </a:t>
            </a:r>
            <a:r>
              <a:rPr lang="lv-LV" sz="2400" b="1" kern="0" dirty="0">
                <a:solidFill>
                  <a:schemeClr val="tx2">
                    <a:lumMod val="50000"/>
                  </a:schemeClr>
                </a:solidFill>
                <a:latin typeface="Poppins"/>
                <a:cs typeface="Calibri" panose="020F0502020204030204" pitchFamily="34" charset="0"/>
              </a:rPr>
              <a:t>pašvaldību</a:t>
            </a:r>
            <a:r>
              <a:rPr lang="lv-LV" sz="2400" b="1" kern="0" dirty="0">
                <a:solidFill>
                  <a:schemeClr val="accent1">
                    <a:lumMod val="50000"/>
                  </a:schemeClr>
                </a:solidFill>
                <a:latin typeface="Poppins"/>
                <a:cs typeface="Calibri" panose="020F0502020204030204" pitchFamily="34" charset="0"/>
              </a:rPr>
              <a:t> </a:t>
            </a:r>
            <a:r>
              <a:rPr lang="lv-LV" sz="2400" b="1" kern="0" dirty="0">
                <a:solidFill>
                  <a:schemeClr val="tx2">
                    <a:lumMod val="50000"/>
                  </a:schemeClr>
                </a:solidFill>
                <a:latin typeface="Poppins"/>
                <a:cs typeface="Calibri" panose="020F0502020204030204" pitchFamily="34" charset="0"/>
              </a:rPr>
              <a:t>digitālās prasmes**</a:t>
            </a: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5FDAB75B-345B-4A6E-B968-758CCDABB40A}"/>
              </a:ext>
            </a:extLst>
          </p:cNvPr>
          <p:cNvSpPr/>
          <p:nvPr/>
        </p:nvSpPr>
        <p:spPr>
          <a:xfrm>
            <a:off x="4384675" y="1966913"/>
            <a:ext cx="3421063" cy="126047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00FE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kern="0" dirty="0">
                <a:solidFill>
                  <a:schemeClr val="tx2">
                    <a:lumMod val="50000"/>
                  </a:schemeClr>
                </a:solidFill>
                <a:latin typeface="Poppins"/>
                <a:cs typeface="Calibri" panose="020F0502020204030204" pitchFamily="34" charset="0"/>
              </a:rPr>
              <a:t>Iedzīvotāju, </a:t>
            </a:r>
            <a:r>
              <a:rPr lang="lv-LV" sz="2400" kern="0" dirty="0">
                <a:solidFill>
                  <a:schemeClr val="tx2">
                    <a:lumMod val="50000"/>
                  </a:schemeClr>
                </a:solidFill>
                <a:latin typeface="Poppins"/>
                <a:cs typeface="Calibri" panose="020F0502020204030204" pitchFamily="34" charset="0"/>
              </a:rPr>
              <a:t>t.sk. jauniešu </a:t>
            </a:r>
            <a:r>
              <a:rPr lang="lv-LV" sz="2400" b="1" kern="0" dirty="0">
                <a:solidFill>
                  <a:schemeClr val="tx2">
                    <a:lumMod val="50000"/>
                  </a:schemeClr>
                </a:solidFill>
                <a:latin typeface="Poppins"/>
                <a:cs typeface="Calibri" panose="020F0502020204030204" pitchFamily="34" charset="0"/>
              </a:rPr>
              <a:t>digitālās prasmes*</a:t>
            </a: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75DAF963-8B48-414E-9DCD-D903A0F60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2" y="6413483"/>
            <a:ext cx="6094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lv-LV" altLang="lv-LV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v-LV" altLang="lv-LV" sz="1200" dirty="0">
                <a:latin typeface="Calibri" panose="020F0502020204030204" pitchFamily="34" charset="0"/>
                <a:cs typeface="Calibri" panose="020F0502020204030204" pitchFamily="34" charset="0"/>
              </a:rPr>
              <a:t>*Sadarbībā ar Izglītības un zinātnes ministriju        ** Sadarbībā ar Valsts kanceleju</a:t>
            </a: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DD9FB0E7-461D-4BE1-83DE-152B2B45CBFE}"/>
              </a:ext>
            </a:extLst>
          </p:cNvPr>
          <p:cNvSpPr/>
          <p:nvPr/>
        </p:nvSpPr>
        <p:spPr>
          <a:xfrm>
            <a:off x="618186" y="4250028"/>
            <a:ext cx="3193402" cy="142369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txBody>
          <a:bodyPr anchor="ctr"/>
          <a:lstStyle>
            <a:lvl1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3352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7924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2496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7068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285750" indent="-285750" algn="ctr" eaLnBrk="1" hangingPunct="1">
              <a:buFontTx/>
              <a:buChar char="-"/>
              <a:defRPr/>
            </a:pPr>
            <a:r>
              <a:rPr lang="lv-LV" altLang="en-US" sz="1400" dirty="0">
                <a:solidFill>
                  <a:srgbClr val="10253F"/>
                </a:solidFill>
                <a:latin typeface="Poppins"/>
              </a:rPr>
              <a:t>Visaptveroša pakalpojumu pilnveide iedzīvotāju un uzņēmēju vajadzībām</a:t>
            </a: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lv-LV" altLang="en-US" sz="1400" dirty="0">
                <a:solidFill>
                  <a:srgbClr val="10253F"/>
                </a:solidFill>
                <a:latin typeface="Poppins"/>
              </a:rPr>
              <a:t>Datu ekonomikas attīstība un efektīva valsts IKT infrastruktūra</a:t>
            </a: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58DCC0AC-7A33-48A4-BAB7-7FA5E30CFE97}"/>
              </a:ext>
            </a:extLst>
          </p:cNvPr>
          <p:cNvSpPr/>
          <p:nvPr/>
        </p:nvSpPr>
        <p:spPr>
          <a:xfrm>
            <a:off x="4585453" y="4250028"/>
            <a:ext cx="3194885" cy="142369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txBody>
          <a:bodyPr anchor="ctr"/>
          <a:lstStyle>
            <a:lvl1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3352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7924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2496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7068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lv-LV" altLang="en-US" sz="1400" dirty="0">
                <a:solidFill>
                  <a:srgbClr val="10253F"/>
                </a:solidFill>
                <a:latin typeface="Poppins"/>
              </a:rPr>
              <a:t>Pasākumi digitālo prasmju apguvei visu sabiedrības grupu iedzīvotājiem, īpaši jauniešiem, lai attīstītu to tehnoloģiskās jaunrades spējas</a:t>
            </a: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921BFB71-00DF-4B09-92CF-1B48528AC812}"/>
              </a:ext>
            </a:extLst>
          </p:cNvPr>
          <p:cNvSpPr/>
          <p:nvPr/>
        </p:nvSpPr>
        <p:spPr>
          <a:xfrm>
            <a:off x="8552616" y="4250028"/>
            <a:ext cx="3194884" cy="142369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txBody>
          <a:bodyPr anchor="ctr"/>
          <a:lstStyle>
            <a:lvl1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3352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7924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2496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7068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lv-LV" altLang="lv-LV" sz="1400" dirty="0">
                <a:solidFill>
                  <a:srgbClr val="10253F"/>
                </a:solidFill>
                <a:latin typeface="Poppins"/>
              </a:rPr>
              <a:t>Digitāli lietpratīgas un attīstītas publiskās pārvaldes izveide, lai uzlabotu produktivitāti un pakalpojumus, kā arī efektīvi risinātu sabiedrības un klimata izaicinājumus</a:t>
            </a:r>
            <a:endParaRPr lang="lv-LV" altLang="en-US" sz="1400" dirty="0">
              <a:solidFill>
                <a:srgbClr val="10253F"/>
              </a:solidFill>
              <a:latin typeface="Poppin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E80135-F706-45CF-A09A-21304D154848}"/>
              </a:ext>
            </a:extLst>
          </p:cNvPr>
          <p:cNvSpPr/>
          <p:nvPr/>
        </p:nvSpPr>
        <p:spPr>
          <a:xfrm>
            <a:off x="5379243" y="3313179"/>
            <a:ext cx="14319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000" b="1" dirty="0">
                <a:solidFill>
                  <a:srgbClr val="00005C"/>
                </a:solidFill>
                <a:latin typeface="Calibri" panose="020F0502020204030204" pitchFamily="34" charset="0"/>
              </a:rPr>
              <a:t>12,63 milj. </a:t>
            </a:r>
          </a:p>
        </p:txBody>
      </p:sp>
      <p:pic>
        <p:nvPicPr>
          <p:cNvPr id="17" name="Graphic 16" descr="Arrow: Straight with solid fill">
            <a:extLst>
              <a:ext uri="{FF2B5EF4-FFF2-40B4-BE49-F238E27FC236}">
                <a16:creationId xmlns:a16="http://schemas.microsoft.com/office/drawing/2014/main" id="{701CA017-E710-416D-B909-D1CD80997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880357" y="3703236"/>
            <a:ext cx="506485" cy="506485"/>
          </a:xfrm>
          <a:prstGeom prst="rect">
            <a:avLst/>
          </a:prstGeom>
        </p:spPr>
      </p:pic>
      <p:pic>
        <p:nvPicPr>
          <p:cNvPr id="18" name="Graphic 17" descr="Arrow: Straight with solid fill">
            <a:extLst>
              <a:ext uri="{FF2B5EF4-FFF2-40B4-BE49-F238E27FC236}">
                <a16:creationId xmlns:a16="http://schemas.microsoft.com/office/drawing/2014/main" id="{A8C9C972-9F10-4E5D-BA51-F082CCB8E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5840593" y="3713229"/>
            <a:ext cx="506485" cy="506485"/>
          </a:xfrm>
          <a:prstGeom prst="rect">
            <a:avLst/>
          </a:prstGeom>
        </p:spPr>
      </p:pic>
      <p:pic>
        <p:nvPicPr>
          <p:cNvPr id="19" name="Graphic 18" descr="Arrow: Straight with solid fill">
            <a:extLst>
              <a:ext uri="{FF2B5EF4-FFF2-40B4-BE49-F238E27FC236}">
                <a16:creationId xmlns:a16="http://schemas.microsoft.com/office/drawing/2014/main" id="{C97FCC6B-BAC3-40E5-8FFF-63835D12E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790076" y="3703235"/>
            <a:ext cx="506485" cy="50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79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 sz="5400">
                <a:solidFill>
                  <a:schemeClr val="accent5"/>
                </a:solidFill>
              </a:defRPr>
            </a:pPr>
            <a:r>
              <a:t>Paldies</a:t>
            </a:r>
            <a:endParaRPr sz="5400">
              <a:solidFill>
                <a:schemeClr val="accent5"/>
              </a:solidFill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7D3ACD-911F-4E7B-BBA8-C58E656D3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782" y="5961512"/>
            <a:ext cx="2066926" cy="68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551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094E9F29D6C04F85860C631ABC812A" ma:contentTypeVersion="6" ma:contentTypeDescription="Create a new document." ma:contentTypeScope="" ma:versionID="4e93c5d57714abd318849e0873f21626">
  <xsd:schema xmlns:xsd="http://www.w3.org/2001/XMLSchema" xmlns:xs="http://www.w3.org/2001/XMLSchema" xmlns:p="http://schemas.microsoft.com/office/2006/metadata/properties" xmlns:ns2="1700ab43-7395-48ff-866c-657c86ba7f4e" xmlns:ns3="e6c3bc29-9e11-4027-900b-c73633d7928a" targetNamespace="http://schemas.microsoft.com/office/2006/metadata/properties" ma:root="true" ma:fieldsID="a1cd2ab6706a6f50a0adfad199c41da3" ns2:_="" ns3:_="">
    <xsd:import namespace="1700ab43-7395-48ff-866c-657c86ba7f4e"/>
    <xsd:import namespace="e6c3bc29-9e11-4027-900b-c73633d792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00ab43-7395-48ff-866c-657c86ba7f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c3bc29-9e11-4027-900b-c73633d7928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F87431-2774-4E17-BE38-8A579357848D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e6c3bc29-9e11-4027-900b-c73633d7928a"/>
    <ds:schemaRef ds:uri="1700ab43-7395-48ff-866c-657c86ba7f4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C16D2F2-7FCB-447A-946D-0CDFA51F03E8}">
  <ds:schemaRefs>
    <ds:schemaRef ds:uri="1700ab43-7395-48ff-866c-657c86ba7f4e"/>
    <ds:schemaRef ds:uri="e6c3bc29-9e11-4027-900b-c73633d7928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348</Words>
  <Application>Microsoft Office PowerPoint</Application>
  <PresentationFormat>Widescreen</PresentationFormat>
  <Paragraphs>53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Poppins</vt:lpstr>
      <vt:lpstr>2_Office Theme</vt:lpstr>
      <vt:lpstr>Atveseļošanas plāns </vt:lpstr>
      <vt:lpstr>Klimata pārmaiņas un vides ilgtspēja Energoefektivitātes paaugstināšana </vt:lpstr>
      <vt:lpstr>Nevienlīdzības mazināšana Administratīvi teritoriālā reforma </vt:lpstr>
      <vt:lpstr>Valsts pārvaldes digitālā transformācija</vt:lpstr>
      <vt:lpstr>Digitālā transformācija</vt:lpstr>
      <vt:lpstr>Paldies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John Yvonne (COMM)</dc:creator>
  <cp:lastModifiedBy>Jana Jentkus</cp:lastModifiedBy>
  <cp:revision>67</cp:revision>
  <dcterms:created xsi:type="dcterms:W3CDTF">2019-08-09T12:06:42Z</dcterms:created>
  <dcterms:modified xsi:type="dcterms:W3CDTF">2021-07-14T07:52:18Z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0x01010062094E9F29D6C04F85860C631ABC812A</vt:lpwstr>
  </property>
</Properties>
</file>