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4.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5.xml" ContentType="application/vnd.openxmlformats-officedocument.drawingml.chartshape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89" r:id="rId2"/>
    <p:sldId id="288" r:id="rId3"/>
    <p:sldId id="281" r:id="rId4"/>
    <p:sldId id="283" r:id="rId5"/>
    <p:sldId id="284" r:id="rId6"/>
    <p:sldId id="280" r:id="rId7"/>
    <p:sldId id="287" r:id="rId8"/>
    <p:sldId id="291" r:id="rId9"/>
    <p:sldId id="290" r:id="rId10"/>
  </p:sldIdLst>
  <p:sldSz cx="12192000" cy="6858000"/>
  <p:notesSz cx="6735763" cy="9866313"/>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EDF4"/>
    <a:srgbClr val="D0D8E8"/>
    <a:srgbClr val="A9D0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2" d="100"/>
          <a:sy n="122" d="100"/>
        </p:scale>
        <p:origin x="114" y="1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fk\bd\Kopsavilkuma_nod\VBPKN_jaut&#257;jumi\PREZENT&#256;CIJAS\2021\Bazes_2022_2024\Bazes_zinojums_prezentacijai_110821.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fk\bd\Kopsavilkuma_nod\VBPKN_jaut&#257;jumi\PREZENT&#256;CIJAS\2021\Bazes_2022_2024\Bazes_zinojums_prezentacijai_110821.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oleObject" Target="file:///\\fk\bd\Kopsavilkuma_nod\VBPKN_jaut&#257;jumi\PREZENT&#256;CIJAS\2021\Bazes_2022_2024\Bazes_zinojums_prezentacijai_110821.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3" Type="http://schemas.openxmlformats.org/officeDocument/2006/relationships/oleObject" Target="file:///\\fk\bd\Kopsavilkuma_nod\VBPKN_jaut&#257;jumi\PREZENT&#256;CIJAS\2021\Bazes_2022_2024\Bazes_zinojums_prezentacijai_110821.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4.xml"/></Relationships>
</file>

<file path=ppt/charts/_rels/chart5.xml.rels><?xml version="1.0" encoding="UTF-8" standalone="yes"?>
<Relationships xmlns="http://schemas.openxmlformats.org/package/2006/relationships"><Relationship Id="rId3" Type="http://schemas.openxmlformats.org/officeDocument/2006/relationships/oleObject" Target="file:///\\fk\bd\Kopsavilkuma_nod\VBPKN_jaut&#257;jumi\PREZENT&#256;CIJAS\2021\Bazes_2022_2024\Bazes_zinojums_prezentacijai_110821.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1649738358488604E-2"/>
          <c:y val="0.21515717787266439"/>
          <c:w val="0.89284760643857575"/>
          <c:h val="0.63417363573289864"/>
        </c:manualLayout>
      </c:layout>
      <c:barChart>
        <c:barDir val="col"/>
        <c:grouping val="clustered"/>
        <c:varyColors val="0"/>
        <c:ser>
          <c:idx val="1"/>
          <c:order val="0"/>
          <c:tx>
            <c:strRef>
              <c:f>grafiki!$G$75</c:f>
              <c:strCache>
                <c:ptCount val="1"/>
                <c:pt idx="0">
                  <c:v>Ietvars</c:v>
                </c:pt>
              </c:strCache>
            </c:strRef>
          </c:tx>
          <c:spPr>
            <a:solidFill>
              <a:schemeClr val="bg2">
                <a:lumMod val="90000"/>
              </a:schemeClr>
            </a:solidFill>
            <a:ln>
              <a:noFill/>
            </a:ln>
            <a:effectLst>
              <a:innerShdw blurRad="63500" dist="50800" dir="13500000">
                <a:prstClr val="black">
                  <a:alpha val="50000"/>
                </a:prstClr>
              </a:innerShdw>
            </a:effectLst>
          </c:spPr>
          <c:invertIfNegative val="0"/>
          <c:dPt>
            <c:idx val="0"/>
            <c:invertIfNegative val="0"/>
            <c:bubble3D val="0"/>
            <c:spPr>
              <a:solidFill>
                <a:schemeClr val="bg2">
                  <a:lumMod val="90000"/>
                </a:schemeClr>
              </a:solidFill>
              <a:ln>
                <a:noFill/>
              </a:ln>
              <a:effectLst>
                <a:innerShdw blurRad="63500" dist="50800" dir="13500000">
                  <a:prstClr val="black">
                    <a:alpha val="50000"/>
                  </a:prstClr>
                </a:innerShdw>
              </a:effectLst>
            </c:spPr>
            <c:extLst>
              <c:ext xmlns:c16="http://schemas.microsoft.com/office/drawing/2014/chart" uri="{C3380CC4-5D6E-409C-BE32-E72D297353CC}">
                <c16:uniqueId val="{00000001-7490-4CFF-9EEE-BFF24CD4D363}"/>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mn-lt"/>
                    <a:ea typeface="+mn-ea"/>
                    <a:cs typeface="+mn-cs"/>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grafiki!$I$73:$K$73</c:f>
              <c:numCache>
                <c:formatCode>General</c:formatCode>
                <c:ptCount val="3"/>
                <c:pt idx="0">
                  <c:v>2022</c:v>
                </c:pt>
                <c:pt idx="1">
                  <c:v>2023</c:v>
                </c:pt>
                <c:pt idx="2">
                  <c:v>2024</c:v>
                </c:pt>
              </c:numCache>
            </c:numRef>
          </c:cat>
          <c:val>
            <c:numRef>
              <c:f>grafiki!$I$75:$K$75</c:f>
              <c:numCache>
                <c:formatCode>#\ ##0.0</c:formatCode>
                <c:ptCount val="3"/>
                <c:pt idx="0">
                  <c:v>11052.7</c:v>
                </c:pt>
                <c:pt idx="1">
                  <c:v>10972.1</c:v>
                </c:pt>
                <c:pt idx="2">
                  <c:v>10972.1</c:v>
                </c:pt>
              </c:numCache>
            </c:numRef>
          </c:val>
          <c:extLst>
            <c:ext xmlns:c16="http://schemas.microsoft.com/office/drawing/2014/chart" uri="{C3380CC4-5D6E-409C-BE32-E72D297353CC}">
              <c16:uniqueId val="{00000002-7490-4CFF-9EEE-BFF24CD4D363}"/>
            </c:ext>
          </c:extLst>
        </c:ser>
        <c:ser>
          <c:idx val="0"/>
          <c:order val="1"/>
          <c:tx>
            <c:strRef>
              <c:f>grafiki!$G$74</c:f>
              <c:strCache>
                <c:ptCount val="1"/>
                <c:pt idx="0">
                  <c:v>Bāzes*</c:v>
                </c:pt>
              </c:strCache>
            </c:strRef>
          </c:tx>
          <c:spPr>
            <a:solidFill>
              <a:schemeClr val="accent1">
                <a:lumMod val="60000"/>
                <a:lumOff val="40000"/>
              </a:schemeClr>
            </a:solidFill>
            <a:ln>
              <a:noFill/>
            </a:ln>
            <a:effectLst>
              <a:innerShdw blurRad="63500" dist="50800" dir="13500000">
                <a:prstClr val="black">
                  <a:alpha val="50000"/>
                </a:prstClr>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mn-lt"/>
                    <a:ea typeface="+mn-ea"/>
                    <a:cs typeface="+mn-cs"/>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grafiki!$I$73:$K$73</c:f>
              <c:numCache>
                <c:formatCode>General</c:formatCode>
                <c:ptCount val="3"/>
                <c:pt idx="0">
                  <c:v>2022</c:v>
                </c:pt>
                <c:pt idx="1">
                  <c:v>2023</c:v>
                </c:pt>
                <c:pt idx="2">
                  <c:v>2024</c:v>
                </c:pt>
              </c:numCache>
            </c:numRef>
          </c:cat>
          <c:val>
            <c:numRef>
              <c:f>grafiki!$I$74:$K$74</c:f>
              <c:numCache>
                <c:formatCode>#\ ##0.0</c:formatCode>
                <c:ptCount val="3"/>
                <c:pt idx="0">
                  <c:v>11885.9</c:v>
                </c:pt>
                <c:pt idx="1">
                  <c:v>11871.5</c:v>
                </c:pt>
                <c:pt idx="2">
                  <c:v>12077.1</c:v>
                </c:pt>
              </c:numCache>
            </c:numRef>
          </c:val>
          <c:extLst>
            <c:ext xmlns:c16="http://schemas.microsoft.com/office/drawing/2014/chart" uri="{C3380CC4-5D6E-409C-BE32-E72D297353CC}">
              <c16:uniqueId val="{00000003-7490-4CFF-9EEE-BFF24CD4D363}"/>
            </c:ext>
          </c:extLst>
        </c:ser>
        <c:dLbls>
          <c:showLegendKey val="0"/>
          <c:showVal val="0"/>
          <c:showCatName val="0"/>
          <c:showSerName val="0"/>
          <c:showPercent val="0"/>
          <c:showBubbleSize val="0"/>
        </c:dLbls>
        <c:gapWidth val="50"/>
        <c:overlap val="-10"/>
        <c:axId val="587288848"/>
        <c:axId val="587290096"/>
      </c:barChart>
      <c:catAx>
        <c:axId val="587288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587290096"/>
        <c:crosses val="autoZero"/>
        <c:auto val="1"/>
        <c:lblAlgn val="ctr"/>
        <c:lblOffset val="100"/>
        <c:noMultiLvlLbl val="0"/>
      </c:catAx>
      <c:valAx>
        <c:axId val="587290096"/>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lv-LV"/>
          </a:p>
        </c:txPr>
        <c:crossAx val="5872888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legend>
    <c:plotVisOnly val="1"/>
    <c:dispBlanksAs val="gap"/>
    <c:showDLblsOverMax val="0"/>
  </c:chart>
  <c:spPr>
    <a:noFill/>
    <a:ln>
      <a:noFill/>
    </a:ln>
    <a:effectLst/>
  </c:spPr>
  <c:txPr>
    <a:bodyPr/>
    <a:lstStyle/>
    <a:p>
      <a:pPr>
        <a:defRPr>
          <a:solidFill>
            <a:sysClr val="windowText" lastClr="000000"/>
          </a:solidFill>
        </a:defRPr>
      </a:pPr>
      <a:endParaRPr lang="lv-LV"/>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878571786789039E-2"/>
          <c:y val="0.19841076099605245"/>
          <c:w val="0.89284760643857575"/>
          <c:h val="0.61463613971330511"/>
        </c:manualLayout>
      </c:layout>
      <c:barChart>
        <c:barDir val="col"/>
        <c:grouping val="clustered"/>
        <c:varyColors val="0"/>
        <c:ser>
          <c:idx val="1"/>
          <c:order val="0"/>
          <c:tx>
            <c:strRef>
              <c:f>grafiki!$G$4</c:f>
              <c:strCache>
                <c:ptCount val="1"/>
                <c:pt idx="0">
                  <c:v>Ietvars</c:v>
                </c:pt>
              </c:strCache>
            </c:strRef>
          </c:tx>
          <c:spPr>
            <a:solidFill>
              <a:schemeClr val="bg2">
                <a:lumMod val="90000"/>
              </a:schemeClr>
            </a:solidFill>
            <a:ln>
              <a:noFill/>
            </a:ln>
            <a:effectLst>
              <a:innerShdw blurRad="63500" dist="50800" dir="13500000">
                <a:prstClr val="black">
                  <a:alpha val="50000"/>
                </a:prstClr>
              </a:innerShdw>
            </a:effectLst>
          </c:spPr>
          <c:invertIfNegative val="0"/>
          <c:dLbls>
            <c:dLbl>
              <c:idx val="0"/>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5FE-4FB7-98F1-292D029A69C7}"/>
                </c:ext>
              </c:extLst>
            </c:dLbl>
            <c:dLbl>
              <c:idx val="1"/>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5FE-4FB7-98F1-292D029A69C7}"/>
                </c:ext>
              </c:extLst>
            </c:dLbl>
            <c:dLbl>
              <c:idx val="2"/>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5FE-4FB7-98F1-292D029A69C7}"/>
                </c:ext>
              </c:extLst>
            </c:dLbl>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grafiki!$I$2:$K$2</c:f>
              <c:numCache>
                <c:formatCode>General</c:formatCode>
                <c:ptCount val="3"/>
                <c:pt idx="0">
                  <c:v>2022</c:v>
                </c:pt>
                <c:pt idx="1">
                  <c:v>2023</c:v>
                </c:pt>
                <c:pt idx="2">
                  <c:v>2024</c:v>
                </c:pt>
              </c:numCache>
            </c:numRef>
          </c:cat>
          <c:val>
            <c:numRef>
              <c:f>grafiki!$I$4:$K$4</c:f>
              <c:numCache>
                <c:formatCode>#\ ##0.0</c:formatCode>
                <c:ptCount val="3"/>
                <c:pt idx="0">
                  <c:v>8073</c:v>
                </c:pt>
                <c:pt idx="1">
                  <c:v>7836.3</c:v>
                </c:pt>
                <c:pt idx="2">
                  <c:v>7836.3</c:v>
                </c:pt>
              </c:numCache>
            </c:numRef>
          </c:val>
          <c:extLst>
            <c:ext xmlns:c16="http://schemas.microsoft.com/office/drawing/2014/chart" uri="{C3380CC4-5D6E-409C-BE32-E72D297353CC}">
              <c16:uniqueId val="{00000003-B5FE-4FB7-98F1-292D029A69C7}"/>
            </c:ext>
          </c:extLst>
        </c:ser>
        <c:ser>
          <c:idx val="0"/>
          <c:order val="1"/>
          <c:tx>
            <c:strRef>
              <c:f>grafiki!$G$3</c:f>
              <c:strCache>
                <c:ptCount val="1"/>
                <c:pt idx="0">
                  <c:v>Bāzes*</c:v>
                </c:pt>
              </c:strCache>
            </c:strRef>
          </c:tx>
          <c:spPr>
            <a:solidFill>
              <a:schemeClr val="accent1">
                <a:lumMod val="60000"/>
                <a:lumOff val="40000"/>
              </a:schemeClr>
            </a:solidFill>
            <a:ln>
              <a:noFill/>
            </a:ln>
            <a:effectLst>
              <a:innerShdw blurRad="63500" dist="50800" dir="13500000">
                <a:prstClr val="black">
                  <a:alpha val="50000"/>
                </a:prstClr>
              </a:innerShdw>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grafiki!$I$2:$K$2</c:f>
              <c:numCache>
                <c:formatCode>General</c:formatCode>
                <c:ptCount val="3"/>
                <c:pt idx="0">
                  <c:v>2022</c:v>
                </c:pt>
                <c:pt idx="1">
                  <c:v>2023</c:v>
                </c:pt>
                <c:pt idx="2">
                  <c:v>2024</c:v>
                </c:pt>
              </c:numCache>
            </c:numRef>
          </c:cat>
          <c:val>
            <c:numRef>
              <c:f>grafiki!$I$3:$K$3</c:f>
              <c:numCache>
                <c:formatCode>#\ ##0.0</c:formatCode>
                <c:ptCount val="3"/>
                <c:pt idx="0">
                  <c:v>8741.1</c:v>
                </c:pt>
                <c:pt idx="1">
                  <c:v>8568.6</c:v>
                </c:pt>
                <c:pt idx="2">
                  <c:v>8542.7999999999993</c:v>
                </c:pt>
              </c:numCache>
            </c:numRef>
          </c:val>
          <c:extLst>
            <c:ext xmlns:c16="http://schemas.microsoft.com/office/drawing/2014/chart" uri="{C3380CC4-5D6E-409C-BE32-E72D297353CC}">
              <c16:uniqueId val="{00000004-B5FE-4FB7-98F1-292D029A69C7}"/>
            </c:ext>
          </c:extLst>
        </c:ser>
        <c:dLbls>
          <c:showLegendKey val="0"/>
          <c:showVal val="0"/>
          <c:showCatName val="0"/>
          <c:showSerName val="0"/>
          <c:showPercent val="0"/>
          <c:showBubbleSize val="0"/>
        </c:dLbls>
        <c:gapWidth val="50"/>
        <c:overlap val="-10"/>
        <c:axId val="587288848"/>
        <c:axId val="587290096"/>
      </c:barChart>
      <c:catAx>
        <c:axId val="587288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587290096"/>
        <c:crosses val="autoZero"/>
        <c:auto val="1"/>
        <c:lblAlgn val="ctr"/>
        <c:lblOffset val="100"/>
        <c:noMultiLvlLbl val="0"/>
      </c:catAx>
      <c:valAx>
        <c:axId val="587290096"/>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lv-LV"/>
          </a:p>
        </c:txPr>
        <c:crossAx val="5872888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legend>
    <c:plotVisOnly val="1"/>
    <c:dispBlanksAs val="gap"/>
    <c:showDLblsOverMax val="0"/>
  </c:chart>
  <c:spPr>
    <a:noFill/>
    <a:ln>
      <a:noFill/>
    </a:ln>
    <a:effectLst/>
  </c:spPr>
  <c:txPr>
    <a:bodyPr/>
    <a:lstStyle/>
    <a:p>
      <a:pPr>
        <a:defRPr>
          <a:solidFill>
            <a:sysClr val="windowText" lastClr="000000"/>
          </a:solidFill>
        </a:defRPr>
      </a:pPr>
      <a:endParaRPr lang="lv-LV"/>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3257003027976367E-2"/>
          <c:y val="0.24398593119693565"/>
          <c:w val="0.89078441126671049"/>
          <c:h val="0.56906090631886785"/>
        </c:manualLayout>
      </c:layout>
      <c:barChart>
        <c:barDir val="col"/>
        <c:grouping val="clustered"/>
        <c:varyColors val="0"/>
        <c:ser>
          <c:idx val="0"/>
          <c:order val="0"/>
          <c:tx>
            <c:strRef>
              <c:f>grafiki!$G$23</c:f>
              <c:strCache>
                <c:ptCount val="1"/>
                <c:pt idx="0">
                  <c:v>Ietvars</c:v>
                </c:pt>
              </c:strCache>
            </c:strRef>
          </c:tx>
          <c:spPr>
            <a:solidFill>
              <a:schemeClr val="bg2">
                <a:lumMod val="90000"/>
              </a:schemeClr>
            </a:solidFill>
            <a:ln>
              <a:noFill/>
            </a:ln>
            <a:effectLst>
              <a:innerShdw blurRad="63500" dist="50800" dir="13500000">
                <a:prstClr val="black">
                  <a:alpha val="50000"/>
                </a:prstClr>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grafiki!$I$21:$K$21</c:f>
              <c:numCache>
                <c:formatCode>General</c:formatCode>
                <c:ptCount val="3"/>
                <c:pt idx="0">
                  <c:v>2022</c:v>
                </c:pt>
                <c:pt idx="1">
                  <c:v>2023</c:v>
                </c:pt>
                <c:pt idx="2">
                  <c:v>2024</c:v>
                </c:pt>
              </c:numCache>
            </c:numRef>
          </c:cat>
          <c:val>
            <c:numRef>
              <c:f>grafiki!$I$23:$K$23</c:f>
              <c:numCache>
                <c:formatCode>#\ ##0.0</c:formatCode>
                <c:ptCount val="3"/>
                <c:pt idx="0">
                  <c:v>6471.9</c:v>
                </c:pt>
                <c:pt idx="1">
                  <c:v>6359.6</c:v>
                </c:pt>
                <c:pt idx="2">
                  <c:v>6359.6</c:v>
                </c:pt>
              </c:numCache>
            </c:numRef>
          </c:val>
          <c:extLst>
            <c:ext xmlns:c16="http://schemas.microsoft.com/office/drawing/2014/chart" uri="{C3380CC4-5D6E-409C-BE32-E72D297353CC}">
              <c16:uniqueId val="{00000000-9A5C-424B-A5B4-8A2ED98917C1}"/>
            </c:ext>
          </c:extLst>
        </c:ser>
        <c:ser>
          <c:idx val="1"/>
          <c:order val="1"/>
          <c:tx>
            <c:strRef>
              <c:f>grafiki!$G$22</c:f>
              <c:strCache>
                <c:ptCount val="1"/>
                <c:pt idx="0">
                  <c:v>Bāzes*</c:v>
                </c:pt>
              </c:strCache>
            </c:strRef>
          </c:tx>
          <c:spPr>
            <a:solidFill>
              <a:schemeClr val="accent1">
                <a:lumMod val="60000"/>
                <a:lumOff val="40000"/>
              </a:schemeClr>
            </a:solidFill>
            <a:ln>
              <a:noFill/>
            </a:ln>
            <a:effectLst>
              <a:innerShdw blurRad="63500" dist="50800" dir="13500000">
                <a:prstClr val="black">
                  <a:alpha val="50000"/>
                </a:prstClr>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grafiki!$I$21:$K$21</c:f>
              <c:numCache>
                <c:formatCode>General</c:formatCode>
                <c:ptCount val="3"/>
                <c:pt idx="0">
                  <c:v>2022</c:v>
                </c:pt>
                <c:pt idx="1">
                  <c:v>2023</c:v>
                </c:pt>
                <c:pt idx="2">
                  <c:v>2024</c:v>
                </c:pt>
              </c:numCache>
            </c:numRef>
          </c:cat>
          <c:val>
            <c:numRef>
              <c:f>grafiki!$I$22:$K$22</c:f>
              <c:numCache>
                <c:formatCode>#\ ##0.0</c:formatCode>
                <c:ptCount val="3"/>
                <c:pt idx="0">
                  <c:v>6786.5</c:v>
                </c:pt>
                <c:pt idx="1">
                  <c:v>6524.3</c:v>
                </c:pt>
                <c:pt idx="2">
                  <c:v>6454.8</c:v>
                </c:pt>
              </c:numCache>
            </c:numRef>
          </c:val>
          <c:extLst>
            <c:ext xmlns:c16="http://schemas.microsoft.com/office/drawing/2014/chart" uri="{C3380CC4-5D6E-409C-BE32-E72D297353CC}">
              <c16:uniqueId val="{00000001-9A5C-424B-A5B4-8A2ED98917C1}"/>
            </c:ext>
          </c:extLst>
        </c:ser>
        <c:dLbls>
          <c:showLegendKey val="0"/>
          <c:showVal val="0"/>
          <c:showCatName val="0"/>
          <c:showSerName val="0"/>
          <c:showPercent val="0"/>
          <c:showBubbleSize val="0"/>
        </c:dLbls>
        <c:gapWidth val="50"/>
        <c:overlap val="-10"/>
        <c:axId val="587288848"/>
        <c:axId val="587290096"/>
      </c:barChart>
      <c:catAx>
        <c:axId val="587288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587290096"/>
        <c:crosses val="autoZero"/>
        <c:auto val="1"/>
        <c:lblAlgn val="ctr"/>
        <c:lblOffset val="100"/>
        <c:noMultiLvlLbl val="0"/>
      </c:catAx>
      <c:valAx>
        <c:axId val="587290096"/>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lv-LV"/>
          </a:p>
        </c:txPr>
        <c:crossAx val="5872888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legend>
    <c:plotVisOnly val="1"/>
    <c:dispBlanksAs val="gap"/>
    <c:showDLblsOverMax val="0"/>
  </c:chart>
  <c:spPr>
    <a:noFill/>
    <a:ln>
      <a:noFill/>
    </a:ln>
    <a:effectLst/>
  </c:spPr>
  <c:txPr>
    <a:bodyPr/>
    <a:lstStyle/>
    <a:p>
      <a:pPr>
        <a:defRPr>
          <a:solidFill>
            <a:sysClr val="windowText" lastClr="000000"/>
          </a:solidFill>
        </a:defRPr>
      </a:pPr>
      <a:endParaRPr lang="lv-LV"/>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115733427140851E-2"/>
          <c:y val="0.16021984256577887"/>
          <c:w val="0.89284760643857575"/>
          <c:h val="0.61463613971330511"/>
        </c:manualLayout>
      </c:layout>
      <c:barChart>
        <c:barDir val="col"/>
        <c:grouping val="clustered"/>
        <c:varyColors val="0"/>
        <c:ser>
          <c:idx val="1"/>
          <c:order val="0"/>
          <c:tx>
            <c:strRef>
              <c:f>grafiki!$G$57</c:f>
              <c:strCache>
                <c:ptCount val="1"/>
                <c:pt idx="0">
                  <c:v>Ietvars</c:v>
                </c:pt>
              </c:strCache>
            </c:strRef>
          </c:tx>
          <c:spPr>
            <a:solidFill>
              <a:schemeClr val="bg2">
                <a:lumMod val="90000"/>
              </a:schemeClr>
            </a:solidFill>
            <a:ln>
              <a:noFill/>
            </a:ln>
            <a:effectLst>
              <a:innerShdw blurRad="63500" dist="50800" dir="13500000">
                <a:prstClr val="black">
                  <a:alpha val="50000"/>
                </a:prstClr>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grafiki!$I$55:$K$55</c:f>
              <c:numCache>
                <c:formatCode>General</c:formatCode>
                <c:ptCount val="3"/>
                <c:pt idx="0">
                  <c:v>2022</c:v>
                </c:pt>
                <c:pt idx="1">
                  <c:v>2023</c:v>
                </c:pt>
                <c:pt idx="2">
                  <c:v>2024</c:v>
                </c:pt>
              </c:numCache>
            </c:numRef>
          </c:cat>
          <c:val>
            <c:numRef>
              <c:f>grafiki!$I$57:$K$57</c:f>
              <c:numCache>
                <c:formatCode>#\ ##0.0</c:formatCode>
                <c:ptCount val="3"/>
                <c:pt idx="0">
                  <c:v>1601.2</c:v>
                </c:pt>
                <c:pt idx="1">
                  <c:v>1476.7</c:v>
                </c:pt>
                <c:pt idx="2">
                  <c:v>1476.7</c:v>
                </c:pt>
              </c:numCache>
            </c:numRef>
          </c:val>
          <c:extLst>
            <c:ext xmlns:c16="http://schemas.microsoft.com/office/drawing/2014/chart" uri="{C3380CC4-5D6E-409C-BE32-E72D297353CC}">
              <c16:uniqueId val="{00000000-1CA9-4D2B-83DC-A46D168196B1}"/>
            </c:ext>
          </c:extLst>
        </c:ser>
        <c:ser>
          <c:idx val="0"/>
          <c:order val="1"/>
          <c:tx>
            <c:strRef>
              <c:f>grafiki!$G$56</c:f>
              <c:strCache>
                <c:ptCount val="1"/>
                <c:pt idx="0">
                  <c:v>Bāzes*</c:v>
                </c:pt>
              </c:strCache>
            </c:strRef>
          </c:tx>
          <c:spPr>
            <a:solidFill>
              <a:schemeClr val="accent1">
                <a:lumMod val="60000"/>
                <a:lumOff val="40000"/>
              </a:schemeClr>
            </a:solidFill>
            <a:ln>
              <a:noFill/>
            </a:ln>
            <a:effectLst>
              <a:innerShdw blurRad="63500" dist="50800" dir="13500000">
                <a:prstClr val="black">
                  <a:alpha val="50000"/>
                </a:prstClr>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grafiki!$I$55:$K$55</c:f>
              <c:numCache>
                <c:formatCode>General</c:formatCode>
                <c:ptCount val="3"/>
                <c:pt idx="0">
                  <c:v>2022</c:v>
                </c:pt>
                <c:pt idx="1">
                  <c:v>2023</c:v>
                </c:pt>
                <c:pt idx="2">
                  <c:v>2024</c:v>
                </c:pt>
              </c:numCache>
            </c:numRef>
          </c:cat>
          <c:val>
            <c:numRef>
              <c:f>grafiki!$I$56:$K$56</c:f>
              <c:numCache>
                <c:formatCode>#\ ##0.0</c:formatCode>
                <c:ptCount val="3"/>
                <c:pt idx="0">
                  <c:v>1954.6</c:v>
                </c:pt>
                <c:pt idx="1">
                  <c:v>2044.4</c:v>
                </c:pt>
                <c:pt idx="2">
                  <c:v>2088</c:v>
                </c:pt>
              </c:numCache>
            </c:numRef>
          </c:val>
          <c:extLst>
            <c:ext xmlns:c16="http://schemas.microsoft.com/office/drawing/2014/chart" uri="{C3380CC4-5D6E-409C-BE32-E72D297353CC}">
              <c16:uniqueId val="{00000001-1CA9-4D2B-83DC-A46D168196B1}"/>
            </c:ext>
          </c:extLst>
        </c:ser>
        <c:dLbls>
          <c:showLegendKey val="0"/>
          <c:showVal val="0"/>
          <c:showCatName val="0"/>
          <c:showSerName val="0"/>
          <c:showPercent val="0"/>
          <c:showBubbleSize val="0"/>
        </c:dLbls>
        <c:gapWidth val="50"/>
        <c:overlap val="-10"/>
        <c:axId val="587288848"/>
        <c:axId val="587290096"/>
      </c:barChart>
      <c:catAx>
        <c:axId val="587288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587290096"/>
        <c:crosses val="autoZero"/>
        <c:auto val="1"/>
        <c:lblAlgn val="ctr"/>
        <c:lblOffset val="100"/>
        <c:noMultiLvlLbl val="0"/>
      </c:catAx>
      <c:valAx>
        <c:axId val="587290096"/>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lv-LV"/>
          </a:p>
        </c:txPr>
        <c:crossAx val="5872888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legend>
    <c:plotVisOnly val="1"/>
    <c:dispBlanksAs val="gap"/>
    <c:showDLblsOverMax val="0"/>
  </c:chart>
  <c:spPr>
    <a:noFill/>
    <a:ln>
      <a:noFill/>
    </a:ln>
    <a:effectLst/>
  </c:spPr>
  <c:txPr>
    <a:bodyPr/>
    <a:lstStyle/>
    <a:p>
      <a:pPr>
        <a:defRPr>
          <a:solidFill>
            <a:sysClr val="windowText" lastClr="000000"/>
          </a:solidFill>
        </a:defRPr>
      </a:pPr>
      <a:endParaRPr lang="lv-LV"/>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354030074503745E-2"/>
          <c:y val="0.17899322450858005"/>
          <c:w val="0.89284760643857575"/>
          <c:h val="0.61463613971330511"/>
        </c:manualLayout>
      </c:layout>
      <c:barChart>
        <c:barDir val="col"/>
        <c:grouping val="clustered"/>
        <c:varyColors val="0"/>
        <c:ser>
          <c:idx val="1"/>
          <c:order val="0"/>
          <c:tx>
            <c:strRef>
              <c:f>grafiki!$G$38</c:f>
              <c:strCache>
                <c:ptCount val="1"/>
                <c:pt idx="0">
                  <c:v>Ietvars</c:v>
                </c:pt>
              </c:strCache>
            </c:strRef>
          </c:tx>
          <c:spPr>
            <a:solidFill>
              <a:schemeClr val="bg2">
                <a:lumMod val="90000"/>
              </a:schemeClr>
            </a:solidFill>
            <a:ln>
              <a:noFill/>
            </a:ln>
            <a:effectLst>
              <a:innerShdw blurRad="63500" dist="50800" dir="13500000">
                <a:prstClr val="black">
                  <a:alpha val="50000"/>
                </a:prstClr>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grafiki!$I$36:$K$36</c:f>
              <c:numCache>
                <c:formatCode>General</c:formatCode>
                <c:ptCount val="3"/>
                <c:pt idx="0">
                  <c:v>2022</c:v>
                </c:pt>
                <c:pt idx="1">
                  <c:v>2023</c:v>
                </c:pt>
                <c:pt idx="2">
                  <c:v>2024</c:v>
                </c:pt>
              </c:numCache>
            </c:numRef>
          </c:cat>
          <c:val>
            <c:numRef>
              <c:f>grafiki!$I$38:$K$38</c:f>
              <c:numCache>
                <c:formatCode>#\ ##0.0</c:formatCode>
                <c:ptCount val="3"/>
                <c:pt idx="0">
                  <c:v>3226.6</c:v>
                </c:pt>
                <c:pt idx="1">
                  <c:v>3381</c:v>
                </c:pt>
                <c:pt idx="2">
                  <c:v>3381</c:v>
                </c:pt>
              </c:numCache>
            </c:numRef>
          </c:val>
          <c:extLst>
            <c:ext xmlns:c16="http://schemas.microsoft.com/office/drawing/2014/chart" uri="{C3380CC4-5D6E-409C-BE32-E72D297353CC}">
              <c16:uniqueId val="{00000000-82EA-4A89-B887-26DF2ABB3233}"/>
            </c:ext>
          </c:extLst>
        </c:ser>
        <c:ser>
          <c:idx val="0"/>
          <c:order val="1"/>
          <c:tx>
            <c:strRef>
              <c:f>grafiki!$G$37</c:f>
              <c:strCache>
                <c:ptCount val="1"/>
                <c:pt idx="0">
                  <c:v>Bāzes*</c:v>
                </c:pt>
              </c:strCache>
            </c:strRef>
          </c:tx>
          <c:spPr>
            <a:solidFill>
              <a:schemeClr val="accent1">
                <a:lumMod val="60000"/>
                <a:lumOff val="40000"/>
              </a:schemeClr>
            </a:solidFill>
            <a:ln>
              <a:noFill/>
            </a:ln>
            <a:effectLst>
              <a:innerShdw blurRad="63500" dist="50800" dir="13500000">
                <a:prstClr val="black">
                  <a:alpha val="50000"/>
                </a:prstClr>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grafiki!$I$36:$K$36</c:f>
              <c:numCache>
                <c:formatCode>General</c:formatCode>
                <c:ptCount val="3"/>
                <c:pt idx="0">
                  <c:v>2022</c:v>
                </c:pt>
                <c:pt idx="1">
                  <c:v>2023</c:v>
                </c:pt>
                <c:pt idx="2">
                  <c:v>2024</c:v>
                </c:pt>
              </c:numCache>
            </c:numRef>
          </c:cat>
          <c:val>
            <c:numRef>
              <c:f>grafiki!$I$37:$K$37</c:f>
              <c:numCache>
                <c:formatCode>#\ ##0.0</c:formatCode>
                <c:ptCount val="3"/>
                <c:pt idx="0">
                  <c:v>3387.5</c:v>
                </c:pt>
                <c:pt idx="1">
                  <c:v>3540.9</c:v>
                </c:pt>
                <c:pt idx="2">
                  <c:v>3771.6</c:v>
                </c:pt>
              </c:numCache>
            </c:numRef>
          </c:val>
          <c:extLst>
            <c:ext xmlns:c16="http://schemas.microsoft.com/office/drawing/2014/chart" uri="{C3380CC4-5D6E-409C-BE32-E72D297353CC}">
              <c16:uniqueId val="{00000001-82EA-4A89-B887-26DF2ABB3233}"/>
            </c:ext>
          </c:extLst>
        </c:ser>
        <c:dLbls>
          <c:showLegendKey val="0"/>
          <c:showVal val="0"/>
          <c:showCatName val="0"/>
          <c:showSerName val="0"/>
          <c:showPercent val="0"/>
          <c:showBubbleSize val="0"/>
        </c:dLbls>
        <c:gapWidth val="50"/>
        <c:overlap val="-10"/>
        <c:axId val="587288848"/>
        <c:axId val="587290096"/>
      </c:barChart>
      <c:catAx>
        <c:axId val="587288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587290096"/>
        <c:crosses val="autoZero"/>
        <c:auto val="1"/>
        <c:lblAlgn val="ctr"/>
        <c:lblOffset val="100"/>
        <c:noMultiLvlLbl val="0"/>
      </c:catAx>
      <c:valAx>
        <c:axId val="587290096"/>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lv-LV"/>
          </a:p>
        </c:txPr>
        <c:crossAx val="587288848"/>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legend>
    <c:plotVisOnly val="1"/>
    <c:dispBlanksAs val="gap"/>
    <c:showDLblsOverMax val="0"/>
  </c:chart>
  <c:spPr>
    <a:noFill/>
    <a:ln>
      <a:noFill/>
    </a:ln>
    <a:effectLst/>
  </c:spPr>
  <c:txPr>
    <a:bodyPr/>
    <a:lstStyle/>
    <a:p>
      <a:pPr>
        <a:defRPr>
          <a:solidFill>
            <a:sysClr val="windowText" lastClr="000000"/>
          </a:solidFill>
        </a:defRPr>
      </a:pPr>
      <a:endParaRPr lang="lv-LV"/>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0.6808</cdr:x>
      <cdr:y>0.01802</cdr:y>
    </cdr:from>
    <cdr:to>
      <cdr:x>0.96698</cdr:x>
      <cdr:y>0.17727</cdr:y>
    </cdr:to>
    <cdr:sp macro="" textlink="">
      <cdr:nvSpPr>
        <cdr:cNvPr id="2" name="Rounded Rectangle 1"/>
        <cdr:cNvSpPr/>
      </cdr:nvSpPr>
      <cdr:spPr>
        <a:xfrm xmlns:a="http://schemas.openxmlformats.org/drawingml/2006/main">
          <a:off x="7247444" y="81996"/>
          <a:ext cx="3046501" cy="724620"/>
        </a:xfrm>
        <a:prstGeom xmlns:a="http://schemas.openxmlformats.org/drawingml/2006/main" prst="round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lv-LV" sz="1600" dirty="0">
              <a:solidFill>
                <a:sysClr val="windowText" lastClr="000000"/>
              </a:solidFill>
              <a:latin typeface="Times New Roman" panose="02020603050405020304" pitchFamily="18" charset="0"/>
              <a:cs typeface="Times New Roman" panose="02020603050405020304" pitchFamily="18" charset="0"/>
            </a:rPr>
            <a:t>Aktualizētie</a:t>
          </a:r>
          <a:r>
            <a:rPr lang="lv-LV" sz="1600" baseline="0" dirty="0">
              <a:solidFill>
                <a:sysClr val="windowText" lastClr="000000"/>
              </a:solidFill>
              <a:latin typeface="Times New Roman" panose="02020603050405020304" pitchFamily="18" charset="0"/>
              <a:cs typeface="Times New Roman" panose="02020603050405020304" pitchFamily="18" charset="0"/>
            </a:rPr>
            <a:t> bāzes izdevumi pret ietvaru   +1105,0 milj. </a:t>
          </a:r>
          <a:r>
            <a:rPr lang="lv-LV" sz="1600" i="1" baseline="0" dirty="0" err="1">
              <a:solidFill>
                <a:sysClr val="windowText" lastClr="000000"/>
              </a:solidFill>
              <a:latin typeface="Times New Roman" panose="02020603050405020304" pitchFamily="18" charset="0"/>
              <a:cs typeface="Times New Roman" panose="02020603050405020304" pitchFamily="18" charset="0"/>
            </a:rPr>
            <a:t>euro</a:t>
          </a:r>
          <a:endParaRPr lang="lv-LV" sz="1600" i="1" dirty="0">
            <a:solidFill>
              <a:sysClr val="windowText" lastClr="000000"/>
            </a:solidFill>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0.10371</cdr:x>
      <cdr:y>0.02465</cdr:y>
    </cdr:from>
    <cdr:to>
      <cdr:x>0.35723</cdr:x>
      <cdr:y>0.19134</cdr:y>
    </cdr:to>
    <cdr:sp macro="" textlink="">
      <cdr:nvSpPr>
        <cdr:cNvPr id="3" name="Rounded Rectangle 2"/>
        <cdr:cNvSpPr/>
      </cdr:nvSpPr>
      <cdr:spPr>
        <a:xfrm xmlns:a="http://schemas.openxmlformats.org/drawingml/2006/main">
          <a:off x="1104051" y="112163"/>
          <a:ext cx="2698843" cy="758460"/>
        </a:xfrm>
        <a:prstGeom xmlns:a="http://schemas.openxmlformats.org/drawingml/2006/main" prst="round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lv-LV" sz="1600" dirty="0">
              <a:solidFill>
                <a:sysClr val="windowText" lastClr="000000"/>
              </a:solidFill>
              <a:latin typeface="Times New Roman" panose="02020603050405020304" pitchFamily="18" charset="0"/>
              <a:cs typeface="Times New Roman" panose="02020603050405020304" pitchFamily="18" charset="0"/>
            </a:rPr>
            <a:t>Aktualizētie</a:t>
          </a:r>
          <a:r>
            <a:rPr lang="lv-LV" sz="1600" baseline="0" dirty="0">
              <a:solidFill>
                <a:sysClr val="windowText" lastClr="000000"/>
              </a:solidFill>
              <a:latin typeface="Times New Roman" panose="02020603050405020304" pitchFamily="18" charset="0"/>
              <a:cs typeface="Times New Roman" panose="02020603050405020304" pitchFamily="18" charset="0"/>
            </a:rPr>
            <a:t> bāzes izdevumi pret ietvaru +833,2 milj. </a:t>
          </a:r>
          <a:r>
            <a:rPr lang="lv-LV" sz="1600" i="1" baseline="0" dirty="0" err="1">
              <a:solidFill>
                <a:sysClr val="windowText" lastClr="000000"/>
              </a:solidFill>
              <a:latin typeface="Times New Roman" panose="02020603050405020304" pitchFamily="18" charset="0"/>
              <a:cs typeface="Times New Roman" panose="02020603050405020304" pitchFamily="18" charset="0"/>
            </a:rPr>
            <a:t>euro</a:t>
          </a:r>
          <a:endParaRPr lang="lv-LV" sz="1600" i="1" dirty="0">
            <a:solidFill>
              <a:sysClr val="windowText" lastClr="000000"/>
            </a:solidFill>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0.39409</cdr:x>
      <cdr:y>0.02238</cdr:y>
    </cdr:from>
    <cdr:to>
      <cdr:x>0.64761</cdr:x>
      <cdr:y>0.18732</cdr:y>
    </cdr:to>
    <cdr:sp macro="" textlink="">
      <cdr:nvSpPr>
        <cdr:cNvPr id="4" name="Rounded Rectangle 3"/>
        <cdr:cNvSpPr/>
      </cdr:nvSpPr>
      <cdr:spPr>
        <a:xfrm xmlns:a="http://schemas.openxmlformats.org/drawingml/2006/main">
          <a:off x="4195289" y="101824"/>
          <a:ext cx="2698843" cy="750511"/>
        </a:xfrm>
        <a:prstGeom xmlns:a="http://schemas.openxmlformats.org/drawingml/2006/main" prst="round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lv-LV" sz="1600" dirty="0">
              <a:solidFill>
                <a:sysClr val="windowText" lastClr="000000"/>
              </a:solidFill>
              <a:latin typeface="Times New Roman" panose="02020603050405020304" pitchFamily="18" charset="0"/>
              <a:cs typeface="Times New Roman" panose="02020603050405020304" pitchFamily="18" charset="0"/>
            </a:rPr>
            <a:t>Aktualizētie</a:t>
          </a:r>
          <a:r>
            <a:rPr lang="lv-LV" sz="1600" baseline="0" dirty="0">
              <a:solidFill>
                <a:sysClr val="windowText" lastClr="000000"/>
              </a:solidFill>
              <a:latin typeface="Times New Roman" panose="02020603050405020304" pitchFamily="18" charset="0"/>
              <a:cs typeface="Times New Roman" panose="02020603050405020304" pitchFamily="18" charset="0"/>
            </a:rPr>
            <a:t> bāzes izdevumi pret ietvaru +899,4 milj. </a:t>
          </a:r>
          <a:r>
            <a:rPr lang="lv-LV" sz="1600" i="1" baseline="0" dirty="0" err="1">
              <a:solidFill>
                <a:sysClr val="windowText" lastClr="000000"/>
              </a:solidFill>
              <a:latin typeface="Times New Roman" panose="02020603050405020304" pitchFamily="18" charset="0"/>
              <a:cs typeface="Times New Roman" panose="02020603050405020304" pitchFamily="18" charset="0"/>
            </a:rPr>
            <a:t>euro</a:t>
          </a:r>
          <a:endParaRPr lang="lv-LV" sz="1600" i="1" dirty="0">
            <a:solidFill>
              <a:sysClr val="windowText" lastClr="000000"/>
            </a:solidFill>
            <a:latin typeface="Times New Roman" panose="02020603050405020304" pitchFamily="18" charset="0"/>
            <a:cs typeface="Times New Roman" panose="02020603050405020304" pitchFamily="18"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0.6808</cdr:x>
      <cdr:y>0.01802</cdr:y>
    </cdr:from>
    <cdr:to>
      <cdr:x>0.95802</cdr:x>
      <cdr:y>0.20538</cdr:y>
    </cdr:to>
    <cdr:sp macro="" textlink="">
      <cdr:nvSpPr>
        <cdr:cNvPr id="2" name="Rounded Rectangle 1"/>
        <cdr:cNvSpPr/>
      </cdr:nvSpPr>
      <cdr:spPr>
        <a:xfrm xmlns:a="http://schemas.openxmlformats.org/drawingml/2006/main">
          <a:off x="7181252" y="77287"/>
          <a:ext cx="2924174" cy="803585"/>
        </a:xfrm>
        <a:prstGeom xmlns:a="http://schemas.openxmlformats.org/drawingml/2006/main" prst="round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lv-LV" sz="1600" dirty="0">
              <a:solidFill>
                <a:sysClr val="windowText" lastClr="000000"/>
              </a:solidFill>
              <a:latin typeface="Times New Roman" panose="02020603050405020304" pitchFamily="18" charset="0"/>
              <a:cs typeface="Times New Roman" panose="02020603050405020304" pitchFamily="18" charset="0"/>
            </a:rPr>
            <a:t>Aktualizētie</a:t>
          </a:r>
          <a:r>
            <a:rPr lang="lv-LV" sz="1600" baseline="0" dirty="0">
              <a:solidFill>
                <a:sysClr val="windowText" lastClr="000000"/>
              </a:solidFill>
              <a:latin typeface="Times New Roman" panose="02020603050405020304" pitchFamily="18" charset="0"/>
              <a:cs typeface="Times New Roman" panose="02020603050405020304" pitchFamily="18" charset="0"/>
            </a:rPr>
            <a:t> bāzes izdevumi pret ietvaru   +706,5 milj. </a:t>
          </a:r>
          <a:r>
            <a:rPr lang="lv-LV" sz="1600" i="1" baseline="0" dirty="0" err="1">
              <a:solidFill>
                <a:sysClr val="windowText" lastClr="000000"/>
              </a:solidFill>
              <a:latin typeface="Times New Roman" panose="02020603050405020304" pitchFamily="18" charset="0"/>
              <a:cs typeface="Times New Roman" panose="02020603050405020304" pitchFamily="18" charset="0"/>
            </a:rPr>
            <a:t>euro</a:t>
          </a:r>
          <a:endParaRPr lang="lv-LV" sz="1600" i="1" dirty="0">
            <a:solidFill>
              <a:sysClr val="windowText" lastClr="000000"/>
            </a:solidFill>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0.09375</cdr:x>
      <cdr:y>0.01612</cdr:y>
    </cdr:from>
    <cdr:to>
      <cdr:x>0.35637</cdr:x>
      <cdr:y>0.18832</cdr:y>
    </cdr:to>
    <cdr:sp macro="" textlink="">
      <cdr:nvSpPr>
        <cdr:cNvPr id="3" name="Rounded Rectangle 2"/>
        <cdr:cNvSpPr/>
      </cdr:nvSpPr>
      <cdr:spPr>
        <a:xfrm xmlns:a="http://schemas.openxmlformats.org/drawingml/2006/main">
          <a:off x="988858" y="69147"/>
          <a:ext cx="2770178" cy="738573"/>
        </a:xfrm>
        <a:prstGeom xmlns:a="http://schemas.openxmlformats.org/drawingml/2006/main" prst="round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lv-LV" sz="1600" dirty="0">
              <a:solidFill>
                <a:sysClr val="windowText" lastClr="000000"/>
              </a:solidFill>
              <a:latin typeface="Times New Roman" panose="02020603050405020304" pitchFamily="18" charset="0"/>
              <a:cs typeface="Times New Roman" panose="02020603050405020304" pitchFamily="18" charset="0"/>
            </a:rPr>
            <a:t>Aktualizētie</a:t>
          </a:r>
          <a:r>
            <a:rPr lang="lv-LV" sz="1600" baseline="0" dirty="0">
              <a:solidFill>
                <a:sysClr val="windowText" lastClr="000000"/>
              </a:solidFill>
              <a:latin typeface="Times New Roman" panose="02020603050405020304" pitchFamily="18" charset="0"/>
              <a:cs typeface="Times New Roman" panose="02020603050405020304" pitchFamily="18" charset="0"/>
            </a:rPr>
            <a:t> bāzes izdevumi pret ietvaru +668,1 milj. </a:t>
          </a:r>
          <a:r>
            <a:rPr lang="lv-LV" sz="1600" i="1" baseline="0" dirty="0" err="1">
              <a:solidFill>
                <a:sysClr val="windowText" lastClr="000000"/>
              </a:solidFill>
              <a:latin typeface="Times New Roman" panose="02020603050405020304" pitchFamily="18" charset="0"/>
              <a:cs typeface="Times New Roman" panose="02020603050405020304" pitchFamily="18" charset="0"/>
            </a:rPr>
            <a:t>euro</a:t>
          </a:r>
          <a:endParaRPr lang="lv-LV" sz="1600" i="1" dirty="0">
            <a:solidFill>
              <a:sysClr val="windowText" lastClr="000000"/>
            </a:solidFill>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0.38675</cdr:x>
      <cdr:y>0.01233</cdr:y>
    </cdr:from>
    <cdr:to>
      <cdr:x>0.64847</cdr:x>
      <cdr:y>0.19046</cdr:y>
    </cdr:to>
    <cdr:sp macro="" textlink="">
      <cdr:nvSpPr>
        <cdr:cNvPr id="4" name="Rounded Rectangle 3"/>
        <cdr:cNvSpPr/>
      </cdr:nvSpPr>
      <cdr:spPr>
        <a:xfrm xmlns:a="http://schemas.openxmlformats.org/drawingml/2006/main">
          <a:off x="4079530" y="52883"/>
          <a:ext cx="2760698" cy="763981"/>
        </a:xfrm>
        <a:prstGeom xmlns:a="http://schemas.openxmlformats.org/drawingml/2006/main" prst="round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lv-LV" sz="1600" dirty="0">
              <a:solidFill>
                <a:sysClr val="windowText" lastClr="000000"/>
              </a:solidFill>
              <a:latin typeface="Times New Roman" panose="02020603050405020304" pitchFamily="18" charset="0"/>
              <a:cs typeface="Times New Roman" panose="02020603050405020304" pitchFamily="18" charset="0"/>
            </a:rPr>
            <a:t>Aktualizētie</a:t>
          </a:r>
          <a:r>
            <a:rPr lang="lv-LV" sz="1600" baseline="0" dirty="0">
              <a:solidFill>
                <a:sysClr val="windowText" lastClr="000000"/>
              </a:solidFill>
              <a:latin typeface="Times New Roman" panose="02020603050405020304" pitchFamily="18" charset="0"/>
              <a:cs typeface="Times New Roman" panose="02020603050405020304" pitchFamily="18" charset="0"/>
            </a:rPr>
            <a:t> bāzes izdevumi pret ietvaru +732,3 milj. </a:t>
          </a:r>
          <a:r>
            <a:rPr lang="lv-LV" sz="1600" i="1" baseline="0" dirty="0" err="1">
              <a:solidFill>
                <a:sysClr val="windowText" lastClr="000000"/>
              </a:solidFill>
              <a:latin typeface="Times New Roman" panose="02020603050405020304" pitchFamily="18" charset="0"/>
              <a:cs typeface="Times New Roman" panose="02020603050405020304" pitchFamily="18" charset="0"/>
            </a:rPr>
            <a:t>euro</a:t>
          </a:r>
          <a:endParaRPr lang="lv-LV" sz="1600" i="1" dirty="0">
            <a:solidFill>
              <a:sysClr val="windowText" lastClr="000000"/>
            </a:solidFill>
            <a:latin typeface="Times New Roman" panose="02020603050405020304" pitchFamily="18" charset="0"/>
            <a:cs typeface="Times New Roman" panose="02020603050405020304" pitchFamily="18"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0.6808</cdr:x>
      <cdr:y>0.01802</cdr:y>
    </cdr:from>
    <cdr:to>
      <cdr:x>0.9419</cdr:x>
      <cdr:y>0.2518</cdr:y>
    </cdr:to>
    <cdr:sp macro="" textlink="">
      <cdr:nvSpPr>
        <cdr:cNvPr id="2" name="Rounded Rectangle 1"/>
        <cdr:cNvSpPr/>
      </cdr:nvSpPr>
      <cdr:spPr>
        <a:xfrm xmlns:a="http://schemas.openxmlformats.org/drawingml/2006/main">
          <a:off x="4190505" y="50213"/>
          <a:ext cx="1607140" cy="651461"/>
        </a:xfrm>
        <a:prstGeom xmlns:a="http://schemas.openxmlformats.org/drawingml/2006/main" prst="round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lv-LV" sz="1600" dirty="0">
              <a:solidFill>
                <a:sysClr val="windowText" lastClr="000000"/>
              </a:solidFill>
              <a:latin typeface="Times New Roman" panose="02020603050405020304" pitchFamily="18" charset="0"/>
              <a:cs typeface="Times New Roman" panose="02020603050405020304" pitchFamily="18" charset="0"/>
            </a:rPr>
            <a:t>Aktualizētie</a:t>
          </a:r>
          <a:r>
            <a:rPr lang="lv-LV" sz="1600" baseline="0" dirty="0">
              <a:solidFill>
                <a:sysClr val="windowText" lastClr="000000"/>
              </a:solidFill>
              <a:latin typeface="Times New Roman" panose="02020603050405020304" pitchFamily="18" charset="0"/>
              <a:cs typeface="Times New Roman" panose="02020603050405020304" pitchFamily="18" charset="0"/>
            </a:rPr>
            <a:t> bāzes izdevumi pret ietvaru  +95,2 milj. </a:t>
          </a:r>
          <a:r>
            <a:rPr lang="lv-LV" sz="1600" i="1" baseline="0" dirty="0" err="1">
              <a:solidFill>
                <a:sysClr val="windowText" lastClr="000000"/>
              </a:solidFill>
              <a:latin typeface="Times New Roman" panose="02020603050405020304" pitchFamily="18" charset="0"/>
              <a:cs typeface="Times New Roman" panose="02020603050405020304" pitchFamily="18" charset="0"/>
            </a:rPr>
            <a:t>euro</a:t>
          </a:r>
          <a:endParaRPr lang="lv-LV" sz="1600" i="1" dirty="0">
            <a:solidFill>
              <a:sysClr val="windowText" lastClr="000000"/>
            </a:solidFill>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0.09331</cdr:x>
      <cdr:y>0.02465</cdr:y>
    </cdr:from>
    <cdr:to>
      <cdr:x>0.34683</cdr:x>
      <cdr:y>0.26675</cdr:y>
    </cdr:to>
    <cdr:sp macro="" textlink="">
      <cdr:nvSpPr>
        <cdr:cNvPr id="3" name="Rounded Rectangle 2"/>
        <cdr:cNvSpPr/>
      </cdr:nvSpPr>
      <cdr:spPr>
        <a:xfrm xmlns:a="http://schemas.openxmlformats.org/drawingml/2006/main">
          <a:off x="574348" y="65819"/>
          <a:ext cx="1560483" cy="646439"/>
        </a:xfrm>
        <a:prstGeom xmlns:a="http://schemas.openxmlformats.org/drawingml/2006/main" prst="round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lv-LV" sz="1600" dirty="0">
              <a:solidFill>
                <a:sysClr val="windowText" lastClr="000000"/>
              </a:solidFill>
              <a:latin typeface="Times New Roman" panose="02020603050405020304" pitchFamily="18" charset="0"/>
              <a:cs typeface="Times New Roman" panose="02020603050405020304" pitchFamily="18" charset="0"/>
            </a:rPr>
            <a:t>Aktualizētie</a:t>
          </a:r>
          <a:r>
            <a:rPr lang="lv-LV" sz="1600" baseline="0" dirty="0">
              <a:solidFill>
                <a:sysClr val="windowText" lastClr="000000"/>
              </a:solidFill>
              <a:latin typeface="Times New Roman" panose="02020603050405020304" pitchFamily="18" charset="0"/>
              <a:cs typeface="Times New Roman" panose="02020603050405020304" pitchFamily="18" charset="0"/>
            </a:rPr>
            <a:t> bāzes izdevumi pret ietvaru +314,6 milj. </a:t>
          </a:r>
          <a:r>
            <a:rPr lang="lv-LV" sz="1600" i="1" baseline="0" dirty="0" err="1">
              <a:solidFill>
                <a:sysClr val="windowText" lastClr="000000"/>
              </a:solidFill>
              <a:latin typeface="Times New Roman" panose="02020603050405020304" pitchFamily="18" charset="0"/>
              <a:cs typeface="Times New Roman" panose="02020603050405020304" pitchFamily="18" charset="0"/>
            </a:rPr>
            <a:t>euro</a:t>
          </a:r>
          <a:endParaRPr lang="lv-LV" sz="1600" i="1" dirty="0">
            <a:solidFill>
              <a:sysClr val="windowText" lastClr="000000"/>
            </a:solidFill>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0.39495</cdr:x>
      <cdr:y>0.01233</cdr:y>
    </cdr:from>
    <cdr:to>
      <cdr:x>0.64847</cdr:x>
      <cdr:y>0.2518</cdr:y>
    </cdr:to>
    <cdr:sp macro="" textlink="">
      <cdr:nvSpPr>
        <cdr:cNvPr id="4" name="Rounded Rectangle 3"/>
        <cdr:cNvSpPr/>
      </cdr:nvSpPr>
      <cdr:spPr>
        <a:xfrm xmlns:a="http://schemas.openxmlformats.org/drawingml/2006/main">
          <a:off x="2431022" y="34359"/>
          <a:ext cx="1560483" cy="667316"/>
        </a:xfrm>
        <a:prstGeom xmlns:a="http://schemas.openxmlformats.org/drawingml/2006/main" prst="round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lv-LV" sz="1600" dirty="0">
              <a:solidFill>
                <a:sysClr val="windowText" lastClr="000000"/>
              </a:solidFill>
              <a:latin typeface="Times New Roman" panose="02020603050405020304" pitchFamily="18" charset="0"/>
              <a:cs typeface="Times New Roman" panose="02020603050405020304" pitchFamily="18" charset="0"/>
            </a:rPr>
            <a:t>Aktualizētie</a:t>
          </a:r>
          <a:r>
            <a:rPr lang="lv-LV" sz="1600" baseline="0" dirty="0">
              <a:solidFill>
                <a:sysClr val="windowText" lastClr="000000"/>
              </a:solidFill>
              <a:latin typeface="Times New Roman" panose="02020603050405020304" pitchFamily="18" charset="0"/>
              <a:cs typeface="Times New Roman" panose="02020603050405020304" pitchFamily="18" charset="0"/>
            </a:rPr>
            <a:t> bāzes izdevumi pret ietvaru +164,7 milj. </a:t>
          </a:r>
          <a:r>
            <a:rPr lang="lv-LV" sz="1600" i="1" baseline="0" dirty="0" err="1">
              <a:solidFill>
                <a:sysClr val="windowText" lastClr="000000"/>
              </a:solidFill>
              <a:latin typeface="Times New Roman" panose="02020603050405020304" pitchFamily="18" charset="0"/>
              <a:cs typeface="Times New Roman" panose="02020603050405020304" pitchFamily="18" charset="0"/>
            </a:rPr>
            <a:t>euro</a:t>
          </a:r>
          <a:endParaRPr lang="lv-LV" sz="1600" i="1" dirty="0">
            <a:solidFill>
              <a:sysClr val="windowText" lastClr="000000"/>
            </a:solidFill>
            <a:latin typeface="Times New Roman" panose="02020603050405020304" pitchFamily="18" charset="0"/>
            <a:cs typeface="Times New Roman" panose="02020603050405020304" pitchFamily="18"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0.6808</cdr:x>
      <cdr:y>0.01802</cdr:y>
    </cdr:from>
    <cdr:to>
      <cdr:x>0.97022</cdr:x>
      <cdr:y>0.24459</cdr:y>
    </cdr:to>
    <cdr:sp macro="" textlink="">
      <cdr:nvSpPr>
        <cdr:cNvPr id="2" name="Rounded Rectangle 1"/>
        <cdr:cNvSpPr/>
      </cdr:nvSpPr>
      <cdr:spPr>
        <a:xfrm xmlns:a="http://schemas.openxmlformats.org/drawingml/2006/main">
          <a:off x="7299991" y="53931"/>
          <a:ext cx="3103361" cy="678086"/>
        </a:xfrm>
        <a:prstGeom xmlns:a="http://schemas.openxmlformats.org/drawingml/2006/main" prst="round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lv-LV" sz="1600" dirty="0">
              <a:solidFill>
                <a:sysClr val="windowText" lastClr="000000"/>
              </a:solidFill>
              <a:latin typeface="Times New Roman" panose="02020603050405020304" pitchFamily="18" charset="0"/>
              <a:cs typeface="Times New Roman" panose="02020603050405020304" pitchFamily="18" charset="0"/>
            </a:rPr>
            <a:t>Aktualizētie</a:t>
          </a:r>
          <a:r>
            <a:rPr lang="lv-LV" sz="1600" baseline="0" dirty="0">
              <a:solidFill>
                <a:sysClr val="windowText" lastClr="000000"/>
              </a:solidFill>
              <a:latin typeface="Times New Roman" panose="02020603050405020304" pitchFamily="18" charset="0"/>
              <a:cs typeface="Times New Roman" panose="02020603050405020304" pitchFamily="18" charset="0"/>
            </a:rPr>
            <a:t> bāzes izdevumi pret ietvaru +611,3 milj. </a:t>
          </a:r>
          <a:r>
            <a:rPr lang="lv-LV" sz="1600" i="1" baseline="0" dirty="0" err="1">
              <a:solidFill>
                <a:sysClr val="windowText" lastClr="000000"/>
              </a:solidFill>
              <a:latin typeface="Times New Roman" panose="02020603050405020304" pitchFamily="18" charset="0"/>
              <a:cs typeface="Times New Roman" panose="02020603050405020304" pitchFamily="18" charset="0"/>
            </a:rPr>
            <a:t>euro</a:t>
          </a:r>
          <a:endParaRPr lang="lv-LV" sz="1600" i="1" dirty="0">
            <a:solidFill>
              <a:sysClr val="windowText" lastClr="000000"/>
            </a:solidFill>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0.08955</cdr:x>
      <cdr:y>0.00604</cdr:y>
    </cdr:from>
    <cdr:to>
      <cdr:x>0.34307</cdr:x>
      <cdr:y>0.23689</cdr:y>
    </cdr:to>
    <cdr:sp macro="" textlink="">
      <cdr:nvSpPr>
        <cdr:cNvPr id="3" name="Rounded Rectangle 2"/>
        <cdr:cNvSpPr/>
      </cdr:nvSpPr>
      <cdr:spPr>
        <a:xfrm xmlns:a="http://schemas.openxmlformats.org/drawingml/2006/main">
          <a:off x="960172" y="18077"/>
          <a:ext cx="2718411" cy="690904"/>
        </a:xfrm>
        <a:prstGeom xmlns:a="http://schemas.openxmlformats.org/drawingml/2006/main" prst="round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lv-LV" sz="1600" dirty="0">
              <a:solidFill>
                <a:sysClr val="windowText" lastClr="000000"/>
              </a:solidFill>
              <a:latin typeface="Times New Roman" panose="02020603050405020304" pitchFamily="18" charset="0"/>
              <a:cs typeface="Times New Roman" panose="02020603050405020304" pitchFamily="18" charset="0"/>
            </a:rPr>
            <a:t>Aktualizētie</a:t>
          </a:r>
          <a:r>
            <a:rPr lang="lv-LV" sz="1600" baseline="0" dirty="0">
              <a:solidFill>
                <a:sysClr val="windowText" lastClr="000000"/>
              </a:solidFill>
              <a:latin typeface="Times New Roman" panose="02020603050405020304" pitchFamily="18" charset="0"/>
              <a:cs typeface="Times New Roman" panose="02020603050405020304" pitchFamily="18" charset="0"/>
            </a:rPr>
            <a:t> bāzes izdevumi pret ietvaru +353,4 milj. </a:t>
          </a:r>
          <a:r>
            <a:rPr lang="lv-LV" sz="1600" i="1" baseline="0" dirty="0" err="1">
              <a:solidFill>
                <a:sysClr val="windowText" lastClr="000000"/>
              </a:solidFill>
              <a:latin typeface="Times New Roman" panose="02020603050405020304" pitchFamily="18" charset="0"/>
              <a:cs typeface="Times New Roman" panose="02020603050405020304" pitchFamily="18" charset="0"/>
            </a:rPr>
            <a:t>euro</a:t>
          </a:r>
          <a:endParaRPr lang="lv-LV" sz="1600" i="1" dirty="0">
            <a:solidFill>
              <a:sysClr val="windowText" lastClr="000000"/>
            </a:solidFill>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0.39495</cdr:x>
      <cdr:y>0.01233</cdr:y>
    </cdr:from>
    <cdr:to>
      <cdr:x>0.64847</cdr:x>
      <cdr:y>0.24822</cdr:y>
    </cdr:to>
    <cdr:sp macro="" textlink="">
      <cdr:nvSpPr>
        <cdr:cNvPr id="4" name="Rounded Rectangle 3"/>
        <cdr:cNvSpPr/>
      </cdr:nvSpPr>
      <cdr:spPr>
        <a:xfrm xmlns:a="http://schemas.openxmlformats.org/drawingml/2006/main">
          <a:off x="4234917" y="36901"/>
          <a:ext cx="2718411" cy="706001"/>
        </a:xfrm>
        <a:prstGeom xmlns:a="http://schemas.openxmlformats.org/drawingml/2006/main" prst="round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lv-LV" sz="1600" dirty="0">
              <a:solidFill>
                <a:sysClr val="windowText" lastClr="000000"/>
              </a:solidFill>
              <a:latin typeface="Times New Roman" panose="02020603050405020304" pitchFamily="18" charset="0"/>
              <a:cs typeface="Times New Roman" panose="02020603050405020304" pitchFamily="18" charset="0"/>
            </a:rPr>
            <a:t>Aktualizētie</a:t>
          </a:r>
          <a:r>
            <a:rPr lang="lv-LV" sz="1600" baseline="0" dirty="0">
              <a:solidFill>
                <a:sysClr val="windowText" lastClr="000000"/>
              </a:solidFill>
              <a:latin typeface="Times New Roman" panose="02020603050405020304" pitchFamily="18" charset="0"/>
              <a:cs typeface="Times New Roman" panose="02020603050405020304" pitchFamily="18" charset="0"/>
            </a:rPr>
            <a:t> bāzes izdevumi pret ietvaru +567,7 milj. </a:t>
          </a:r>
          <a:r>
            <a:rPr lang="lv-LV" sz="1600" i="1" baseline="0" dirty="0" err="1">
              <a:solidFill>
                <a:sysClr val="windowText" lastClr="000000"/>
              </a:solidFill>
              <a:latin typeface="Times New Roman" panose="02020603050405020304" pitchFamily="18" charset="0"/>
              <a:cs typeface="Times New Roman" panose="02020603050405020304" pitchFamily="18" charset="0"/>
            </a:rPr>
            <a:t>euro</a:t>
          </a:r>
          <a:endParaRPr lang="lv-LV" sz="1600" i="1" dirty="0">
            <a:solidFill>
              <a:sysClr val="windowText" lastClr="000000"/>
            </a:solidFill>
            <a:latin typeface="Times New Roman" panose="02020603050405020304" pitchFamily="18" charset="0"/>
            <a:cs typeface="Times New Roman" panose="02020603050405020304" pitchFamily="18"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0.6808</cdr:x>
      <cdr:y>0</cdr:y>
    </cdr:from>
    <cdr:to>
      <cdr:x>0.96736</cdr:x>
      <cdr:y>0.2385</cdr:y>
    </cdr:to>
    <cdr:sp macro="" textlink="">
      <cdr:nvSpPr>
        <cdr:cNvPr id="2" name="Rounded Rectangle 1"/>
        <cdr:cNvSpPr/>
      </cdr:nvSpPr>
      <cdr:spPr>
        <a:xfrm xmlns:a="http://schemas.openxmlformats.org/drawingml/2006/main">
          <a:off x="7451142" y="0"/>
          <a:ext cx="3136282" cy="648902"/>
        </a:xfrm>
        <a:prstGeom xmlns:a="http://schemas.openxmlformats.org/drawingml/2006/main" prst="round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lv-LV" sz="1600" dirty="0">
              <a:solidFill>
                <a:sysClr val="windowText" lastClr="000000"/>
              </a:solidFill>
              <a:latin typeface="Times New Roman" panose="02020603050405020304" pitchFamily="18" charset="0"/>
              <a:cs typeface="Times New Roman" panose="02020603050405020304" pitchFamily="18" charset="0"/>
            </a:rPr>
            <a:t>Aktualizētie</a:t>
          </a:r>
          <a:r>
            <a:rPr lang="lv-LV" sz="1600" baseline="0" dirty="0">
              <a:solidFill>
                <a:sysClr val="windowText" lastClr="000000"/>
              </a:solidFill>
              <a:latin typeface="Times New Roman" panose="02020603050405020304" pitchFamily="18" charset="0"/>
              <a:cs typeface="Times New Roman" panose="02020603050405020304" pitchFamily="18" charset="0"/>
            </a:rPr>
            <a:t> bāzes izdevumi pret ietvaru +390,6 milj. </a:t>
          </a:r>
          <a:r>
            <a:rPr lang="lv-LV" sz="1600" i="1" baseline="0" dirty="0" err="1">
              <a:solidFill>
                <a:sysClr val="windowText" lastClr="000000"/>
              </a:solidFill>
              <a:latin typeface="Times New Roman" panose="02020603050405020304" pitchFamily="18" charset="0"/>
              <a:cs typeface="Times New Roman" panose="02020603050405020304" pitchFamily="18" charset="0"/>
            </a:rPr>
            <a:t>euro</a:t>
          </a:r>
          <a:endParaRPr lang="lv-LV" sz="1600" i="1" dirty="0">
            <a:solidFill>
              <a:sysClr val="windowText" lastClr="000000"/>
            </a:solidFill>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0.09247</cdr:x>
      <cdr:y>0</cdr:y>
    </cdr:from>
    <cdr:to>
      <cdr:x>0.35735</cdr:x>
      <cdr:y>0.24522</cdr:y>
    </cdr:to>
    <cdr:sp macro="" textlink="">
      <cdr:nvSpPr>
        <cdr:cNvPr id="3" name="Rounded Rectangle 2"/>
        <cdr:cNvSpPr/>
      </cdr:nvSpPr>
      <cdr:spPr>
        <a:xfrm xmlns:a="http://schemas.openxmlformats.org/drawingml/2006/main">
          <a:off x="1012104" y="0"/>
          <a:ext cx="2898971" cy="667191"/>
        </a:xfrm>
        <a:prstGeom xmlns:a="http://schemas.openxmlformats.org/drawingml/2006/main" prst="round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lv-LV" sz="1600" dirty="0">
              <a:solidFill>
                <a:sysClr val="windowText" lastClr="000000"/>
              </a:solidFill>
              <a:latin typeface="Times New Roman" panose="02020603050405020304" pitchFamily="18" charset="0"/>
              <a:cs typeface="Times New Roman" panose="02020603050405020304" pitchFamily="18" charset="0"/>
            </a:rPr>
            <a:t>Aktualizētie</a:t>
          </a:r>
          <a:r>
            <a:rPr lang="lv-LV" sz="1600" baseline="0" dirty="0">
              <a:solidFill>
                <a:sysClr val="windowText" lastClr="000000"/>
              </a:solidFill>
              <a:latin typeface="Times New Roman" panose="02020603050405020304" pitchFamily="18" charset="0"/>
              <a:cs typeface="Times New Roman" panose="02020603050405020304" pitchFamily="18" charset="0"/>
            </a:rPr>
            <a:t> bāzes izdevumi pret ietvaru +160,9 milj. </a:t>
          </a:r>
          <a:r>
            <a:rPr lang="lv-LV" sz="1600" i="1" baseline="0" dirty="0" err="1">
              <a:solidFill>
                <a:sysClr val="windowText" lastClr="000000"/>
              </a:solidFill>
              <a:latin typeface="Times New Roman" panose="02020603050405020304" pitchFamily="18" charset="0"/>
              <a:cs typeface="Times New Roman" panose="02020603050405020304" pitchFamily="18" charset="0"/>
            </a:rPr>
            <a:t>euro</a:t>
          </a:r>
          <a:endParaRPr lang="lv-LV" sz="1600" i="1" dirty="0">
            <a:solidFill>
              <a:sysClr val="windowText" lastClr="000000"/>
            </a:solidFill>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0.38606</cdr:x>
      <cdr:y>0</cdr:y>
    </cdr:from>
    <cdr:to>
      <cdr:x>0.65265</cdr:x>
      <cdr:y>0.24522</cdr:y>
    </cdr:to>
    <cdr:sp macro="" textlink="">
      <cdr:nvSpPr>
        <cdr:cNvPr id="4" name="Rounded Rectangle 3"/>
        <cdr:cNvSpPr/>
      </cdr:nvSpPr>
      <cdr:spPr>
        <a:xfrm xmlns:a="http://schemas.openxmlformats.org/drawingml/2006/main">
          <a:off x="4225274" y="0"/>
          <a:ext cx="2917747" cy="667191"/>
        </a:xfrm>
        <a:prstGeom xmlns:a="http://schemas.openxmlformats.org/drawingml/2006/main" prst="round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lv-LV" sz="1600" dirty="0">
              <a:solidFill>
                <a:sysClr val="windowText" lastClr="000000"/>
              </a:solidFill>
              <a:latin typeface="Times New Roman" panose="02020603050405020304" pitchFamily="18" charset="0"/>
              <a:cs typeface="Times New Roman" panose="02020603050405020304" pitchFamily="18" charset="0"/>
            </a:rPr>
            <a:t>Aktualizētie</a:t>
          </a:r>
          <a:r>
            <a:rPr lang="lv-LV" sz="1600" baseline="0" dirty="0">
              <a:solidFill>
                <a:sysClr val="windowText" lastClr="000000"/>
              </a:solidFill>
              <a:latin typeface="Times New Roman" panose="02020603050405020304" pitchFamily="18" charset="0"/>
              <a:cs typeface="Times New Roman" panose="02020603050405020304" pitchFamily="18" charset="0"/>
            </a:rPr>
            <a:t> bāzes izdevumi pret ietvaru   +159,9 milj. </a:t>
          </a:r>
          <a:r>
            <a:rPr lang="lv-LV" sz="1600" i="1" baseline="0" dirty="0" err="1">
              <a:solidFill>
                <a:sysClr val="windowText" lastClr="000000"/>
              </a:solidFill>
              <a:latin typeface="Times New Roman" panose="02020603050405020304" pitchFamily="18" charset="0"/>
              <a:cs typeface="Times New Roman" panose="02020603050405020304" pitchFamily="18" charset="0"/>
            </a:rPr>
            <a:t>euro</a:t>
          </a:r>
          <a:endParaRPr lang="lv-LV" sz="1600" i="1" dirty="0">
            <a:solidFill>
              <a:sysClr val="windowText" lastClr="000000"/>
            </a:solidFill>
            <a:latin typeface="Times New Roman" panose="02020603050405020304" pitchFamily="18" charset="0"/>
            <a:cs typeface="Times New Roman" panose="02020603050405020304" pitchFamily="18"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9413" cy="495141"/>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14763" y="0"/>
            <a:ext cx="2919412" cy="495141"/>
          </a:xfrm>
          <a:prstGeom prst="rect">
            <a:avLst/>
          </a:prstGeom>
        </p:spPr>
        <p:txBody>
          <a:bodyPr vert="horz" lIns="91440" tIns="45720" rIns="91440" bIns="45720" rtlCol="0"/>
          <a:lstStyle>
            <a:lvl1pPr algn="r">
              <a:defRPr sz="1200"/>
            </a:lvl1pPr>
          </a:lstStyle>
          <a:p>
            <a:fld id="{FC5CF93C-FEC1-421E-A2D6-6AF7B8A1404B}" type="datetimeFigureOut">
              <a:rPr lang="lv-LV" smtClean="0"/>
              <a:t>24.08.2021</a:t>
            </a:fld>
            <a:endParaRPr lang="lv-LV"/>
          </a:p>
        </p:txBody>
      </p:sp>
      <p:sp>
        <p:nvSpPr>
          <p:cNvPr id="4" name="Footer Placeholder 3"/>
          <p:cNvSpPr>
            <a:spLocks noGrp="1"/>
          </p:cNvSpPr>
          <p:nvPr>
            <p:ph type="ftr" sz="quarter" idx="2"/>
          </p:nvPr>
        </p:nvSpPr>
        <p:spPr>
          <a:xfrm>
            <a:off x="1" y="9371172"/>
            <a:ext cx="2919413" cy="495141"/>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14763" y="9371172"/>
            <a:ext cx="2919412" cy="495141"/>
          </a:xfrm>
          <a:prstGeom prst="rect">
            <a:avLst/>
          </a:prstGeom>
        </p:spPr>
        <p:txBody>
          <a:bodyPr vert="horz" lIns="91440" tIns="45720" rIns="91440" bIns="45720" rtlCol="0" anchor="b"/>
          <a:lstStyle>
            <a:lvl1pPr algn="r">
              <a:defRPr sz="1200"/>
            </a:lvl1pPr>
          </a:lstStyle>
          <a:p>
            <a:fld id="{5BED6ABF-05AA-4574-B3BC-D1039CF2F2EB}" type="slidenum">
              <a:rPr lang="lv-LV" smtClean="0"/>
              <a:t>‹#›</a:t>
            </a:fld>
            <a:endParaRPr lang="lv-LV"/>
          </a:p>
        </p:txBody>
      </p:sp>
    </p:spTree>
    <p:extLst>
      <p:ext uri="{BB962C8B-B14F-4D97-AF65-F5344CB8AC3E}">
        <p14:creationId xmlns:p14="http://schemas.microsoft.com/office/powerpoint/2010/main" val="2437268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8831" cy="495029"/>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15374" y="0"/>
            <a:ext cx="2918831" cy="495029"/>
          </a:xfrm>
          <a:prstGeom prst="rect">
            <a:avLst/>
          </a:prstGeom>
        </p:spPr>
        <p:txBody>
          <a:bodyPr vert="horz" lIns="91440" tIns="45720" rIns="91440" bIns="45720" rtlCol="0"/>
          <a:lstStyle>
            <a:lvl1pPr algn="r">
              <a:defRPr sz="1200"/>
            </a:lvl1pPr>
          </a:lstStyle>
          <a:p>
            <a:fld id="{DCA89B93-3E4C-4057-B72D-A305B7E8D0FA}" type="datetimeFigureOut">
              <a:rPr lang="lv-LV" smtClean="0"/>
              <a:t>24.08.2021</a:t>
            </a:fld>
            <a:endParaRPr lang="lv-LV"/>
          </a:p>
        </p:txBody>
      </p:sp>
      <p:sp>
        <p:nvSpPr>
          <p:cNvPr id="4" name="Slide Image Placeholder 3"/>
          <p:cNvSpPr>
            <a:spLocks noGrp="1" noRot="1" noChangeAspect="1"/>
          </p:cNvSpPr>
          <p:nvPr>
            <p:ph type="sldImg" idx="2"/>
          </p:nvPr>
        </p:nvSpPr>
        <p:spPr>
          <a:xfrm>
            <a:off x="407988" y="1233488"/>
            <a:ext cx="5919787" cy="3328987"/>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1" y="9371286"/>
            <a:ext cx="2918831" cy="495028"/>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15374" y="9371286"/>
            <a:ext cx="2918831" cy="495028"/>
          </a:xfrm>
          <a:prstGeom prst="rect">
            <a:avLst/>
          </a:prstGeom>
        </p:spPr>
        <p:txBody>
          <a:bodyPr vert="horz" lIns="91440" tIns="45720" rIns="91440" bIns="45720" rtlCol="0" anchor="b"/>
          <a:lstStyle>
            <a:lvl1pPr algn="r">
              <a:defRPr sz="1200"/>
            </a:lvl1pPr>
          </a:lstStyle>
          <a:p>
            <a:fld id="{809A56E6-850A-4861-80B6-37A3811F5A64}" type="slidenum">
              <a:rPr lang="lv-LV" smtClean="0"/>
              <a:t>‹#›</a:t>
            </a:fld>
            <a:endParaRPr lang="lv-LV"/>
          </a:p>
        </p:txBody>
      </p:sp>
    </p:spTree>
    <p:extLst>
      <p:ext uri="{BB962C8B-B14F-4D97-AF65-F5344CB8AC3E}">
        <p14:creationId xmlns:p14="http://schemas.microsoft.com/office/powerpoint/2010/main" val="3103871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9FACE587-8D14-4055-82B5-6CCDF55621C3}" type="slidenum">
              <a:rPr lang="lv-LV" altLang="lv-LV" smtClean="0"/>
              <a:pPr/>
              <a:t>9</a:t>
            </a:fld>
            <a:endParaRPr lang="lv-LV" altLang="lv-LV"/>
          </a:p>
        </p:txBody>
      </p:sp>
    </p:spTree>
    <p:extLst>
      <p:ext uri="{BB962C8B-B14F-4D97-AF65-F5344CB8AC3E}">
        <p14:creationId xmlns:p14="http://schemas.microsoft.com/office/powerpoint/2010/main" val="28873663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Tree>
    <p:extLst>
      <p:ext uri="{BB962C8B-B14F-4D97-AF65-F5344CB8AC3E}">
        <p14:creationId xmlns:p14="http://schemas.microsoft.com/office/powerpoint/2010/main" val="972981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fld id="{7CE978C1-70FE-4673-A7D6-D226625B9DC7}" type="slidenum">
              <a:rPr lang="lv-LV" smtClean="0"/>
              <a:t>‹#›</a:t>
            </a:fld>
            <a:endParaRPr lang="lv-LV"/>
          </a:p>
        </p:txBody>
      </p:sp>
    </p:spTree>
    <p:extLst>
      <p:ext uri="{BB962C8B-B14F-4D97-AF65-F5344CB8AC3E}">
        <p14:creationId xmlns:p14="http://schemas.microsoft.com/office/powerpoint/2010/main" val="2437421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657601"/>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Edit Master text styles</a:t>
            </a:r>
          </a:p>
        </p:txBody>
      </p:sp>
      <p:sp>
        <p:nvSpPr>
          <p:cNvPr id="10"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fld id="{7CE978C1-70FE-4673-A7D6-D226625B9DC7}" type="slidenum">
              <a:rPr lang="lv-LV" smtClean="0"/>
              <a:t>‹#›</a:t>
            </a:fld>
            <a:endParaRPr lang="lv-LV"/>
          </a:p>
        </p:txBody>
      </p:sp>
    </p:spTree>
    <p:extLst>
      <p:ext uri="{BB962C8B-B14F-4D97-AF65-F5344CB8AC3E}">
        <p14:creationId xmlns:p14="http://schemas.microsoft.com/office/powerpoint/2010/main" val="1453936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3454400" y="1752601"/>
            <a:ext cx="38608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20000" y="1752601"/>
            <a:ext cx="39624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8"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fld id="{7CE978C1-70FE-4673-A7D6-D226625B9DC7}" type="slidenum">
              <a:rPr lang="lv-LV" smtClean="0"/>
              <a:t>‹#›</a:t>
            </a:fld>
            <a:endParaRPr lang="lv-LV"/>
          </a:p>
        </p:txBody>
      </p:sp>
    </p:spTree>
    <p:extLst>
      <p:ext uri="{BB962C8B-B14F-4D97-AF65-F5344CB8AC3E}">
        <p14:creationId xmlns:p14="http://schemas.microsoft.com/office/powerpoint/2010/main" val="4054612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pic>
        <p:nvPicPr>
          <p:cNvPr id="9"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3454400" y="2386941"/>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3454400" y="1852614"/>
            <a:ext cx="3860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3"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0" name="Slide Number Placeholder 22"/>
          <p:cNvSpPr>
            <a:spLocks noGrp="1"/>
          </p:cNvSpPr>
          <p:nvPr>
            <p:ph type="sldNum" sz="quarter" idx="18"/>
          </p:nvPr>
        </p:nvSpPr>
        <p:spPr>
          <a:xfrm>
            <a:off x="11379200" y="6324600"/>
            <a:ext cx="406400" cy="304800"/>
          </a:xfrm>
        </p:spPr>
        <p:txBody>
          <a:bodyPr/>
          <a:lstStyle>
            <a:lvl1pPr>
              <a:defRPr sz="1000">
                <a:latin typeface="Verdana" panose="020B0604030504040204" pitchFamily="34" charset="0"/>
              </a:defRPr>
            </a:lvl1pPr>
          </a:lstStyle>
          <a:p>
            <a:fld id="{7CE978C1-70FE-4673-A7D6-D226625B9DC7}" type="slidenum">
              <a:rPr lang="lv-LV" smtClean="0"/>
              <a:t>‹#›</a:t>
            </a:fld>
            <a:endParaRPr lang="lv-LV"/>
          </a:p>
        </p:txBody>
      </p:sp>
    </p:spTree>
    <p:extLst>
      <p:ext uri="{BB962C8B-B14F-4D97-AF65-F5344CB8AC3E}">
        <p14:creationId xmlns:p14="http://schemas.microsoft.com/office/powerpoint/2010/main" val="3897441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6"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fld id="{7CE978C1-70FE-4673-A7D6-D226625B9DC7}" type="slidenum">
              <a:rPr lang="lv-LV" smtClean="0"/>
              <a:t>‹#›</a:t>
            </a:fld>
            <a:endParaRPr lang="lv-LV"/>
          </a:p>
        </p:txBody>
      </p:sp>
    </p:spTree>
    <p:extLst>
      <p:ext uri="{BB962C8B-B14F-4D97-AF65-F5344CB8AC3E}">
        <p14:creationId xmlns:p14="http://schemas.microsoft.com/office/powerpoint/2010/main" val="2684887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5"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fld id="{7CE978C1-70FE-4673-A7D6-D226625B9DC7}" type="slidenum">
              <a:rPr lang="lv-LV" smtClean="0"/>
              <a:t>‹#›</a:t>
            </a:fld>
            <a:endParaRPr lang="lv-LV"/>
          </a:p>
        </p:txBody>
      </p:sp>
    </p:spTree>
    <p:extLst>
      <p:ext uri="{BB962C8B-B14F-4D97-AF65-F5344CB8AC3E}">
        <p14:creationId xmlns:p14="http://schemas.microsoft.com/office/powerpoint/2010/main" val="2087305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272976"/>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54400" y="1435120"/>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8"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fld id="{7CE978C1-70FE-4673-A7D6-D226625B9DC7}" type="slidenum">
              <a:rPr lang="lv-LV" smtClean="0"/>
              <a:t>‹#›</a:t>
            </a:fld>
            <a:endParaRPr lang="lv-LV"/>
          </a:p>
        </p:txBody>
      </p:sp>
    </p:spTree>
    <p:extLst>
      <p:ext uri="{BB962C8B-B14F-4D97-AF65-F5344CB8AC3E}">
        <p14:creationId xmlns:p14="http://schemas.microsoft.com/office/powerpoint/2010/main" val="417106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Edit Master text styles</a:t>
            </a:r>
          </a:p>
        </p:txBody>
      </p:sp>
    </p:spTree>
    <p:extLst>
      <p:ext uri="{BB962C8B-B14F-4D97-AF65-F5344CB8AC3E}">
        <p14:creationId xmlns:p14="http://schemas.microsoft.com/office/powerpoint/2010/main" val="2989006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3957" tIns="46979" rIns="93957" bIns="46979" rtlCol="0" anchor="ctr"/>
          <a:lstStyle>
            <a:lvl1pPr algn="l" defTabSz="939575" fontAlgn="auto">
              <a:spcBef>
                <a:spcPts val="0"/>
              </a:spcBef>
              <a:spcAft>
                <a:spcPts val="0"/>
              </a:spcAft>
              <a:defRPr sz="1200">
                <a:solidFill>
                  <a:schemeClr val="tx1">
                    <a:tint val="75000"/>
                  </a:schemeClr>
                </a:solidFill>
                <a:latin typeface="+mn-lt"/>
                <a:cs typeface="+mn-cs"/>
              </a:defRPr>
            </a:lvl1pPr>
          </a:lstStyle>
          <a:p>
            <a:endParaRPr lang="lv-LV"/>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cs typeface="+mn-cs"/>
              </a:defRPr>
            </a:lvl1pPr>
          </a:lstStyle>
          <a:p>
            <a:endParaRPr lang="lv-LV"/>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7CE978C1-70FE-4673-A7D6-D226625B9DC7}" type="slidenum">
              <a:rPr lang="lv-LV" smtClean="0"/>
              <a:t>‹#›</a:t>
            </a:fld>
            <a:endParaRPr lang="lv-LV"/>
          </a:p>
        </p:txBody>
      </p:sp>
    </p:spTree>
    <p:extLst>
      <p:ext uri="{BB962C8B-B14F-4D97-AF65-F5344CB8AC3E}">
        <p14:creationId xmlns:p14="http://schemas.microsoft.com/office/powerpoint/2010/main" val="15587359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ctr" defTabSz="938213" rtl="0" eaLnBrk="1" fontAlgn="base" hangingPunct="1">
        <a:spcBef>
          <a:spcPct val="0"/>
        </a:spcBef>
        <a:spcAft>
          <a:spcPct val="0"/>
        </a:spcAft>
        <a:defRPr sz="4500" kern="1200">
          <a:solidFill>
            <a:schemeClr val="tx1"/>
          </a:solidFill>
          <a:latin typeface="+mj-lt"/>
          <a:ea typeface="+mj-ea"/>
          <a:cs typeface="+mj-cs"/>
        </a:defRPr>
      </a:lvl1pPr>
      <a:lvl2pPr algn="ctr" defTabSz="938213" rtl="0" eaLnBrk="1" fontAlgn="base" hangingPunct="1">
        <a:spcBef>
          <a:spcPct val="0"/>
        </a:spcBef>
        <a:spcAft>
          <a:spcPct val="0"/>
        </a:spcAft>
        <a:defRPr sz="4500">
          <a:solidFill>
            <a:schemeClr val="tx1"/>
          </a:solidFill>
          <a:latin typeface="Times New Roman" pitchFamily="18" charset="0"/>
        </a:defRPr>
      </a:lvl2pPr>
      <a:lvl3pPr algn="ctr" defTabSz="938213" rtl="0" eaLnBrk="1" fontAlgn="base" hangingPunct="1">
        <a:spcBef>
          <a:spcPct val="0"/>
        </a:spcBef>
        <a:spcAft>
          <a:spcPct val="0"/>
        </a:spcAft>
        <a:defRPr sz="4500">
          <a:solidFill>
            <a:schemeClr val="tx1"/>
          </a:solidFill>
          <a:latin typeface="Times New Roman" pitchFamily="18" charset="0"/>
        </a:defRPr>
      </a:lvl3pPr>
      <a:lvl4pPr algn="ctr" defTabSz="938213" rtl="0" eaLnBrk="1" fontAlgn="base" hangingPunct="1">
        <a:spcBef>
          <a:spcPct val="0"/>
        </a:spcBef>
        <a:spcAft>
          <a:spcPct val="0"/>
        </a:spcAft>
        <a:defRPr sz="4500">
          <a:solidFill>
            <a:schemeClr val="tx1"/>
          </a:solidFill>
          <a:latin typeface="Times New Roman" pitchFamily="18" charset="0"/>
        </a:defRPr>
      </a:lvl4pPr>
      <a:lvl5pPr algn="ctr" defTabSz="938213" rtl="0" eaLnBrk="1" fontAlgn="base" hangingPunct="1">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1" fontAlgn="base" hangingPunct="1">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1" fontAlgn="base" hangingPunct="1">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1" fontAlgn="base" hangingPunct="1">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Valsts pamatbudžeta un valsts speciālā budžeta bāzes 2022., 2023. un 2024.gadam</a:t>
            </a:r>
          </a:p>
        </p:txBody>
      </p:sp>
      <p:sp>
        <p:nvSpPr>
          <p:cNvPr id="3" name="Text Placeholder 2"/>
          <p:cNvSpPr>
            <a:spLocks noGrp="1"/>
          </p:cNvSpPr>
          <p:nvPr>
            <p:ph type="body" sz="quarter" idx="10"/>
          </p:nvPr>
        </p:nvSpPr>
        <p:spPr>
          <a:xfrm>
            <a:off x="914400" y="5074920"/>
            <a:ext cx="10363200" cy="347472"/>
          </a:xfrm>
        </p:spPr>
        <p:txBody>
          <a:bodyPr>
            <a:normAutofit/>
          </a:bodyPr>
          <a:lstStyle/>
          <a:p>
            <a:r>
              <a:rPr lang="lv-LV" sz="1600" dirty="0"/>
              <a:t>Finanšu ministrija</a:t>
            </a:r>
          </a:p>
        </p:txBody>
      </p:sp>
      <p:sp>
        <p:nvSpPr>
          <p:cNvPr id="4" name="Text Placeholder 3"/>
          <p:cNvSpPr>
            <a:spLocks noGrp="1"/>
          </p:cNvSpPr>
          <p:nvPr>
            <p:ph type="body" sz="quarter" idx="11"/>
          </p:nvPr>
        </p:nvSpPr>
        <p:spPr>
          <a:xfrm>
            <a:off x="914400" y="5761038"/>
            <a:ext cx="10363200" cy="365442"/>
          </a:xfrm>
        </p:spPr>
        <p:txBody>
          <a:bodyPr>
            <a:normAutofit/>
          </a:bodyPr>
          <a:lstStyle/>
          <a:p>
            <a:r>
              <a:rPr lang="lv-LV" sz="1600" dirty="0"/>
              <a:t>2021.gada 24.augusts</a:t>
            </a:r>
          </a:p>
        </p:txBody>
      </p:sp>
    </p:spTree>
    <p:extLst>
      <p:ext uri="{BB962C8B-B14F-4D97-AF65-F5344CB8AC3E}">
        <p14:creationId xmlns:p14="http://schemas.microsoft.com/office/powerpoint/2010/main" val="1766471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1200" y="381000"/>
            <a:ext cx="8331200" cy="772592"/>
          </a:xfrm>
        </p:spPr>
        <p:txBody>
          <a:bodyPr>
            <a:normAutofit fontScale="90000"/>
          </a:bodyPr>
          <a:lstStyle/>
          <a:p>
            <a:r>
              <a:rPr lang="lv-LV" dirty="0"/>
              <a:t>Valsts konsolidētie bāzes izdevumi 2022-2024</a:t>
            </a:r>
            <a:br>
              <a:rPr lang="lv-LV" dirty="0"/>
            </a:br>
            <a:r>
              <a:rPr lang="lv-LV" sz="1800" b="0" dirty="0"/>
              <a:t>(pamatbudžets un speciālais budžets, izslēdzot savstarpējos </a:t>
            </a:r>
            <a:r>
              <a:rPr lang="lv-LV" sz="1800" b="0" dirty="0" err="1"/>
              <a:t>transfertus</a:t>
            </a:r>
            <a:r>
              <a:rPr lang="lv-LV" sz="1800" b="0" dirty="0"/>
              <a:t>)</a:t>
            </a:r>
            <a:br>
              <a:rPr lang="lv-LV" sz="1800" b="0" dirty="0"/>
            </a:br>
            <a:r>
              <a:rPr lang="lv-LV" dirty="0"/>
              <a:t> </a:t>
            </a:r>
          </a:p>
        </p:txBody>
      </p:sp>
      <p:sp>
        <p:nvSpPr>
          <p:cNvPr id="6" name="Slide Number Placeholder 5"/>
          <p:cNvSpPr>
            <a:spLocks noGrp="1"/>
          </p:cNvSpPr>
          <p:nvPr>
            <p:ph type="sldNum" sz="quarter" idx="13"/>
          </p:nvPr>
        </p:nvSpPr>
        <p:spPr/>
        <p:txBody>
          <a:bodyPr/>
          <a:lstStyle/>
          <a:p>
            <a:fld id="{7CE978C1-70FE-4673-A7D6-D226625B9DC7}" type="slidenum">
              <a:rPr lang="lv-LV" smtClean="0"/>
              <a:t>2</a:t>
            </a:fld>
            <a:endParaRPr lang="lv-LV"/>
          </a:p>
        </p:txBody>
      </p:sp>
      <p:sp>
        <p:nvSpPr>
          <p:cNvPr id="8" name="TextBox 7"/>
          <p:cNvSpPr txBox="1"/>
          <p:nvPr/>
        </p:nvSpPr>
        <p:spPr>
          <a:xfrm>
            <a:off x="733718" y="6026221"/>
            <a:ext cx="10587424" cy="461665"/>
          </a:xfrm>
          <a:prstGeom prst="rect">
            <a:avLst/>
          </a:prstGeom>
          <a:noFill/>
        </p:spPr>
        <p:txBody>
          <a:bodyPr wrap="square" rtlCol="0">
            <a:spAutoFit/>
          </a:bodyPr>
          <a:lstStyle/>
          <a:p>
            <a:r>
              <a:rPr lang="lv-LV" sz="1200" dirty="0"/>
              <a:t>* 2022. un 2023.gadam aprēķināta, pamatojoties uz likumā “Par vidēja termiņa budžeta ietvaru 2021., 2022. un 2023.gadam” noteikto maksimāli pieļaujamo izdevumu apjomu (ietvaru) attiecīgajam gadam, 2024.gadam – pamatojoties uz 2023.gadam apstiprināto ietvaru</a:t>
            </a:r>
          </a:p>
        </p:txBody>
      </p:sp>
      <p:graphicFrame>
        <p:nvGraphicFramePr>
          <p:cNvPr id="7" name="Chart 6"/>
          <p:cNvGraphicFramePr>
            <a:graphicFrameLocks/>
          </p:cNvGraphicFramePr>
          <p:nvPr>
            <p:extLst>
              <p:ext uri="{D42A27DB-BD31-4B8C-83A1-F6EECF244321}">
                <p14:modId xmlns:p14="http://schemas.microsoft.com/office/powerpoint/2010/main" val="2101475651"/>
              </p:ext>
            </p:extLst>
          </p:nvPr>
        </p:nvGraphicFramePr>
        <p:xfrm>
          <a:off x="797727" y="1314793"/>
          <a:ext cx="10645482" cy="455022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41682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6352" y="381000"/>
            <a:ext cx="8766048" cy="1036642"/>
          </a:xfrm>
        </p:spPr>
        <p:txBody>
          <a:bodyPr/>
          <a:lstStyle/>
          <a:p>
            <a:r>
              <a:rPr lang="lv-LV" dirty="0"/>
              <a:t>Valsts pamatbudžeta bāzes izdevumi 2022-2024</a:t>
            </a:r>
          </a:p>
        </p:txBody>
      </p:sp>
      <p:sp>
        <p:nvSpPr>
          <p:cNvPr id="7" name="TextBox 6"/>
          <p:cNvSpPr txBox="1"/>
          <p:nvPr/>
        </p:nvSpPr>
        <p:spPr>
          <a:xfrm>
            <a:off x="435428" y="6082615"/>
            <a:ext cx="10943772" cy="461665"/>
          </a:xfrm>
          <a:prstGeom prst="rect">
            <a:avLst/>
          </a:prstGeom>
          <a:noFill/>
        </p:spPr>
        <p:txBody>
          <a:bodyPr wrap="square" rtlCol="0">
            <a:spAutoFit/>
          </a:bodyPr>
          <a:lstStyle/>
          <a:p>
            <a:r>
              <a:rPr lang="lv-LV" sz="1200" dirty="0"/>
              <a:t>* 2022. un 2023.gadam aprēķināta, pamatojoties uz likumā “Par vidēja termiņa budžeta ietvaru 2021., 2022. un 2023.gadam” noteikto maksimāli pieļaujamo izdevumu apjomu (ietvaru) attiecīgajam gadam, 2024.gadam – pamatojoties uz 2023.gadam apstiprināto ietvaru</a:t>
            </a:r>
          </a:p>
        </p:txBody>
      </p:sp>
      <p:sp>
        <p:nvSpPr>
          <p:cNvPr id="8" name="TextBox 7"/>
          <p:cNvSpPr txBox="1"/>
          <p:nvPr/>
        </p:nvSpPr>
        <p:spPr>
          <a:xfrm>
            <a:off x="9963202" y="1021768"/>
            <a:ext cx="1111932" cy="307777"/>
          </a:xfrm>
          <a:prstGeom prst="rect">
            <a:avLst/>
          </a:prstGeom>
          <a:noFill/>
        </p:spPr>
        <p:txBody>
          <a:bodyPr wrap="square" rtlCol="0">
            <a:spAutoFit/>
          </a:bodyPr>
          <a:lstStyle/>
          <a:p>
            <a:r>
              <a:rPr lang="lv-LV" sz="1400" dirty="0"/>
              <a:t>milj. </a:t>
            </a:r>
            <a:r>
              <a:rPr lang="lv-LV" sz="1400" i="1" dirty="0" err="1"/>
              <a:t>euro</a:t>
            </a:r>
            <a:endParaRPr lang="lv-LV" sz="1400" i="1" dirty="0"/>
          </a:p>
        </p:txBody>
      </p:sp>
      <p:sp>
        <p:nvSpPr>
          <p:cNvPr id="3" name="Slide Number Placeholder 2"/>
          <p:cNvSpPr>
            <a:spLocks noGrp="1"/>
          </p:cNvSpPr>
          <p:nvPr>
            <p:ph type="sldNum" sz="quarter" idx="13"/>
          </p:nvPr>
        </p:nvSpPr>
        <p:spPr/>
        <p:txBody>
          <a:bodyPr/>
          <a:lstStyle/>
          <a:p>
            <a:fld id="{7CE978C1-70FE-4673-A7D6-D226625B9DC7}" type="slidenum">
              <a:rPr lang="lv-LV" smtClean="0"/>
              <a:t>3</a:t>
            </a:fld>
            <a:endParaRPr lang="lv-LV"/>
          </a:p>
        </p:txBody>
      </p:sp>
      <p:graphicFrame>
        <p:nvGraphicFramePr>
          <p:cNvPr id="10" name="Chart 9"/>
          <p:cNvGraphicFramePr>
            <a:graphicFrameLocks/>
          </p:cNvGraphicFramePr>
          <p:nvPr>
            <p:extLst>
              <p:ext uri="{D42A27DB-BD31-4B8C-83A1-F6EECF244321}">
                <p14:modId xmlns:p14="http://schemas.microsoft.com/office/powerpoint/2010/main" val="151166488"/>
              </p:ext>
            </p:extLst>
          </p:nvPr>
        </p:nvGraphicFramePr>
        <p:xfrm>
          <a:off x="620486" y="1524000"/>
          <a:ext cx="10548257" cy="428897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73406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1429" y="381000"/>
            <a:ext cx="8860971" cy="916995"/>
          </a:xfrm>
        </p:spPr>
        <p:txBody>
          <a:bodyPr>
            <a:normAutofit/>
          </a:bodyPr>
          <a:lstStyle/>
          <a:p>
            <a:r>
              <a:rPr lang="lv-LV" dirty="0"/>
              <a:t>Valsts pamatbudžeta bāzes izdevumi valsts pamatfunkciju īstenošanai 2022-2024</a:t>
            </a:r>
          </a:p>
        </p:txBody>
      </p:sp>
      <p:sp>
        <p:nvSpPr>
          <p:cNvPr id="6" name="TextBox 5"/>
          <p:cNvSpPr txBox="1"/>
          <p:nvPr/>
        </p:nvSpPr>
        <p:spPr>
          <a:xfrm>
            <a:off x="10482822" y="1168951"/>
            <a:ext cx="1111932" cy="307777"/>
          </a:xfrm>
          <a:prstGeom prst="rect">
            <a:avLst/>
          </a:prstGeom>
          <a:noFill/>
        </p:spPr>
        <p:txBody>
          <a:bodyPr wrap="square" rtlCol="0">
            <a:spAutoFit/>
          </a:bodyPr>
          <a:lstStyle/>
          <a:p>
            <a:r>
              <a:rPr lang="lv-LV" sz="1400" dirty="0"/>
              <a:t>milj. </a:t>
            </a:r>
            <a:r>
              <a:rPr lang="lv-LV" sz="1400" i="1" dirty="0" err="1"/>
              <a:t>euro</a:t>
            </a:r>
            <a:endParaRPr lang="lv-LV" sz="1400" i="1" dirty="0"/>
          </a:p>
        </p:txBody>
      </p:sp>
      <p:sp>
        <p:nvSpPr>
          <p:cNvPr id="7" name="TextBox 6"/>
          <p:cNvSpPr txBox="1"/>
          <p:nvPr/>
        </p:nvSpPr>
        <p:spPr>
          <a:xfrm>
            <a:off x="435428" y="6300329"/>
            <a:ext cx="10943772" cy="461665"/>
          </a:xfrm>
          <a:prstGeom prst="rect">
            <a:avLst/>
          </a:prstGeom>
          <a:noFill/>
        </p:spPr>
        <p:txBody>
          <a:bodyPr wrap="square" rtlCol="0">
            <a:spAutoFit/>
          </a:bodyPr>
          <a:lstStyle/>
          <a:p>
            <a:r>
              <a:rPr lang="lv-LV" sz="1200" dirty="0"/>
              <a:t>* 2022. un 2023.gadam aprēķināta, pamatojoties uz likumā “Par vidēja termiņa budžeta ietvaru 2021., 2022. un 2023.gadam” noteikto maksimāli pieļaujamo izdevumu apjomu (ietvaru) attiecīgajam gadam, 2024.gadam – pamatojoties uz 2023.gadam apstiprināto ietvaru</a:t>
            </a:r>
          </a:p>
        </p:txBody>
      </p:sp>
      <p:sp>
        <p:nvSpPr>
          <p:cNvPr id="3" name="Slide Number Placeholder 2"/>
          <p:cNvSpPr>
            <a:spLocks noGrp="1"/>
          </p:cNvSpPr>
          <p:nvPr>
            <p:ph type="sldNum" sz="quarter" idx="13"/>
          </p:nvPr>
        </p:nvSpPr>
        <p:spPr/>
        <p:txBody>
          <a:bodyPr/>
          <a:lstStyle/>
          <a:p>
            <a:fld id="{7CE978C1-70FE-4673-A7D6-D226625B9DC7}" type="slidenum">
              <a:rPr lang="lv-LV" smtClean="0"/>
              <a:t>4</a:t>
            </a:fld>
            <a:endParaRPr lang="lv-LV"/>
          </a:p>
        </p:txBody>
      </p:sp>
      <p:graphicFrame>
        <p:nvGraphicFramePr>
          <p:cNvPr id="25" name="Chart 24"/>
          <p:cNvGraphicFramePr>
            <a:graphicFrameLocks/>
          </p:cNvGraphicFramePr>
          <p:nvPr>
            <p:extLst>
              <p:ext uri="{D42A27DB-BD31-4B8C-83A1-F6EECF244321}">
                <p14:modId xmlns:p14="http://schemas.microsoft.com/office/powerpoint/2010/main" val="2677561429"/>
              </p:ext>
            </p:extLst>
          </p:nvPr>
        </p:nvGraphicFramePr>
        <p:xfrm>
          <a:off x="346041" y="1358747"/>
          <a:ext cx="11273614" cy="296636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695152211"/>
              </p:ext>
            </p:extLst>
          </p:nvPr>
        </p:nvGraphicFramePr>
        <p:xfrm>
          <a:off x="646248" y="4325112"/>
          <a:ext cx="3327400" cy="1028700"/>
        </p:xfrm>
        <a:graphic>
          <a:graphicData uri="http://schemas.openxmlformats.org/drawingml/2006/table">
            <a:tbl>
              <a:tblPr bandRow="1">
                <a:tableStyleId>{7DF18680-E054-41AD-8BC1-D1AEF772440D}</a:tableStyleId>
              </a:tblPr>
              <a:tblGrid>
                <a:gridCol w="2690441">
                  <a:extLst>
                    <a:ext uri="{9D8B030D-6E8A-4147-A177-3AD203B41FA5}">
                      <a16:colId xmlns:a16="http://schemas.microsoft.com/office/drawing/2014/main" val="3240790504"/>
                    </a:ext>
                  </a:extLst>
                </a:gridCol>
                <a:gridCol w="636959">
                  <a:extLst>
                    <a:ext uri="{9D8B030D-6E8A-4147-A177-3AD203B41FA5}">
                      <a16:colId xmlns:a16="http://schemas.microsoft.com/office/drawing/2014/main" val="784108457"/>
                    </a:ext>
                  </a:extLst>
                </a:gridCol>
              </a:tblGrid>
              <a:tr h="257175">
                <a:tc>
                  <a:txBody>
                    <a:bodyPr/>
                    <a:lstStyle/>
                    <a:p>
                      <a:pPr algn="l" rtl="0" fontAlgn="ctr"/>
                      <a:r>
                        <a:rPr lang="lv-LV" sz="1200" u="none" strike="noStrike" dirty="0">
                          <a:effectLst/>
                        </a:rPr>
                        <a:t>Ģimenes valsts pabalstam (LM)</a:t>
                      </a:r>
                      <a:endParaRPr lang="lv-LV" sz="12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+90,9</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2233193011"/>
                  </a:ext>
                </a:extLst>
              </a:tr>
              <a:tr h="257175">
                <a:tc>
                  <a:txBody>
                    <a:bodyPr/>
                    <a:lstStyle/>
                    <a:p>
                      <a:pPr algn="l" rtl="0" fontAlgn="ctr"/>
                      <a:r>
                        <a:rPr lang="lv-LV" sz="1200" u="none" strike="noStrike">
                          <a:effectLst/>
                        </a:rPr>
                        <a:t>Baltkrievijas robežai (74.res)</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+14,5</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624492532"/>
                  </a:ext>
                </a:extLst>
              </a:tr>
              <a:tr h="257175">
                <a:tc>
                  <a:txBody>
                    <a:bodyPr/>
                    <a:lstStyle/>
                    <a:p>
                      <a:pPr algn="l" rtl="0" fontAlgn="ctr"/>
                      <a:r>
                        <a:rPr lang="en-US" sz="1200" u="none" strike="noStrike">
                          <a:effectLst/>
                        </a:rPr>
                        <a:t>Vakcinācijai pret Covid-19 (74. res)</a:t>
                      </a:r>
                      <a:endParaRPr lang="en-US"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+104,9</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2081839019"/>
                  </a:ext>
                </a:extLst>
              </a:tr>
              <a:tr h="257175">
                <a:tc>
                  <a:txBody>
                    <a:bodyPr/>
                    <a:lstStyle/>
                    <a:p>
                      <a:pPr algn="l" rtl="0" fontAlgn="ctr"/>
                      <a:r>
                        <a:rPr lang="lv-LV" sz="1200" u="none" strike="noStrike">
                          <a:effectLst/>
                        </a:rPr>
                        <a:t>Augstas gatavības projekti (74. res)</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+97,8</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2800286165"/>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2319799754"/>
              </p:ext>
            </p:extLst>
          </p:nvPr>
        </p:nvGraphicFramePr>
        <p:xfrm>
          <a:off x="4329974" y="4313980"/>
          <a:ext cx="3365500" cy="771525"/>
        </p:xfrm>
        <a:graphic>
          <a:graphicData uri="http://schemas.openxmlformats.org/drawingml/2006/table">
            <a:tbl>
              <a:tblPr bandRow="1">
                <a:tableStyleId>{7DF18680-E054-41AD-8BC1-D1AEF772440D}</a:tableStyleId>
              </a:tblPr>
              <a:tblGrid>
                <a:gridCol w="2743200">
                  <a:extLst>
                    <a:ext uri="{9D8B030D-6E8A-4147-A177-3AD203B41FA5}">
                      <a16:colId xmlns:a16="http://schemas.microsoft.com/office/drawing/2014/main" val="3840092839"/>
                    </a:ext>
                  </a:extLst>
                </a:gridCol>
                <a:gridCol w="622300">
                  <a:extLst>
                    <a:ext uri="{9D8B030D-6E8A-4147-A177-3AD203B41FA5}">
                      <a16:colId xmlns:a16="http://schemas.microsoft.com/office/drawing/2014/main" val="1632133721"/>
                    </a:ext>
                  </a:extLst>
                </a:gridCol>
              </a:tblGrid>
              <a:tr h="257175">
                <a:tc>
                  <a:txBody>
                    <a:bodyPr/>
                    <a:lstStyle/>
                    <a:p>
                      <a:pPr algn="l" rtl="0" fontAlgn="ctr"/>
                      <a:r>
                        <a:rPr lang="lv-LV" sz="1200" u="none" strike="noStrike">
                          <a:effectLst/>
                        </a:rPr>
                        <a:t>Ģimenes valsts pabalstam (LM)</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+90,9</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2629698209"/>
                  </a:ext>
                </a:extLst>
              </a:tr>
              <a:tr h="257175">
                <a:tc>
                  <a:txBody>
                    <a:bodyPr/>
                    <a:lstStyle/>
                    <a:p>
                      <a:pPr algn="l" rtl="0" fontAlgn="ctr"/>
                      <a:r>
                        <a:rPr lang="lv-LV" sz="1200" u="none" strike="noStrike">
                          <a:effectLst/>
                        </a:rPr>
                        <a:t>Baltkrievijas robežai (74.res)</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+19,3</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2517362892"/>
                  </a:ext>
                </a:extLst>
              </a:tr>
              <a:tr h="257175">
                <a:tc>
                  <a:txBody>
                    <a:bodyPr/>
                    <a:lstStyle/>
                    <a:p>
                      <a:pPr algn="l" rtl="0" fontAlgn="ctr"/>
                      <a:r>
                        <a:rPr lang="en-US" sz="1200" u="none" strike="noStrike">
                          <a:effectLst/>
                        </a:rPr>
                        <a:t>Vakcinācijai pret Covid-19 (74. res)</a:t>
                      </a:r>
                      <a:endParaRPr lang="en-US"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+62,8</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993481825"/>
                  </a:ext>
                </a:extLst>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3540273184"/>
              </p:ext>
            </p:extLst>
          </p:nvPr>
        </p:nvGraphicFramePr>
        <p:xfrm>
          <a:off x="8051800" y="4313980"/>
          <a:ext cx="3530600" cy="1800225"/>
        </p:xfrm>
        <a:graphic>
          <a:graphicData uri="http://schemas.openxmlformats.org/drawingml/2006/table">
            <a:tbl>
              <a:tblPr bandRow="1">
                <a:tableStyleId>{7DF18680-E054-41AD-8BC1-D1AEF772440D}</a:tableStyleId>
              </a:tblPr>
              <a:tblGrid>
                <a:gridCol w="2781300">
                  <a:extLst>
                    <a:ext uri="{9D8B030D-6E8A-4147-A177-3AD203B41FA5}">
                      <a16:colId xmlns:a16="http://schemas.microsoft.com/office/drawing/2014/main" val="737113642"/>
                    </a:ext>
                  </a:extLst>
                </a:gridCol>
                <a:gridCol w="749300">
                  <a:extLst>
                    <a:ext uri="{9D8B030D-6E8A-4147-A177-3AD203B41FA5}">
                      <a16:colId xmlns:a16="http://schemas.microsoft.com/office/drawing/2014/main" val="2148128753"/>
                    </a:ext>
                  </a:extLst>
                </a:gridCol>
              </a:tblGrid>
              <a:tr h="257175">
                <a:tc>
                  <a:txBody>
                    <a:bodyPr/>
                    <a:lstStyle/>
                    <a:p>
                      <a:pPr algn="l" rtl="0" fontAlgn="ctr"/>
                      <a:r>
                        <a:rPr lang="lv-LV" sz="1200" u="none" strike="noStrike">
                          <a:effectLst/>
                        </a:rPr>
                        <a:t>Ģimenes valsts pabalstam (LM)</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+90,9</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714104392"/>
                  </a:ext>
                </a:extLst>
              </a:tr>
              <a:tr h="257175">
                <a:tc>
                  <a:txBody>
                    <a:bodyPr/>
                    <a:lstStyle/>
                    <a:p>
                      <a:pPr algn="l" rtl="0" fontAlgn="ctr"/>
                      <a:r>
                        <a:rPr lang="lv-LV" sz="1200" u="none" strike="noStrike">
                          <a:effectLst/>
                        </a:rPr>
                        <a:t>Baltkrievijas robežai (74.res)</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+6,5</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3618515077"/>
                  </a:ext>
                </a:extLst>
              </a:tr>
              <a:tr h="257175">
                <a:tc>
                  <a:txBody>
                    <a:bodyPr/>
                    <a:lstStyle/>
                    <a:p>
                      <a:pPr algn="l" rtl="0" fontAlgn="ctr"/>
                      <a:r>
                        <a:rPr lang="lv-LV" sz="1200" u="none" strike="noStrike">
                          <a:effectLst/>
                        </a:rPr>
                        <a:t>Izdienas pensijām (IeM)</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+32,3</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3613914773"/>
                  </a:ext>
                </a:extLst>
              </a:tr>
              <a:tr h="257175">
                <a:tc>
                  <a:txBody>
                    <a:bodyPr/>
                    <a:lstStyle/>
                    <a:p>
                      <a:pPr algn="l" rtl="0" fontAlgn="ctr"/>
                      <a:r>
                        <a:rPr lang="lv-LV" sz="1200" u="none" strike="noStrike">
                          <a:effectLst/>
                        </a:rPr>
                        <a:t>NBS projekts (AiM)</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+15,8</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3773117855"/>
                  </a:ext>
                </a:extLst>
              </a:tr>
              <a:tr h="257175">
                <a:tc>
                  <a:txBody>
                    <a:bodyPr/>
                    <a:lstStyle/>
                    <a:p>
                      <a:pPr algn="l" rtl="0" fontAlgn="ctr"/>
                      <a:r>
                        <a:rPr lang="lv-LV" sz="1200" u="none" strike="noStrike">
                          <a:effectLst/>
                        </a:rPr>
                        <a:t> Liepājas cietumam (TM)</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+12,0</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291391839"/>
                  </a:ext>
                </a:extLst>
              </a:tr>
              <a:tr h="257175">
                <a:tc>
                  <a:txBody>
                    <a:bodyPr/>
                    <a:lstStyle/>
                    <a:p>
                      <a:pPr algn="l" rtl="0" fontAlgn="ctr"/>
                      <a:r>
                        <a:rPr lang="lv-LV" sz="1200" u="none" strike="noStrike">
                          <a:effectLst/>
                        </a:rPr>
                        <a:t>Elektroenerģijas atbalstam (EM)</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a:effectLst/>
                        </a:rPr>
                        <a:t>-33,5</a:t>
                      </a:r>
                      <a:endParaRPr lang="lv-LV" sz="12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637888721"/>
                  </a:ext>
                </a:extLst>
              </a:tr>
              <a:tr h="257175">
                <a:tc>
                  <a:txBody>
                    <a:bodyPr/>
                    <a:lstStyle/>
                    <a:p>
                      <a:pPr algn="l" rtl="0" fontAlgn="ctr"/>
                      <a:r>
                        <a:rPr lang="lv-LV" sz="1200" u="none" strike="noStrike">
                          <a:effectLst/>
                        </a:rPr>
                        <a:t>Klasificēts (FM)</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-13,1</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4221954395"/>
                  </a:ext>
                </a:extLst>
              </a:tr>
            </a:tbl>
          </a:graphicData>
        </a:graphic>
      </p:graphicFrame>
    </p:spTree>
    <p:extLst>
      <p:ext uri="{BB962C8B-B14F-4D97-AF65-F5344CB8AC3E}">
        <p14:creationId xmlns:p14="http://schemas.microsoft.com/office/powerpoint/2010/main" val="825981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6114" y="381000"/>
            <a:ext cx="8926286" cy="1036642"/>
          </a:xfrm>
        </p:spPr>
        <p:txBody>
          <a:bodyPr>
            <a:normAutofit fontScale="90000"/>
          </a:bodyPr>
          <a:lstStyle/>
          <a:p>
            <a:r>
              <a:rPr lang="lv-LV" dirty="0"/>
              <a:t>Valsts pamatbudžeta bāzes izdevumi ES politiku instrumentu un pārējās ārvalstu finanšu palīdzības projektu un pasākumu īstenošanai 2022-2024</a:t>
            </a:r>
          </a:p>
        </p:txBody>
      </p:sp>
      <p:sp>
        <p:nvSpPr>
          <p:cNvPr id="6" name="TextBox 5"/>
          <p:cNvSpPr txBox="1"/>
          <p:nvPr/>
        </p:nvSpPr>
        <p:spPr>
          <a:xfrm>
            <a:off x="431944" y="6344412"/>
            <a:ext cx="10436595" cy="461665"/>
          </a:xfrm>
          <a:prstGeom prst="rect">
            <a:avLst/>
          </a:prstGeom>
          <a:noFill/>
        </p:spPr>
        <p:txBody>
          <a:bodyPr wrap="square" rtlCol="0">
            <a:spAutoFit/>
          </a:bodyPr>
          <a:lstStyle/>
          <a:p>
            <a:r>
              <a:rPr lang="lv-LV" sz="1200" dirty="0"/>
              <a:t>* 2022. un 2023.gadam aprēķināta, pamatojoties uz likumā “Par vidēja termiņa budžeta ietvaru 2021., 2022. un 2023.gadam” noteikto maksimāli pieļaujamo izdevumu apjomu (ietvaru) attiecīgajam gadam, 2024.gadam – pamatojoties uz 2023.gadam apstiprināto ietvaru</a:t>
            </a:r>
          </a:p>
        </p:txBody>
      </p:sp>
      <p:sp>
        <p:nvSpPr>
          <p:cNvPr id="7" name="TextBox 6"/>
          <p:cNvSpPr txBox="1"/>
          <p:nvPr/>
        </p:nvSpPr>
        <p:spPr>
          <a:xfrm>
            <a:off x="10673668" y="1132256"/>
            <a:ext cx="1111932" cy="276999"/>
          </a:xfrm>
          <a:prstGeom prst="rect">
            <a:avLst/>
          </a:prstGeom>
          <a:noFill/>
        </p:spPr>
        <p:txBody>
          <a:bodyPr wrap="square" rtlCol="0">
            <a:spAutoFit/>
          </a:bodyPr>
          <a:lstStyle/>
          <a:p>
            <a:r>
              <a:rPr lang="lv-LV" sz="1200" dirty="0"/>
              <a:t>milj. </a:t>
            </a:r>
            <a:r>
              <a:rPr lang="lv-LV" sz="1200" i="1" dirty="0" err="1"/>
              <a:t>euro</a:t>
            </a:r>
            <a:endParaRPr lang="lv-LV" sz="1200" i="1" dirty="0"/>
          </a:p>
        </p:txBody>
      </p:sp>
      <p:sp>
        <p:nvSpPr>
          <p:cNvPr id="3" name="Slide Number Placeholder 2"/>
          <p:cNvSpPr>
            <a:spLocks noGrp="1"/>
          </p:cNvSpPr>
          <p:nvPr>
            <p:ph type="sldNum" sz="quarter" idx="13"/>
          </p:nvPr>
        </p:nvSpPr>
        <p:spPr/>
        <p:txBody>
          <a:bodyPr/>
          <a:lstStyle/>
          <a:p>
            <a:fld id="{7CE978C1-70FE-4673-A7D6-D226625B9DC7}" type="slidenum">
              <a:rPr lang="lv-LV" smtClean="0"/>
              <a:t>5</a:t>
            </a:fld>
            <a:endParaRPr lang="lv-LV"/>
          </a:p>
        </p:txBody>
      </p:sp>
      <p:graphicFrame>
        <p:nvGraphicFramePr>
          <p:cNvPr id="21" name="Chart 20"/>
          <p:cNvGraphicFramePr>
            <a:graphicFrameLocks/>
          </p:cNvGraphicFramePr>
          <p:nvPr>
            <p:extLst>
              <p:ext uri="{D42A27DB-BD31-4B8C-83A1-F6EECF244321}">
                <p14:modId xmlns:p14="http://schemas.microsoft.com/office/powerpoint/2010/main" val="195574277"/>
              </p:ext>
            </p:extLst>
          </p:nvPr>
        </p:nvGraphicFramePr>
        <p:xfrm>
          <a:off x="656533" y="1473975"/>
          <a:ext cx="10722667" cy="29928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40870826"/>
              </p:ext>
            </p:extLst>
          </p:nvPr>
        </p:nvGraphicFramePr>
        <p:xfrm>
          <a:off x="656532" y="4442460"/>
          <a:ext cx="3327400" cy="1482090"/>
        </p:xfrm>
        <a:graphic>
          <a:graphicData uri="http://schemas.openxmlformats.org/drawingml/2006/table">
            <a:tbl>
              <a:tblPr bandRow="1">
                <a:tableStyleId>{7DF18680-E054-41AD-8BC1-D1AEF772440D}</a:tableStyleId>
              </a:tblPr>
              <a:tblGrid>
                <a:gridCol w="2690441">
                  <a:extLst>
                    <a:ext uri="{9D8B030D-6E8A-4147-A177-3AD203B41FA5}">
                      <a16:colId xmlns:a16="http://schemas.microsoft.com/office/drawing/2014/main" val="1651731361"/>
                    </a:ext>
                  </a:extLst>
                </a:gridCol>
                <a:gridCol w="636959">
                  <a:extLst>
                    <a:ext uri="{9D8B030D-6E8A-4147-A177-3AD203B41FA5}">
                      <a16:colId xmlns:a16="http://schemas.microsoft.com/office/drawing/2014/main" val="2827836430"/>
                    </a:ext>
                  </a:extLst>
                </a:gridCol>
              </a:tblGrid>
              <a:tr h="428625">
                <a:tc>
                  <a:txBody>
                    <a:bodyPr/>
                    <a:lstStyle/>
                    <a:p>
                      <a:pPr algn="l" rtl="0" fontAlgn="ctr"/>
                      <a:r>
                        <a:rPr lang="lv-LV" sz="1200" u="none" strike="noStrike">
                          <a:effectLst/>
                        </a:rPr>
                        <a:t>Palielināts finansējums atbilstoši ANM īstenošanas prognozēm (74.res.)</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a:effectLst/>
                        </a:rPr>
                        <a:t>316,8</a:t>
                      </a:r>
                      <a:endParaRPr lang="lv-LV" sz="12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489406426"/>
                  </a:ext>
                </a:extLst>
              </a:tr>
              <a:tr h="523875">
                <a:tc>
                  <a:txBody>
                    <a:bodyPr/>
                    <a:lstStyle/>
                    <a:p>
                      <a:pPr algn="l" rtl="0" fontAlgn="ctr"/>
                      <a:r>
                        <a:rPr lang="lv-LV" sz="1200" u="none" strike="noStrike" dirty="0">
                          <a:effectLst/>
                        </a:rPr>
                        <a:t>Izdevumi no ĀFP ieņēmumiem (t.sk. IZM sadarbības projekti 22,4, SM Rail </a:t>
                      </a:r>
                      <a:r>
                        <a:rPr lang="lv-LV" sz="1200" u="none" strike="noStrike" dirty="0" err="1">
                          <a:effectLst/>
                        </a:rPr>
                        <a:t>Baltica</a:t>
                      </a:r>
                      <a:r>
                        <a:rPr lang="lv-LV" sz="1200" u="none" strike="noStrike" dirty="0">
                          <a:effectLst/>
                        </a:rPr>
                        <a:t> 10,9)</a:t>
                      </a:r>
                      <a:endParaRPr lang="lv-LV" sz="12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a:effectLst/>
                        </a:rPr>
                        <a:t>35,7</a:t>
                      </a:r>
                      <a:endParaRPr lang="lv-LV" sz="12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4260088968"/>
                  </a:ext>
                </a:extLst>
              </a:tr>
              <a:tr h="247650">
                <a:tc>
                  <a:txBody>
                    <a:bodyPr/>
                    <a:lstStyle/>
                    <a:p>
                      <a:pPr algn="l" rtl="0" fontAlgn="ctr"/>
                      <a:r>
                        <a:rPr lang="lv-LV" sz="1200" u="none" strike="noStrike">
                          <a:effectLst/>
                        </a:rPr>
                        <a:t>Izdevumi no ĀFP atlikumiem</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a:effectLst/>
                        </a:rPr>
                        <a:t>0,2</a:t>
                      </a:r>
                      <a:endParaRPr lang="lv-LV" sz="12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609524722"/>
                  </a:ext>
                </a:extLst>
              </a:tr>
              <a:tr h="247650">
                <a:tc>
                  <a:txBody>
                    <a:bodyPr/>
                    <a:lstStyle/>
                    <a:p>
                      <a:pPr algn="l" rtl="0" fontAlgn="ctr"/>
                      <a:r>
                        <a:rPr lang="lv-LV" sz="1200" u="none" strike="noStrike">
                          <a:effectLst/>
                        </a:rPr>
                        <a:t>Izdevumi no pašv., atvasināto transfertiem</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0,8</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430312242"/>
                  </a:ext>
                </a:extLst>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305537519"/>
              </p:ext>
            </p:extLst>
          </p:nvPr>
        </p:nvGraphicFramePr>
        <p:xfrm>
          <a:off x="4335116" y="4442460"/>
          <a:ext cx="3365500" cy="1882140"/>
        </p:xfrm>
        <a:graphic>
          <a:graphicData uri="http://schemas.openxmlformats.org/drawingml/2006/table">
            <a:tbl>
              <a:tblPr bandRow="1">
                <a:tableStyleId>{7DF18680-E054-41AD-8BC1-D1AEF772440D}</a:tableStyleId>
              </a:tblPr>
              <a:tblGrid>
                <a:gridCol w="2743200">
                  <a:extLst>
                    <a:ext uri="{9D8B030D-6E8A-4147-A177-3AD203B41FA5}">
                      <a16:colId xmlns:a16="http://schemas.microsoft.com/office/drawing/2014/main" val="2864669353"/>
                    </a:ext>
                  </a:extLst>
                </a:gridCol>
                <a:gridCol w="622300">
                  <a:extLst>
                    <a:ext uri="{9D8B030D-6E8A-4147-A177-3AD203B41FA5}">
                      <a16:colId xmlns:a16="http://schemas.microsoft.com/office/drawing/2014/main" val="1755443980"/>
                    </a:ext>
                  </a:extLst>
                </a:gridCol>
              </a:tblGrid>
              <a:tr h="428625">
                <a:tc>
                  <a:txBody>
                    <a:bodyPr/>
                    <a:lstStyle/>
                    <a:p>
                      <a:pPr algn="l" rtl="0" fontAlgn="ctr"/>
                      <a:r>
                        <a:rPr lang="lv-LV" sz="1200" u="none" strike="noStrike">
                          <a:effectLst/>
                        </a:rPr>
                        <a:t>Palielināts finansējums atbilstoši ANM īstenošanas prognozēm (74.res.)</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307,5</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449988501"/>
                  </a:ext>
                </a:extLst>
              </a:tr>
              <a:tr h="523875">
                <a:tc>
                  <a:txBody>
                    <a:bodyPr/>
                    <a:lstStyle/>
                    <a:p>
                      <a:pPr algn="l" rtl="0" fontAlgn="ctr"/>
                      <a:r>
                        <a:rPr lang="lv-LV" sz="1200" u="none" strike="noStrike" dirty="0">
                          <a:effectLst/>
                        </a:rPr>
                        <a:t>Izdevumi no ĀFP ieņēmumiem (t.sk.  IZM sadarbības projekti 22,4, IeM ES robežu pārvaldība 16,0, SM Rail </a:t>
                      </a:r>
                      <a:r>
                        <a:rPr lang="lv-LV" sz="1200" u="none" strike="noStrike" dirty="0" err="1">
                          <a:effectLst/>
                        </a:rPr>
                        <a:t>Baltica</a:t>
                      </a:r>
                      <a:r>
                        <a:rPr lang="lv-LV" sz="1200" u="none" strike="noStrike" dirty="0">
                          <a:effectLst/>
                        </a:rPr>
                        <a:t> 13,0)</a:t>
                      </a:r>
                      <a:endParaRPr lang="lv-LV" sz="12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a:effectLst/>
                        </a:rPr>
                        <a:t>53,6</a:t>
                      </a:r>
                      <a:endParaRPr lang="lv-LV" sz="12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270147266"/>
                  </a:ext>
                </a:extLst>
              </a:tr>
              <a:tr h="247650">
                <a:tc>
                  <a:txBody>
                    <a:bodyPr/>
                    <a:lstStyle/>
                    <a:p>
                      <a:pPr algn="l" rtl="0" fontAlgn="ctr"/>
                      <a:r>
                        <a:rPr lang="lv-LV" sz="1200" u="none" strike="noStrike">
                          <a:effectLst/>
                        </a:rPr>
                        <a:t>Izdevumi no ĀFP atlikumiem</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a:effectLst/>
                        </a:rPr>
                        <a:t>0,1</a:t>
                      </a:r>
                      <a:endParaRPr lang="lv-LV" sz="12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677191012"/>
                  </a:ext>
                </a:extLst>
              </a:tr>
              <a:tr h="247650">
                <a:tc>
                  <a:txBody>
                    <a:bodyPr/>
                    <a:lstStyle/>
                    <a:p>
                      <a:pPr algn="l" rtl="0" fontAlgn="ctr"/>
                      <a:r>
                        <a:rPr lang="lv-LV" sz="1200" u="none" strike="noStrike">
                          <a:effectLst/>
                        </a:rPr>
                        <a:t>Izdevumi no pašv., atvasināto transfertiem</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a:effectLst/>
                        </a:rPr>
                        <a:t>0,3</a:t>
                      </a:r>
                      <a:endParaRPr lang="lv-LV" sz="12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3320067956"/>
                  </a:ext>
                </a:extLst>
              </a:tr>
              <a:tr h="400050">
                <a:tc>
                  <a:txBody>
                    <a:bodyPr/>
                    <a:lstStyle/>
                    <a:p>
                      <a:pPr algn="l" rtl="0" fontAlgn="ctr"/>
                      <a:r>
                        <a:rPr lang="lv-LV" sz="1200" u="none" strike="noStrike">
                          <a:effectLst/>
                        </a:rPr>
                        <a:t>Palielināts finansējums ES projektiem atbilstoši precizētām prognozēm (74.res.)</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206,2</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2244350848"/>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4099796733"/>
              </p:ext>
            </p:extLst>
          </p:nvPr>
        </p:nvGraphicFramePr>
        <p:xfrm>
          <a:off x="8051800" y="4466844"/>
          <a:ext cx="3530600" cy="1847850"/>
        </p:xfrm>
        <a:graphic>
          <a:graphicData uri="http://schemas.openxmlformats.org/drawingml/2006/table">
            <a:tbl>
              <a:tblPr bandRow="1">
                <a:tableStyleId>{7DF18680-E054-41AD-8BC1-D1AEF772440D}</a:tableStyleId>
              </a:tblPr>
              <a:tblGrid>
                <a:gridCol w="2781300">
                  <a:extLst>
                    <a:ext uri="{9D8B030D-6E8A-4147-A177-3AD203B41FA5}">
                      <a16:colId xmlns:a16="http://schemas.microsoft.com/office/drawing/2014/main" val="3677097032"/>
                    </a:ext>
                  </a:extLst>
                </a:gridCol>
                <a:gridCol w="749300">
                  <a:extLst>
                    <a:ext uri="{9D8B030D-6E8A-4147-A177-3AD203B41FA5}">
                      <a16:colId xmlns:a16="http://schemas.microsoft.com/office/drawing/2014/main" val="1249975714"/>
                    </a:ext>
                  </a:extLst>
                </a:gridCol>
              </a:tblGrid>
              <a:tr h="428625">
                <a:tc>
                  <a:txBody>
                    <a:bodyPr/>
                    <a:lstStyle/>
                    <a:p>
                      <a:pPr algn="l" rtl="0" fontAlgn="ctr"/>
                      <a:r>
                        <a:rPr lang="lv-LV" sz="1200" u="none" strike="noStrike">
                          <a:effectLst/>
                        </a:rPr>
                        <a:t>Palielināts finansējums atbilstoši ANM īstenošanas prognozēm (74.res.)</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a:effectLst/>
                        </a:rPr>
                        <a:t>404,8</a:t>
                      </a:r>
                      <a:endParaRPr lang="lv-LV" sz="12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2277888470"/>
                  </a:ext>
                </a:extLst>
              </a:tr>
              <a:tr h="523875">
                <a:tc>
                  <a:txBody>
                    <a:bodyPr/>
                    <a:lstStyle/>
                    <a:p>
                      <a:pPr algn="l" rtl="0" fontAlgn="ctr"/>
                      <a:r>
                        <a:rPr lang="lv-LV" sz="1200" u="none" strike="noStrike">
                          <a:effectLst/>
                        </a:rPr>
                        <a:t>Izdevumi no ĀFP ieņēmumiem (t.sk. IZM sadarbības projekti 22,1)</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a:effectLst/>
                        </a:rPr>
                        <a:t>22,7</a:t>
                      </a:r>
                      <a:endParaRPr lang="lv-LV" sz="12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3400868825"/>
                  </a:ext>
                </a:extLst>
              </a:tr>
              <a:tr h="247650">
                <a:tc>
                  <a:txBody>
                    <a:bodyPr/>
                    <a:lstStyle/>
                    <a:p>
                      <a:pPr algn="l" rtl="0" fontAlgn="ctr"/>
                      <a:r>
                        <a:rPr lang="lv-LV" sz="1200" u="none" strike="noStrike">
                          <a:effectLst/>
                        </a:rPr>
                        <a:t>Izdevumi no ĀFP atlikumiem</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a:effectLst/>
                        </a:rPr>
                        <a:t>-0,2</a:t>
                      </a:r>
                      <a:endParaRPr lang="lv-LV" sz="12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739727729"/>
                  </a:ext>
                </a:extLst>
              </a:tr>
              <a:tr h="247650">
                <a:tc>
                  <a:txBody>
                    <a:bodyPr/>
                    <a:lstStyle/>
                    <a:p>
                      <a:pPr algn="l" rtl="0" fontAlgn="ctr"/>
                      <a:r>
                        <a:rPr lang="lv-LV" sz="1200" u="none" strike="noStrike">
                          <a:effectLst/>
                        </a:rPr>
                        <a:t>Izdevumi no pašv., atvasināto transfertiem</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a:effectLst/>
                        </a:rPr>
                        <a:t>0,002</a:t>
                      </a:r>
                      <a:endParaRPr lang="lv-LV" sz="12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656963323"/>
                  </a:ext>
                </a:extLst>
              </a:tr>
              <a:tr h="400050">
                <a:tc>
                  <a:txBody>
                    <a:bodyPr/>
                    <a:lstStyle/>
                    <a:p>
                      <a:pPr algn="l" rtl="0" fontAlgn="ctr"/>
                      <a:r>
                        <a:rPr lang="lv-LV" sz="1200" u="none" strike="noStrike">
                          <a:effectLst/>
                        </a:rPr>
                        <a:t>Palielināts finansējums ES projektiem atbilstoši precizētām prognozēm (74.res.)</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184</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3473939496"/>
                  </a:ext>
                </a:extLst>
              </a:tr>
            </a:tbl>
          </a:graphicData>
        </a:graphic>
      </p:graphicFrame>
    </p:spTree>
    <p:extLst>
      <p:ext uri="{BB962C8B-B14F-4D97-AF65-F5344CB8AC3E}">
        <p14:creationId xmlns:p14="http://schemas.microsoft.com/office/powerpoint/2010/main" val="1061394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2344" y="381000"/>
            <a:ext cx="8830056" cy="1036642"/>
          </a:xfrm>
        </p:spPr>
        <p:txBody>
          <a:bodyPr/>
          <a:lstStyle/>
          <a:p>
            <a:r>
              <a:rPr lang="lv-LV" dirty="0"/>
              <a:t>Valsts speciālā budžeta bāzes izdevumi 2022-2024</a:t>
            </a:r>
          </a:p>
        </p:txBody>
      </p:sp>
      <p:sp>
        <p:nvSpPr>
          <p:cNvPr id="6" name="Slide Number Placeholder 5"/>
          <p:cNvSpPr>
            <a:spLocks noGrp="1"/>
          </p:cNvSpPr>
          <p:nvPr>
            <p:ph type="sldNum" sz="quarter" idx="13"/>
          </p:nvPr>
        </p:nvSpPr>
        <p:spPr/>
        <p:txBody>
          <a:bodyPr/>
          <a:lstStyle/>
          <a:p>
            <a:fld id="{7CE978C1-70FE-4673-A7D6-D226625B9DC7}" type="slidenum">
              <a:rPr lang="lv-LV" smtClean="0"/>
              <a:t>6</a:t>
            </a:fld>
            <a:endParaRPr lang="lv-LV"/>
          </a:p>
        </p:txBody>
      </p:sp>
      <p:sp>
        <p:nvSpPr>
          <p:cNvPr id="7" name="TextBox 6"/>
          <p:cNvSpPr txBox="1"/>
          <p:nvPr/>
        </p:nvSpPr>
        <p:spPr>
          <a:xfrm>
            <a:off x="621046" y="6300028"/>
            <a:ext cx="10587424" cy="461665"/>
          </a:xfrm>
          <a:prstGeom prst="rect">
            <a:avLst/>
          </a:prstGeom>
          <a:noFill/>
        </p:spPr>
        <p:txBody>
          <a:bodyPr wrap="square" rtlCol="0">
            <a:spAutoFit/>
          </a:bodyPr>
          <a:lstStyle/>
          <a:p>
            <a:r>
              <a:rPr lang="lv-LV" sz="1200" dirty="0"/>
              <a:t>* 2022. un 2023.gadam aprēķināta, pamatojoties uz likumā “Par vidēja termiņa budžeta ietvaru 2021., 2022. un 2023.gadam” noteikto maksimāli pieļaujamo izdevumu apjomu (ietvaru) attiecīgajam gadam, 2024.gadam – pamatojoties uz 2023.gadam apstiprināto ietvaru</a:t>
            </a:r>
          </a:p>
        </p:txBody>
      </p:sp>
      <p:sp>
        <p:nvSpPr>
          <p:cNvPr id="8" name="TextBox 7"/>
          <p:cNvSpPr txBox="1"/>
          <p:nvPr/>
        </p:nvSpPr>
        <p:spPr>
          <a:xfrm>
            <a:off x="10652504" y="745432"/>
            <a:ext cx="1111932" cy="307777"/>
          </a:xfrm>
          <a:prstGeom prst="rect">
            <a:avLst/>
          </a:prstGeom>
          <a:noFill/>
        </p:spPr>
        <p:txBody>
          <a:bodyPr wrap="square" rtlCol="0">
            <a:spAutoFit/>
          </a:bodyPr>
          <a:lstStyle/>
          <a:p>
            <a:r>
              <a:rPr lang="lv-LV" sz="1400" dirty="0"/>
              <a:t>milj. </a:t>
            </a:r>
            <a:r>
              <a:rPr lang="lv-LV" sz="1400" i="1" dirty="0" err="1"/>
              <a:t>euro</a:t>
            </a:r>
            <a:endParaRPr lang="lv-LV" sz="1400" i="1" dirty="0"/>
          </a:p>
        </p:txBody>
      </p:sp>
      <p:graphicFrame>
        <p:nvGraphicFramePr>
          <p:cNvPr id="20" name="Chart 19"/>
          <p:cNvGraphicFramePr>
            <a:graphicFrameLocks/>
          </p:cNvGraphicFramePr>
          <p:nvPr>
            <p:extLst>
              <p:ext uri="{D42A27DB-BD31-4B8C-83A1-F6EECF244321}">
                <p14:modId xmlns:p14="http://schemas.microsoft.com/office/powerpoint/2010/main" val="1533757547"/>
              </p:ext>
            </p:extLst>
          </p:nvPr>
        </p:nvGraphicFramePr>
        <p:xfrm>
          <a:off x="621046" y="1417641"/>
          <a:ext cx="10944686" cy="272081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707222526"/>
              </p:ext>
            </p:extLst>
          </p:nvPr>
        </p:nvGraphicFramePr>
        <p:xfrm>
          <a:off x="868508" y="4425954"/>
          <a:ext cx="3327400" cy="1506228"/>
        </p:xfrm>
        <a:graphic>
          <a:graphicData uri="http://schemas.openxmlformats.org/drawingml/2006/table">
            <a:tbl>
              <a:tblPr bandRow="1">
                <a:tableStyleId>{7DF18680-E054-41AD-8BC1-D1AEF772440D}</a:tableStyleId>
              </a:tblPr>
              <a:tblGrid>
                <a:gridCol w="2690441">
                  <a:extLst>
                    <a:ext uri="{9D8B030D-6E8A-4147-A177-3AD203B41FA5}">
                      <a16:colId xmlns:a16="http://schemas.microsoft.com/office/drawing/2014/main" val="2203626487"/>
                    </a:ext>
                  </a:extLst>
                </a:gridCol>
                <a:gridCol w="636959">
                  <a:extLst>
                    <a:ext uri="{9D8B030D-6E8A-4147-A177-3AD203B41FA5}">
                      <a16:colId xmlns:a16="http://schemas.microsoft.com/office/drawing/2014/main" val="862244057"/>
                    </a:ext>
                  </a:extLst>
                </a:gridCol>
              </a:tblGrid>
              <a:tr h="287028">
                <a:tc>
                  <a:txBody>
                    <a:bodyPr/>
                    <a:lstStyle/>
                    <a:p>
                      <a:pPr algn="l" rtl="0" fontAlgn="ctr"/>
                      <a:r>
                        <a:rPr lang="lv-LV" sz="1200" u="none" strike="noStrike" dirty="0">
                          <a:effectLst/>
                        </a:rPr>
                        <a:t>Vecuma pensijas</a:t>
                      </a:r>
                      <a:endParaRPr lang="lv-LV" sz="12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+77,3</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2673941740"/>
                  </a:ext>
                </a:extLst>
              </a:tr>
              <a:tr h="304800">
                <a:tc>
                  <a:txBody>
                    <a:bodyPr/>
                    <a:lstStyle/>
                    <a:p>
                      <a:pPr algn="l" rtl="0" fontAlgn="ctr"/>
                      <a:r>
                        <a:rPr lang="lv-LV" sz="1200" u="none" strike="noStrike" dirty="0">
                          <a:effectLst/>
                        </a:rPr>
                        <a:t>Slimības pabalsti</a:t>
                      </a:r>
                      <a:endParaRPr lang="lv-LV" sz="12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+56,6</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2404344968"/>
                  </a:ext>
                </a:extLst>
              </a:tr>
              <a:tr h="304800">
                <a:tc>
                  <a:txBody>
                    <a:bodyPr/>
                    <a:lstStyle/>
                    <a:p>
                      <a:pPr algn="l" rtl="0" fontAlgn="ctr"/>
                      <a:r>
                        <a:rPr lang="lv-LV" sz="1200" u="none" strike="noStrike">
                          <a:effectLst/>
                        </a:rPr>
                        <a:t>Bezdarbnieka pabalsti</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+15,4</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352956868"/>
                  </a:ext>
                </a:extLst>
              </a:tr>
              <a:tr h="304800">
                <a:tc>
                  <a:txBody>
                    <a:bodyPr/>
                    <a:lstStyle/>
                    <a:p>
                      <a:pPr algn="l" rtl="0" fontAlgn="ctr"/>
                      <a:r>
                        <a:rPr lang="lv-LV" sz="1200" u="none" strike="noStrike">
                          <a:effectLst/>
                        </a:rPr>
                        <a:t>Vecāku pabalsti</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+7,1</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53072868"/>
                  </a:ext>
                </a:extLst>
              </a:tr>
              <a:tr h="304800">
                <a:tc>
                  <a:txBody>
                    <a:bodyPr/>
                    <a:lstStyle/>
                    <a:p>
                      <a:pPr algn="l" rtl="0" fontAlgn="ctr"/>
                      <a:r>
                        <a:rPr lang="lv-LV" sz="1200" u="none" strike="noStrike">
                          <a:effectLst/>
                        </a:rPr>
                        <a:t>Invaliditātes pensijas</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-0,2</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2363280463"/>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4088713728"/>
              </p:ext>
            </p:extLst>
          </p:nvPr>
        </p:nvGraphicFramePr>
        <p:xfrm>
          <a:off x="4532122" y="4425954"/>
          <a:ext cx="3365500" cy="1524000"/>
        </p:xfrm>
        <a:graphic>
          <a:graphicData uri="http://schemas.openxmlformats.org/drawingml/2006/table">
            <a:tbl>
              <a:tblPr bandRow="1">
                <a:tableStyleId>{7DF18680-E054-41AD-8BC1-D1AEF772440D}</a:tableStyleId>
              </a:tblPr>
              <a:tblGrid>
                <a:gridCol w="2743200">
                  <a:extLst>
                    <a:ext uri="{9D8B030D-6E8A-4147-A177-3AD203B41FA5}">
                      <a16:colId xmlns:a16="http://schemas.microsoft.com/office/drawing/2014/main" val="251964657"/>
                    </a:ext>
                  </a:extLst>
                </a:gridCol>
                <a:gridCol w="622300">
                  <a:extLst>
                    <a:ext uri="{9D8B030D-6E8A-4147-A177-3AD203B41FA5}">
                      <a16:colId xmlns:a16="http://schemas.microsoft.com/office/drawing/2014/main" val="801184249"/>
                    </a:ext>
                  </a:extLst>
                </a:gridCol>
              </a:tblGrid>
              <a:tr h="304800">
                <a:tc>
                  <a:txBody>
                    <a:bodyPr/>
                    <a:lstStyle/>
                    <a:p>
                      <a:pPr algn="l" rtl="0" fontAlgn="ctr"/>
                      <a:r>
                        <a:rPr lang="lv-LV" sz="1200" u="none" strike="noStrike" dirty="0">
                          <a:effectLst/>
                        </a:rPr>
                        <a:t>Vecuma pensijas</a:t>
                      </a:r>
                      <a:endParaRPr lang="lv-LV" sz="12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+63,8</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2495725752"/>
                  </a:ext>
                </a:extLst>
              </a:tr>
              <a:tr h="304800">
                <a:tc>
                  <a:txBody>
                    <a:bodyPr/>
                    <a:lstStyle/>
                    <a:p>
                      <a:pPr algn="l" rtl="0" fontAlgn="ctr"/>
                      <a:r>
                        <a:rPr lang="lv-LV" sz="1200" u="none" strike="noStrike" dirty="0">
                          <a:effectLst/>
                        </a:rPr>
                        <a:t>Slimības pabalsti</a:t>
                      </a:r>
                      <a:endParaRPr lang="lv-LV" sz="12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+65,5</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770963895"/>
                  </a:ext>
                </a:extLst>
              </a:tr>
              <a:tr h="304800">
                <a:tc>
                  <a:txBody>
                    <a:bodyPr/>
                    <a:lstStyle/>
                    <a:p>
                      <a:pPr algn="l" rtl="0" fontAlgn="ctr"/>
                      <a:r>
                        <a:rPr lang="lv-LV" sz="1200" u="none" strike="noStrike" dirty="0">
                          <a:effectLst/>
                        </a:rPr>
                        <a:t>Bezdarbnieka pabalsti</a:t>
                      </a:r>
                      <a:endParaRPr lang="lv-LV" sz="12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+13,2</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3480990185"/>
                  </a:ext>
                </a:extLst>
              </a:tr>
              <a:tr h="304800">
                <a:tc>
                  <a:txBody>
                    <a:bodyPr/>
                    <a:lstStyle/>
                    <a:p>
                      <a:pPr algn="l" rtl="0" fontAlgn="ctr"/>
                      <a:r>
                        <a:rPr lang="lv-LV" sz="1200" u="none" strike="noStrike" dirty="0">
                          <a:effectLst/>
                        </a:rPr>
                        <a:t>Vecāku pabalsti</a:t>
                      </a:r>
                      <a:endParaRPr lang="lv-LV" sz="12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+9,7</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2381001813"/>
                  </a:ext>
                </a:extLst>
              </a:tr>
              <a:tr h="304800">
                <a:tc>
                  <a:txBody>
                    <a:bodyPr/>
                    <a:lstStyle/>
                    <a:p>
                      <a:pPr algn="l" rtl="0" fontAlgn="ctr"/>
                      <a:r>
                        <a:rPr lang="lv-LV" sz="1200" u="none" strike="noStrike">
                          <a:effectLst/>
                        </a:rPr>
                        <a:t>Invaliditātes pensijas</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+0,01</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519127024"/>
                  </a:ext>
                </a:extLst>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2800223450"/>
              </p:ext>
            </p:extLst>
          </p:nvPr>
        </p:nvGraphicFramePr>
        <p:xfrm>
          <a:off x="8233836" y="4417068"/>
          <a:ext cx="3530600" cy="1524000"/>
        </p:xfrm>
        <a:graphic>
          <a:graphicData uri="http://schemas.openxmlformats.org/drawingml/2006/table">
            <a:tbl>
              <a:tblPr bandRow="1">
                <a:tableStyleId>{7DF18680-E054-41AD-8BC1-D1AEF772440D}</a:tableStyleId>
              </a:tblPr>
              <a:tblGrid>
                <a:gridCol w="2781300">
                  <a:extLst>
                    <a:ext uri="{9D8B030D-6E8A-4147-A177-3AD203B41FA5}">
                      <a16:colId xmlns:a16="http://schemas.microsoft.com/office/drawing/2014/main" val="311409239"/>
                    </a:ext>
                  </a:extLst>
                </a:gridCol>
                <a:gridCol w="749300">
                  <a:extLst>
                    <a:ext uri="{9D8B030D-6E8A-4147-A177-3AD203B41FA5}">
                      <a16:colId xmlns:a16="http://schemas.microsoft.com/office/drawing/2014/main" val="1676366935"/>
                    </a:ext>
                  </a:extLst>
                </a:gridCol>
              </a:tblGrid>
              <a:tr h="304800">
                <a:tc>
                  <a:txBody>
                    <a:bodyPr/>
                    <a:lstStyle/>
                    <a:p>
                      <a:pPr algn="l" rtl="0" fontAlgn="ctr"/>
                      <a:r>
                        <a:rPr lang="lv-LV" sz="1200" u="none" strike="noStrike">
                          <a:effectLst/>
                        </a:rPr>
                        <a:t>Vecuma pensijas</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+229,6</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3162001989"/>
                  </a:ext>
                </a:extLst>
              </a:tr>
              <a:tr h="304800">
                <a:tc>
                  <a:txBody>
                    <a:bodyPr/>
                    <a:lstStyle/>
                    <a:p>
                      <a:pPr algn="l" rtl="0" fontAlgn="ctr"/>
                      <a:r>
                        <a:rPr lang="lv-LV" sz="1200" u="none" strike="noStrike">
                          <a:effectLst/>
                        </a:rPr>
                        <a:t>Slimības pabalsti</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+85,5</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2379724032"/>
                  </a:ext>
                </a:extLst>
              </a:tr>
              <a:tr h="304800">
                <a:tc>
                  <a:txBody>
                    <a:bodyPr/>
                    <a:lstStyle/>
                    <a:p>
                      <a:pPr algn="l" rtl="0" fontAlgn="ctr"/>
                      <a:r>
                        <a:rPr lang="lv-LV" sz="1200" u="none" strike="noStrike">
                          <a:effectLst/>
                        </a:rPr>
                        <a:t>Bezdarbnieka pabalsti</a:t>
                      </a:r>
                      <a:endParaRPr lang="lv-LV" sz="12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+12,3</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516492477"/>
                  </a:ext>
                </a:extLst>
              </a:tr>
              <a:tr h="304800">
                <a:tc>
                  <a:txBody>
                    <a:bodyPr/>
                    <a:lstStyle/>
                    <a:p>
                      <a:pPr algn="l" rtl="0" fontAlgn="ctr"/>
                      <a:r>
                        <a:rPr lang="lv-LV" sz="1200" u="none" strike="noStrike" dirty="0">
                          <a:effectLst/>
                        </a:rPr>
                        <a:t>Vecāku pabalsti</a:t>
                      </a:r>
                      <a:endParaRPr lang="lv-LV" sz="12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+19,5</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867582308"/>
                  </a:ext>
                </a:extLst>
              </a:tr>
              <a:tr h="304800">
                <a:tc>
                  <a:txBody>
                    <a:bodyPr/>
                    <a:lstStyle/>
                    <a:p>
                      <a:pPr algn="l" rtl="0" fontAlgn="ctr"/>
                      <a:r>
                        <a:rPr lang="lv-LV" sz="1200" u="none" strike="noStrike" dirty="0">
                          <a:effectLst/>
                        </a:rPr>
                        <a:t>Invaliditātes pensijas</a:t>
                      </a:r>
                      <a:endParaRPr lang="lv-LV" sz="12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rtl="0" fontAlgn="ctr"/>
                      <a:r>
                        <a:rPr lang="lv-LV" sz="1200" u="none" strike="noStrike" dirty="0">
                          <a:effectLst/>
                        </a:rPr>
                        <a:t>+17,1</a:t>
                      </a:r>
                      <a:endParaRPr lang="lv-LV" sz="12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3949480734"/>
                  </a:ext>
                </a:extLst>
              </a:tr>
            </a:tbl>
          </a:graphicData>
        </a:graphic>
      </p:graphicFrame>
    </p:spTree>
    <p:extLst>
      <p:ext uri="{BB962C8B-B14F-4D97-AF65-F5344CB8AC3E}">
        <p14:creationId xmlns:p14="http://schemas.microsoft.com/office/powerpoint/2010/main" val="3584510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3744" y="227110"/>
            <a:ext cx="9058656" cy="568417"/>
          </a:xfrm>
        </p:spPr>
        <p:txBody>
          <a:bodyPr>
            <a:noAutofit/>
          </a:bodyPr>
          <a:lstStyle/>
          <a:p>
            <a:r>
              <a:rPr lang="lv-LV" sz="2200" dirty="0"/>
              <a:t>Bāzes izdevumos 2022-2024 neiekļautie pieprasījumi</a:t>
            </a:r>
          </a:p>
        </p:txBody>
      </p:sp>
      <p:graphicFrame>
        <p:nvGraphicFramePr>
          <p:cNvPr id="8" name="Table 7"/>
          <p:cNvGraphicFramePr>
            <a:graphicFrameLocks noGrp="1"/>
          </p:cNvGraphicFramePr>
          <p:nvPr>
            <p:extLst>
              <p:ext uri="{D42A27DB-BD31-4B8C-83A1-F6EECF244321}">
                <p14:modId xmlns:p14="http://schemas.microsoft.com/office/powerpoint/2010/main" val="3228997133"/>
              </p:ext>
            </p:extLst>
          </p:nvPr>
        </p:nvGraphicFramePr>
        <p:xfrm>
          <a:off x="392176" y="1317048"/>
          <a:ext cx="11393424" cy="5072698"/>
        </p:xfrm>
        <a:graphic>
          <a:graphicData uri="http://schemas.openxmlformats.org/drawingml/2006/table">
            <a:tbl>
              <a:tblPr firstRow="1" bandRow="1">
                <a:tableStyleId>{7DF18680-E054-41AD-8BC1-D1AEF772440D}</a:tableStyleId>
              </a:tblPr>
              <a:tblGrid>
                <a:gridCol w="8683382">
                  <a:extLst>
                    <a:ext uri="{9D8B030D-6E8A-4147-A177-3AD203B41FA5}">
                      <a16:colId xmlns:a16="http://schemas.microsoft.com/office/drawing/2014/main" val="3295912521"/>
                    </a:ext>
                  </a:extLst>
                </a:gridCol>
                <a:gridCol w="900221">
                  <a:extLst>
                    <a:ext uri="{9D8B030D-6E8A-4147-A177-3AD203B41FA5}">
                      <a16:colId xmlns:a16="http://schemas.microsoft.com/office/drawing/2014/main" val="2258896093"/>
                    </a:ext>
                  </a:extLst>
                </a:gridCol>
                <a:gridCol w="881467">
                  <a:extLst>
                    <a:ext uri="{9D8B030D-6E8A-4147-A177-3AD203B41FA5}">
                      <a16:colId xmlns:a16="http://schemas.microsoft.com/office/drawing/2014/main" val="3182092620"/>
                    </a:ext>
                  </a:extLst>
                </a:gridCol>
                <a:gridCol w="928354">
                  <a:extLst>
                    <a:ext uri="{9D8B030D-6E8A-4147-A177-3AD203B41FA5}">
                      <a16:colId xmlns:a16="http://schemas.microsoft.com/office/drawing/2014/main" val="2560999335"/>
                    </a:ext>
                  </a:extLst>
                </a:gridCol>
              </a:tblGrid>
              <a:tr h="239419">
                <a:tc>
                  <a:txBody>
                    <a:bodyPr/>
                    <a:lstStyle/>
                    <a:p>
                      <a:pPr algn="ctr" fontAlgn="ctr"/>
                      <a:r>
                        <a:rPr lang="lv-LV" sz="1200" u="none" strike="noStrike" dirty="0">
                          <a:effectLst/>
                        </a:rPr>
                        <a:t>Resors</a:t>
                      </a:r>
                      <a:endParaRPr lang="lv-LV" sz="1200" b="1" i="0" u="none" strike="noStrike" dirty="0">
                        <a:solidFill>
                          <a:srgbClr val="000000"/>
                        </a:solidFill>
                        <a:effectLst/>
                        <a:latin typeface="Times New Roman" panose="02020603050405020304" pitchFamily="18" charset="0"/>
                      </a:endParaRPr>
                    </a:p>
                  </a:txBody>
                  <a:tcPr marL="0" marR="0" marT="0" marB="0" anchor="ctr"/>
                </a:tc>
                <a:tc>
                  <a:txBody>
                    <a:bodyPr/>
                    <a:lstStyle/>
                    <a:p>
                      <a:pPr algn="ctr" fontAlgn="ctr"/>
                      <a:r>
                        <a:rPr lang="lv-LV" sz="1200" u="none" strike="noStrike" dirty="0">
                          <a:effectLst/>
                        </a:rPr>
                        <a:t>2022</a:t>
                      </a:r>
                      <a:endParaRPr lang="lv-LV" sz="1200" b="1" i="0" u="none" strike="noStrike" dirty="0">
                        <a:solidFill>
                          <a:srgbClr val="000000"/>
                        </a:solidFill>
                        <a:effectLst/>
                        <a:latin typeface="Times New Roman" panose="02020603050405020304" pitchFamily="18" charset="0"/>
                      </a:endParaRPr>
                    </a:p>
                  </a:txBody>
                  <a:tcPr marL="0" marR="0" marT="0" marB="0" anchor="ctr"/>
                </a:tc>
                <a:tc>
                  <a:txBody>
                    <a:bodyPr/>
                    <a:lstStyle/>
                    <a:p>
                      <a:pPr algn="ctr" fontAlgn="ctr"/>
                      <a:r>
                        <a:rPr lang="lv-LV" sz="1200" u="none" strike="noStrike" dirty="0">
                          <a:effectLst/>
                        </a:rPr>
                        <a:t>2023</a:t>
                      </a:r>
                      <a:endParaRPr lang="lv-LV" sz="1200" b="1" i="0" u="none" strike="noStrike" dirty="0">
                        <a:solidFill>
                          <a:srgbClr val="000000"/>
                        </a:solidFill>
                        <a:effectLst/>
                        <a:latin typeface="Times New Roman" panose="02020603050405020304" pitchFamily="18" charset="0"/>
                      </a:endParaRPr>
                    </a:p>
                  </a:txBody>
                  <a:tcPr marL="0" marR="0" marT="0" marB="0" anchor="ctr"/>
                </a:tc>
                <a:tc>
                  <a:txBody>
                    <a:bodyPr/>
                    <a:lstStyle/>
                    <a:p>
                      <a:pPr algn="ctr" fontAlgn="ctr"/>
                      <a:r>
                        <a:rPr lang="lv-LV" sz="1200" u="none" strike="noStrike" dirty="0">
                          <a:effectLst/>
                        </a:rPr>
                        <a:t>2024</a:t>
                      </a:r>
                      <a:endParaRPr lang="lv-LV" sz="1200" b="1"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327254415"/>
                  </a:ext>
                </a:extLst>
              </a:tr>
              <a:tr h="202447">
                <a:tc>
                  <a:txBody>
                    <a:bodyPr/>
                    <a:lstStyle/>
                    <a:p>
                      <a:pPr algn="r" fontAlgn="ctr"/>
                      <a:r>
                        <a:rPr lang="lv-LV" sz="1200" b="1" u="none" strike="noStrike" dirty="0">
                          <a:effectLst/>
                        </a:rPr>
                        <a:t>PAVISAM - KOPĀ</a:t>
                      </a:r>
                      <a:endParaRPr lang="lv-LV" sz="1200" b="1" i="0" u="none" strike="noStrike" dirty="0">
                        <a:solidFill>
                          <a:srgbClr val="000000"/>
                        </a:solidFill>
                        <a:effectLst/>
                        <a:latin typeface="Times New Roman" panose="02020603050405020304" pitchFamily="18" charset="0"/>
                      </a:endParaRPr>
                    </a:p>
                  </a:txBody>
                  <a:tcPr marL="0" marR="0" marT="0" marB="0" anchor="ctr"/>
                </a:tc>
                <a:tc>
                  <a:txBody>
                    <a:bodyPr/>
                    <a:lstStyle/>
                    <a:p>
                      <a:pPr algn="r" fontAlgn="ctr"/>
                      <a:r>
                        <a:rPr lang="lv-LV" sz="1200" b="1" u="none" strike="noStrike" dirty="0">
                          <a:effectLst/>
                        </a:rPr>
                        <a:t>67,2</a:t>
                      </a:r>
                      <a:endParaRPr lang="lv-LV" sz="1200" b="1" i="0" u="none" strike="noStrike" dirty="0">
                        <a:solidFill>
                          <a:srgbClr val="000000"/>
                        </a:solidFill>
                        <a:effectLst/>
                        <a:latin typeface="Times New Roman" panose="02020603050405020304" pitchFamily="18" charset="0"/>
                      </a:endParaRPr>
                    </a:p>
                  </a:txBody>
                  <a:tcPr marL="0" marR="0" marT="0" marB="0" anchor="ctr"/>
                </a:tc>
                <a:tc>
                  <a:txBody>
                    <a:bodyPr/>
                    <a:lstStyle/>
                    <a:p>
                      <a:pPr algn="r" fontAlgn="ctr"/>
                      <a:r>
                        <a:rPr lang="lv-LV" sz="1200" b="1" u="none" strike="noStrike" dirty="0">
                          <a:effectLst/>
                        </a:rPr>
                        <a:t>50,4</a:t>
                      </a:r>
                      <a:endParaRPr lang="lv-LV" sz="1200" b="1" i="0" u="none" strike="noStrike" dirty="0">
                        <a:solidFill>
                          <a:srgbClr val="000000"/>
                        </a:solidFill>
                        <a:effectLst/>
                        <a:latin typeface="Times New Roman" panose="02020603050405020304" pitchFamily="18" charset="0"/>
                      </a:endParaRPr>
                    </a:p>
                  </a:txBody>
                  <a:tcPr marL="0" marR="0" marT="0" marB="0" anchor="ctr"/>
                </a:tc>
                <a:tc>
                  <a:txBody>
                    <a:bodyPr/>
                    <a:lstStyle/>
                    <a:p>
                      <a:pPr algn="r" fontAlgn="ctr"/>
                      <a:r>
                        <a:rPr lang="lv-LV" sz="1200" b="1" u="none" strike="noStrike" dirty="0">
                          <a:effectLst/>
                        </a:rPr>
                        <a:t>53,6</a:t>
                      </a:r>
                      <a:endParaRPr lang="lv-LV" sz="1200" b="1"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7027905"/>
                  </a:ext>
                </a:extLst>
              </a:tr>
              <a:tr h="202447">
                <a:tc>
                  <a:txBody>
                    <a:bodyPr/>
                    <a:lstStyle/>
                    <a:p>
                      <a:pPr algn="r" fontAlgn="ctr"/>
                      <a:r>
                        <a:rPr lang="lv-LV" sz="1200" b="1" u="none" strike="noStrike" dirty="0">
                          <a:effectLst/>
                        </a:rPr>
                        <a:t>Kopā pamatfunkcijās, tai skaitā:</a:t>
                      </a:r>
                      <a:endParaRPr lang="lv-LV" sz="1200" b="1" i="0" u="none" strike="noStrike" dirty="0">
                        <a:solidFill>
                          <a:srgbClr val="000000"/>
                        </a:solidFill>
                        <a:effectLst/>
                        <a:latin typeface="Times New Roman" panose="02020603050405020304" pitchFamily="18" charset="0"/>
                      </a:endParaRPr>
                    </a:p>
                  </a:txBody>
                  <a:tcPr marL="0" marR="0" marT="0" marB="0" anchor="ctr"/>
                </a:tc>
                <a:tc>
                  <a:txBody>
                    <a:bodyPr/>
                    <a:lstStyle/>
                    <a:p>
                      <a:pPr algn="r" fontAlgn="ctr"/>
                      <a:r>
                        <a:rPr lang="lv-LV" sz="1200" b="1" u="none" strike="noStrike" dirty="0">
                          <a:effectLst/>
                        </a:rPr>
                        <a:t>67,2</a:t>
                      </a:r>
                      <a:endParaRPr lang="lv-LV" sz="1200" b="1" i="0" u="none" strike="noStrike" dirty="0">
                        <a:solidFill>
                          <a:srgbClr val="000000"/>
                        </a:solidFill>
                        <a:effectLst/>
                        <a:latin typeface="Times New Roman" panose="02020603050405020304" pitchFamily="18" charset="0"/>
                      </a:endParaRPr>
                    </a:p>
                  </a:txBody>
                  <a:tcPr marL="0" marR="0" marT="0" marB="0" anchor="ctr"/>
                </a:tc>
                <a:tc>
                  <a:txBody>
                    <a:bodyPr/>
                    <a:lstStyle/>
                    <a:p>
                      <a:pPr algn="r" fontAlgn="ctr"/>
                      <a:r>
                        <a:rPr lang="lv-LV" sz="1200" b="1" u="none" strike="noStrike" dirty="0">
                          <a:effectLst/>
                        </a:rPr>
                        <a:t>50,4</a:t>
                      </a:r>
                      <a:endParaRPr lang="lv-LV" sz="1200" b="1" i="0" u="none" strike="noStrike" dirty="0">
                        <a:solidFill>
                          <a:srgbClr val="000000"/>
                        </a:solidFill>
                        <a:effectLst/>
                        <a:latin typeface="Times New Roman" panose="02020603050405020304" pitchFamily="18" charset="0"/>
                      </a:endParaRPr>
                    </a:p>
                  </a:txBody>
                  <a:tcPr marL="0" marR="0" marT="0" marB="0" anchor="ctr"/>
                </a:tc>
                <a:tc>
                  <a:txBody>
                    <a:bodyPr/>
                    <a:lstStyle/>
                    <a:p>
                      <a:pPr algn="r" fontAlgn="ctr"/>
                      <a:r>
                        <a:rPr lang="lv-LV" sz="1200" b="1" u="none" strike="noStrike" dirty="0">
                          <a:effectLst/>
                        </a:rPr>
                        <a:t>53,6</a:t>
                      </a:r>
                      <a:endParaRPr lang="lv-LV" sz="1200" b="1"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349985535"/>
                  </a:ext>
                </a:extLst>
              </a:tr>
              <a:tr h="629809">
                <a:tc>
                  <a:txBody>
                    <a:bodyPr/>
                    <a:lstStyle/>
                    <a:p>
                      <a:pPr lvl="0" algn="l" fontAlgn="t"/>
                      <a:r>
                        <a:rPr lang="lv-LV" sz="1200" b="1" u="none" strike="noStrike" dirty="0" err="1">
                          <a:solidFill>
                            <a:schemeClr val="tx1"/>
                          </a:solidFill>
                          <a:effectLst/>
                        </a:rPr>
                        <a:t>Iekšlietu</a:t>
                      </a:r>
                      <a:r>
                        <a:rPr lang="lv-LV" sz="1200" b="1" u="none" strike="noStrike" dirty="0">
                          <a:solidFill>
                            <a:schemeClr val="tx1"/>
                          </a:solidFill>
                          <a:effectLst/>
                        </a:rPr>
                        <a:t> ministrija </a:t>
                      </a:r>
                      <a:r>
                        <a:rPr lang="lv-LV" sz="1200" i="1" kern="1200" dirty="0">
                          <a:solidFill>
                            <a:schemeClr val="dk1"/>
                          </a:solidFill>
                          <a:effectLst/>
                          <a:latin typeface="+mn-lt"/>
                          <a:ea typeface="+mn-ea"/>
                          <a:cs typeface="+mn-cs"/>
                        </a:rPr>
                        <a:t>(t.sk. IeM informācijas centram IKT infrastruktūras ilgtspējas un drošības pasākumiem 3,3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4,7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un 4,7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Valsts policijas </a:t>
                      </a:r>
                      <a:r>
                        <a:rPr lang="lv-LV" sz="1200" i="1" kern="1200" dirty="0" err="1">
                          <a:solidFill>
                            <a:schemeClr val="dk1"/>
                          </a:solidFill>
                          <a:effectLst/>
                          <a:latin typeface="+mn-lt"/>
                          <a:ea typeface="+mn-ea"/>
                          <a:cs typeface="+mn-cs"/>
                        </a:rPr>
                        <a:t>kiberpolicijas</a:t>
                      </a:r>
                      <a:r>
                        <a:rPr lang="lv-LV" sz="1200" i="1" kern="1200" dirty="0">
                          <a:solidFill>
                            <a:schemeClr val="dk1"/>
                          </a:solidFill>
                          <a:effectLst/>
                          <a:latin typeface="+mn-lt"/>
                          <a:ea typeface="+mn-ea"/>
                          <a:cs typeface="+mn-cs"/>
                        </a:rPr>
                        <a:t> struktūrvienības izveidei 1,2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1,0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un 1,0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Valsts policijai mobilo sakaru pakalpojumu un tālruņu iegādei 0,7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0,7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un 1,1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Valsts policijas amatpersonu ar speciālajām dienesta pakāpēm profesionālās augstākās izglītības ieguvei 0,8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1,0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un 1,1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Valsts ārējās robežas perimetra uzraudzības sistēmas pilotprojekta īstenošanas rezultātā radītās infrastruktūras uzturēšanai 1,9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2024.gadā u.c.)</a:t>
                      </a:r>
                      <a:endParaRPr lang="lv-LV" sz="1200" b="0" i="0" u="none" strike="noStrike" dirty="0">
                        <a:solidFill>
                          <a:schemeClr val="tx1"/>
                        </a:solidFill>
                        <a:effectLst/>
                        <a:latin typeface="Times New Roman" panose="02020603050405020304" pitchFamily="18" charset="0"/>
                      </a:endParaRPr>
                    </a:p>
                  </a:txBody>
                  <a:tcPr marL="36000" marR="36000" marT="0" marB="0"/>
                </a:tc>
                <a:tc>
                  <a:txBody>
                    <a:bodyPr/>
                    <a:lstStyle/>
                    <a:p>
                      <a:pPr algn="r" fontAlgn="t"/>
                      <a:r>
                        <a:rPr lang="lv-LV" sz="1200" u="none" strike="noStrike" dirty="0">
                          <a:effectLst/>
                        </a:rPr>
                        <a:t>7,4</a:t>
                      </a:r>
                      <a:endParaRPr lang="lv-LV" sz="1200" b="0" i="0" u="none" strike="noStrike" dirty="0">
                        <a:solidFill>
                          <a:srgbClr val="000000"/>
                        </a:solidFill>
                        <a:effectLst/>
                        <a:latin typeface="Times New Roman" panose="02020603050405020304" pitchFamily="18" charset="0"/>
                      </a:endParaRPr>
                    </a:p>
                  </a:txBody>
                  <a:tcPr marL="0" marR="0" marT="0" marB="0"/>
                </a:tc>
                <a:tc>
                  <a:txBody>
                    <a:bodyPr/>
                    <a:lstStyle/>
                    <a:p>
                      <a:pPr algn="r" fontAlgn="t"/>
                      <a:r>
                        <a:rPr lang="lv-LV" sz="1200" u="none" strike="noStrike" dirty="0">
                          <a:effectLst/>
                        </a:rPr>
                        <a:t>10,6</a:t>
                      </a:r>
                      <a:endParaRPr lang="lv-LV" sz="1200" b="0" i="0" u="none" strike="noStrike" dirty="0">
                        <a:solidFill>
                          <a:srgbClr val="000000"/>
                        </a:solidFill>
                        <a:effectLst/>
                        <a:latin typeface="Times New Roman" panose="02020603050405020304" pitchFamily="18" charset="0"/>
                      </a:endParaRPr>
                    </a:p>
                  </a:txBody>
                  <a:tcPr marL="0" marR="0" marT="0" marB="0"/>
                </a:tc>
                <a:tc>
                  <a:txBody>
                    <a:bodyPr/>
                    <a:lstStyle/>
                    <a:p>
                      <a:pPr algn="r" fontAlgn="t"/>
                      <a:r>
                        <a:rPr lang="lv-LV" sz="1200" u="none" strike="noStrike" dirty="0">
                          <a:effectLst/>
                        </a:rPr>
                        <a:t>12,6</a:t>
                      </a:r>
                      <a:endParaRPr lang="lv-LV" sz="1200" b="0" i="0" u="none" strike="noStrike" dirty="0">
                        <a:solidFill>
                          <a:srgbClr val="000000"/>
                        </a:solidFill>
                        <a:effectLst/>
                        <a:latin typeface="Times New Roman" panose="02020603050405020304" pitchFamily="18" charset="0"/>
                      </a:endParaRPr>
                    </a:p>
                  </a:txBody>
                  <a:tcPr marL="0" marR="0" marT="0" marB="0"/>
                </a:tc>
                <a:extLst>
                  <a:ext uri="{0D108BD9-81ED-4DB2-BD59-A6C34878D82A}">
                    <a16:rowId xmlns:a16="http://schemas.microsoft.com/office/drawing/2014/main" val="1289154022"/>
                  </a:ext>
                </a:extLst>
              </a:tr>
              <a:tr h="233583">
                <a:tc>
                  <a:txBody>
                    <a:bodyPr/>
                    <a:lstStyle/>
                    <a:p>
                      <a:pPr lvl="0" algn="l" fontAlgn="t"/>
                      <a:r>
                        <a:rPr lang="lv-LV" sz="1200" b="1" u="none" strike="noStrike" dirty="0">
                          <a:solidFill>
                            <a:schemeClr val="tx1"/>
                          </a:solidFill>
                          <a:effectLst/>
                        </a:rPr>
                        <a:t>Izglītības un zinātnes ministrija </a:t>
                      </a:r>
                      <a:r>
                        <a:rPr lang="lv-LV" sz="1200" i="1" u="none" strike="noStrike" dirty="0">
                          <a:solidFill>
                            <a:schemeClr val="tx1"/>
                          </a:solidFill>
                          <a:effectLst/>
                        </a:rPr>
                        <a:t>(t.sk. finansējuma</a:t>
                      </a:r>
                      <a:r>
                        <a:rPr lang="lv-LV" sz="1200" i="1" u="none" strike="noStrike" baseline="0" dirty="0">
                          <a:solidFill>
                            <a:schemeClr val="tx1"/>
                          </a:solidFill>
                          <a:effectLst/>
                        </a:rPr>
                        <a:t> saglabāšanai</a:t>
                      </a:r>
                      <a:r>
                        <a:rPr lang="lv-LV" sz="1200" i="1" u="none" strike="noStrike" dirty="0">
                          <a:solidFill>
                            <a:schemeClr val="tx1"/>
                          </a:solidFill>
                          <a:effectLst/>
                        </a:rPr>
                        <a:t> pedagogu darba samaksai un mācību līdzekļu un mācību grāmatu iegādei 2021.gada līmenī, ņemot vērā izmaiņas izglītojamo skaitā 4,1 milj. </a:t>
                      </a:r>
                      <a:r>
                        <a:rPr lang="lv-LV" sz="1200" i="1" u="none" strike="noStrike" dirty="0" err="1">
                          <a:solidFill>
                            <a:schemeClr val="tx1"/>
                          </a:solidFill>
                          <a:effectLst/>
                        </a:rPr>
                        <a:t>euro</a:t>
                      </a:r>
                      <a:r>
                        <a:rPr lang="lv-LV" sz="1200" i="1" u="none" strike="noStrike" dirty="0">
                          <a:solidFill>
                            <a:schemeClr val="tx1"/>
                          </a:solidFill>
                          <a:effectLst/>
                        </a:rPr>
                        <a:t> ik gadu, finansējuma nodrošināšanai profesionālās izglītības programmās, ņemot vērā izglītojamo skaita pieaugumu</a:t>
                      </a:r>
                      <a:r>
                        <a:rPr lang="lv-LV" sz="1200" i="1" u="none" strike="noStrike" baseline="0" dirty="0">
                          <a:solidFill>
                            <a:schemeClr val="tx1"/>
                          </a:solidFill>
                          <a:effectLst/>
                        </a:rPr>
                        <a:t> 2,7 milj. </a:t>
                      </a:r>
                      <a:r>
                        <a:rPr lang="lv-LV" sz="1200" i="1" u="none" strike="noStrike" baseline="0" dirty="0" err="1">
                          <a:solidFill>
                            <a:schemeClr val="tx1"/>
                          </a:solidFill>
                          <a:effectLst/>
                        </a:rPr>
                        <a:t>euro</a:t>
                      </a:r>
                      <a:r>
                        <a:rPr lang="lv-LV" sz="1200" i="1" u="none" strike="noStrike" baseline="0" dirty="0">
                          <a:solidFill>
                            <a:schemeClr val="tx1"/>
                          </a:solidFill>
                          <a:effectLst/>
                        </a:rPr>
                        <a:t> ik gadu, pedagogu darba samaksas nodrošināšanai, ņemot vērā  valsts finansēto audzēkņu skaita palielinājumu profesionālās ievirzes sporta izglītības programmās</a:t>
                      </a:r>
                      <a:r>
                        <a:rPr lang="lv-LV" sz="1200" i="1" u="none" strike="noStrike" dirty="0">
                          <a:solidFill>
                            <a:schemeClr val="tx1"/>
                          </a:solidFill>
                          <a:effectLst/>
                        </a:rPr>
                        <a:t> 2,0 milj. </a:t>
                      </a:r>
                      <a:r>
                        <a:rPr lang="lv-LV" sz="1200" i="1" u="none" strike="noStrike" dirty="0" err="1">
                          <a:solidFill>
                            <a:schemeClr val="tx1"/>
                          </a:solidFill>
                          <a:effectLst/>
                        </a:rPr>
                        <a:t>euro</a:t>
                      </a:r>
                      <a:r>
                        <a:rPr lang="lv-LV" sz="1200" i="1" u="none" strike="noStrike" dirty="0">
                          <a:solidFill>
                            <a:schemeClr val="tx1"/>
                          </a:solidFill>
                          <a:effectLst/>
                        </a:rPr>
                        <a:t> ik gadu</a:t>
                      </a:r>
                      <a:r>
                        <a:rPr lang="lv-LV" sz="1200" i="1" u="none" strike="noStrike" baseline="0" dirty="0">
                          <a:solidFill>
                            <a:schemeClr val="tx1"/>
                          </a:solidFill>
                          <a:effectLst/>
                        </a:rPr>
                        <a:t> </a:t>
                      </a:r>
                      <a:r>
                        <a:rPr lang="lv-LV" sz="1200" i="1" u="none" strike="noStrike" dirty="0">
                          <a:solidFill>
                            <a:schemeClr val="tx1"/>
                          </a:solidFill>
                          <a:effectLst/>
                        </a:rPr>
                        <a:t>u.c.</a:t>
                      </a:r>
                      <a:r>
                        <a:rPr lang="lv-LV" sz="1200" i="1" u="none" strike="noStrike" baseline="0" dirty="0">
                          <a:solidFill>
                            <a:schemeClr val="tx1"/>
                          </a:solidFill>
                          <a:effectLst/>
                        </a:rPr>
                        <a:t>)</a:t>
                      </a:r>
                      <a:endParaRPr lang="lv-LV" sz="1200" b="0" i="1" u="none" strike="noStrike" dirty="0">
                        <a:solidFill>
                          <a:schemeClr val="tx1"/>
                        </a:solidFill>
                        <a:effectLst/>
                        <a:latin typeface="Times New Roman" panose="02020603050405020304" pitchFamily="18" charset="0"/>
                      </a:endParaRPr>
                    </a:p>
                  </a:txBody>
                  <a:tcPr marL="36000" marR="36000" marT="0" marB="0"/>
                </a:tc>
                <a:tc>
                  <a:txBody>
                    <a:bodyPr/>
                    <a:lstStyle/>
                    <a:p>
                      <a:pPr algn="r" fontAlgn="t"/>
                      <a:r>
                        <a:rPr lang="lv-LV" sz="1200" u="none" strike="noStrike" dirty="0">
                          <a:effectLst/>
                        </a:rPr>
                        <a:t>9,8</a:t>
                      </a:r>
                      <a:endParaRPr lang="lv-LV" sz="1200" b="0" i="0" u="none" strike="noStrike" dirty="0">
                        <a:solidFill>
                          <a:srgbClr val="000000"/>
                        </a:solidFill>
                        <a:effectLst/>
                        <a:latin typeface="Times New Roman" panose="02020603050405020304" pitchFamily="18" charset="0"/>
                      </a:endParaRPr>
                    </a:p>
                  </a:txBody>
                  <a:tcPr marL="0" marR="0" marT="0" marB="0"/>
                </a:tc>
                <a:tc>
                  <a:txBody>
                    <a:bodyPr/>
                    <a:lstStyle/>
                    <a:p>
                      <a:pPr algn="r" fontAlgn="t"/>
                      <a:r>
                        <a:rPr lang="lv-LV" sz="1200" u="none" strike="noStrike" dirty="0">
                          <a:effectLst/>
                        </a:rPr>
                        <a:t>9,9</a:t>
                      </a:r>
                      <a:endParaRPr lang="lv-LV" sz="1200" b="0" i="0" u="none" strike="noStrike" dirty="0">
                        <a:solidFill>
                          <a:srgbClr val="000000"/>
                        </a:solidFill>
                        <a:effectLst/>
                        <a:latin typeface="Times New Roman" panose="02020603050405020304" pitchFamily="18" charset="0"/>
                      </a:endParaRPr>
                    </a:p>
                  </a:txBody>
                  <a:tcPr marL="0" marR="0" marT="0" marB="0"/>
                </a:tc>
                <a:tc>
                  <a:txBody>
                    <a:bodyPr/>
                    <a:lstStyle/>
                    <a:p>
                      <a:pPr algn="r" fontAlgn="t"/>
                      <a:r>
                        <a:rPr lang="lv-LV" sz="1200" u="none" strike="noStrike" dirty="0">
                          <a:effectLst/>
                        </a:rPr>
                        <a:t>10,0</a:t>
                      </a:r>
                      <a:endParaRPr lang="lv-LV" sz="1200" b="0" i="0" u="none" strike="noStrike" dirty="0">
                        <a:solidFill>
                          <a:srgbClr val="000000"/>
                        </a:solidFill>
                        <a:effectLst/>
                        <a:latin typeface="Times New Roman" panose="02020603050405020304" pitchFamily="18" charset="0"/>
                      </a:endParaRPr>
                    </a:p>
                  </a:txBody>
                  <a:tcPr marL="0" marR="0" marT="0" marB="0"/>
                </a:tc>
                <a:extLst>
                  <a:ext uri="{0D108BD9-81ED-4DB2-BD59-A6C34878D82A}">
                    <a16:rowId xmlns:a16="http://schemas.microsoft.com/office/drawing/2014/main" val="4146046479"/>
                  </a:ext>
                </a:extLst>
              </a:tr>
              <a:tr h="362337">
                <a:tc>
                  <a:txBody>
                    <a:bodyPr/>
                    <a:lstStyle/>
                    <a:p>
                      <a:pPr lvl="0" algn="l" fontAlgn="ctr"/>
                      <a:r>
                        <a:rPr lang="lv-LV" sz="1200" b="1" u="none" strike="noStrike" dirty="0">
                          <a:solidFill>
                            <a:schemeClr val="tx1"/>
                          </a:solidFill>
                          <a:effectLst/>
                        </a:rPr>
                        <a:t>Satiksmes ministrija </a:t>
                      </a:r>
                      <a:r>
                        <a:rPr lang="lv-LV" sz="1200" i="1" u="none" strike="noStrike" dirty="0">
                          <a:solidFill>
                            <a:schemeClr val="tx1"/>
                          </a:solidFill>
                          <a:effectLst/>
                        </a:rPr>
                        <a:t>(t.sk. zaudējumu segšanai sabiedriskā transporta pakalpojumu sniedzējiem 32,9 milj. </a:t>
                      </a:r>
                      <a:r>
                        <a:rPr lang="lv-LV" sz="1200" i="1" u="none" strike="noStrike" dirty="0" err="1">
                          <a:solidFill>
                            <a:schemeClr val="tx1"/>
                          </a:solidFill>
                          <a:effectLst/>
                        </a:rPr>
                        <a:t>euro</a:t>
                      </a:r>
                      <a:r>
                        <a:rPr lang="lv-LV" sz="1200" i="1" u="none" strike="noStrike" dirty="0">
                          <a:solidFill>
                            <a:schemeClr val="tx1"/>
                          </a:solidFill>
                          <a:effectLst/>
                        </a:rPr>
                        <a:t>, 6,9 milj. </a:t>
                      </a:r>
                      <a:r>
                        <a:rPr lang="lv-LV" sz="1200" i="1" u="none" strike="noStrike" dirty="0" err="1">
                          <a:solidFill>
                            <a:schemeClr val="tx1"/>
                          </a:solidFill>
                          <a:effectLst/>
                        </a:rPr>
                        <a:t>euro</a:t>
                      </a:r>
                      <a:r>
                        <a:rPr lang="lv-LV" sz="1200" i="1" u="none" strike="noStrike" dirty="0">
                          <a:solidFill>
                            <a:schemeClr val="tx1"/>
                          </a:solidFill>
                          <a:effectLst/>
                        </a:rPr>
                        <a:t> un 6,9 milj. </a:t>
                      </a:r>
                      <a:r>
                        <a:rPr lang="lv-LV" sz="1200" i="1" u="none" strike="noStrike" dirty="0" err="1">
                          <a:solidFill>
                            <a:schemeClr val="tx1"/>
                          </a:solidFill>
                          <a:effectLst/>
                        </a:rPr>
                        <a:t>euro</a:t>
                      </a:r>
                      <a:r>
                        <a:rPr lang="lv-LV" sz="1200" i="1" u="none" strike="noStrike" dirty="0">
                          <a:solidFill>
                            <a:schemeClr val="tx1"/>
                          </a:solidFill>
                          <a:effectLst/>
                        </a:rPr>
                        <a:t>, maksai par dzelzceļa infrastruktūru 14,2 milj. </a:t>
                      </a:r>
                      <a:r>
                        <a:rPr lang="lv-LV" sz="1200" i="1" u="none" strike="noStrike" dirty="0" err="1">
                          <a:solidFill>
                            <a:schemeClr val="tx1"/>
                          </a:solidFill>
                          <a:effectLst/>
                        </a:rPr>
                        <a:t>euro</a:t>
                      </a:r>
                      <a:r>
                        <a:rPr lang="lv-LV" sz="1200" i="1" u="none" strike="noStrike" dirty="0">
                          <a:solidFill>
                            <a:schemeClr val="tx1"/>
                          </a:solidFill>
                          <a:effectLst/>
                        </a:rPr>
                        <a:t>, 20,4 milj. </a:t>
                      </a:r>
                      <a:r>
                        <a:rPr lang="lv-LV" sz="1200" i="1" u="none" strike="noStrike" dirty="0" err="1">
                          <a:solidFill>
                            <a:schemeClr val="tx1"/>
                          </a:solidFill>
                          <a:effectLst/>
                        </a:rPr>
                        <a:t>euro</a:t>
                      </a:r>
                      <a:r>
                        <a:rPr lang="lv-LV" sz="1200" i="1" u="none" strike="noStrike" dirty="0">
                          <a:solidFill>
                            <a:schemeClr val="tx1"/>
                          </a:solidFill>
                          <a:effectLst/>
                        </a:rPr>
                        <a:t> un 21,0 milj. </a:t>
                      </a:r>
                      <a:r>
                        <a:rPr lang="lv-LV" sz="1200" i="1" u="none" strike="noStrike" dirty="0" err="1">
                          <a:solidFill>
                            <a:schemeClr val="tx1"/>
                          </a:solidFill>
                          <a:effectLst/>
                        </a:rPr>
                        <a:t>euro</a:t>
                      </a:r>
                      <a:r>
                        <a:rPr lang="lv-LV" sz="1200" i="1" u="none" strike="noStrike" dirty="0">
                          <a:solidFill>
                            <a:schemeClr val="tx1"/>
                          </a:solidFill>
                          <a:effectLst/>
                        </a:rPr>
                        <a:t> u.c.)</a:t>
                      </a:r>
                      <a:endParaRPr lang="lv-LV" sz="1200" b="0" i="1" u="none" strike="noStrike" dirty="0">
                        <a:solidFill>
                          <a:schemeClr val="tx1"/>
                        </a:solidFill>
                        <a:effectLst/>
                        <a:latin typeface="Times New Roman" panose="02020603050405020304" pitchFamily="18" charset="0"/>
                      </a:endParaRPr>
                    </a:p>
                  </a:txBody>
                  <a:tcPr marL="36000" marR="36000" marT="0" marB="0" anchor="ctr"/>
                </a:tc>
                <a:tc>
                  <a:txBody>
                    <a:bodyPr/>
                    <a:lstStyle/>
                    <a:p>
                      <a:pPr algn="r" fontAlgn="ctr"/>
                      <a:r>
                        <a:rPr lang="lv-LV" sz="1200" u="none" strike="noStrike" dirty="0">
                          <a:effectLst/>
                        </a:rPr>
                        <a:t>47,8</a:t>
                      </a:r>
                      <a:endParaRPr lang="lv-LV" sz="1200" b="0" i="0" u="none" strike="noStrike" dirty="0">
                        <a:solidFill>
                          <a:srgbClr val="000000"/>
                        </a:solidFill>
                        <a:effectLst/>
                        <a:latin typeface="Times New Roman" panose="02020603050405020304" pitchFamily="18" charset="0"/>
                      </a:endParaRPr>
                    </a:p>
                  </a:txBody>
                  <a:tcPr marL="0" marR="0" marT="0" marB="0" anchor="ctr"/>
                </a:tc>
                <a:tc>
                  <a:txBody>
                    <a:bodyPr/>
                    <a:lstStyle/>
                    <a:p>
                      <a:pPr algn="r" fontAlgn="ctr"/>
                      <a:r>
                        <a:rPr lang="lv-LV" sz="1200" u="none" strike="noStrike" dirty="0">
                          <a:effectLst/>
                        </a:rPr>
                        <a:t>27,8</a:t>
                      </a:r>
                      <a:endParaRPr lang="lv-LV" sz="1200" b="0" i="0" u="none" strike="noStrike" dirty="0">
                        <a:solidFill>
                          <a:srgbClr val="000000"/>
                        </a:solidFill>
                        <a:effectLst/>
                        <a:latin typeface="Times New Roman" panose="02020603050405020304" pitchFamily="18" charset="0"/>
                      </a:endParaRPr>
                    </a:p>
                  </a:txBody>
                  <a:tcPr marL="0" marR="0" marT="0" marB="0" anchor="ctr"/>
                </a:tc>
                <a:tc>
                  <a:txBody>
                    <a:bodyPr/>
                    <a:lstStyle/>
                    <a:p>
                      <a:pPr algn="r" fontAlgn="ctr"/>
                      <a:r>
                        <a:rPr lang="lv-LV" sz="1200" u="none" strike="noStrike" dirty="0">
                          <a:effectLst/>
                        </a:rPr>
                        <a:t>28,4</a:t>
                      </a:r>
                      <a:endParaRPr lang="lv-LV" sz="12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646301066"/>
                  </a:ext>
                </a:extLst>
              </a:tr>
              <a:tr h="256655">
                <a:tc>
                  <a:txBody>
                    <a:bodyPr/>
                    <a:lstStyle/>
                    <a:p>
                      <a:pPr lvl="0" algn="l" fontAlgn="t"/>
                      <a:r>
                        <a:rPr lang="lv-LV" sz="1200" b="1" u="none" strike="noStrike" dirty="0">
                          <a:solidFill>
                            <a:schemeClr val="tx1"/>
                          </a:solidFill>
                          <a:effectLst/>
                        </a:rPr>
                        <a:t>Labklājības ministrija (pamatbudžets)</a:t>
                      </a:r>
                      <a:r>
                        <a:rPr lang="lv-LV" sz="1700" b="1" i="1" kern="1200" dirty="0">
                          <a:solidFill>
                            <a:schemeClr val="dk1"/>
                          </a:solidFill>
                          <a:effectLst/>
                          <a:latin typeface="+mn-lt"/>
                          <a:ea typeface="+mn-ea"/>
                          <a:cs typeface="+mn-cs"/>
                        </a:rPr>
                        <a:t> </a:t>
                      </a:r>
                      <a:r>
                        <a:rPr lang="lv-LV" sz="1200" i="1" kern="1200" dirty="0">
                          <a:solidFill>
                            <a:schemeClr val="dk1"/>
                          </a:solidFill>
                          <a:effectLst/>
                          <a:latin typeface="+mn-lt"/>
                          <a:ea typeface="+mn-ea"/>
                          <a:cs typeface="+mn-cs"/>
                        </a:rPr>
                        <a:t>(t.sk LM padotības iestāžu nomas maksas pieauguma segšanai 0,03 milj.</a:t>
                      </a:r>
                      <a:r>
                        <a:rPr lang="lv-LV" sz="1200" i="1" kern="1200" baseline="0" dirty="0">
                          <a:solidFill>
                            <a:schemeClr val="dk1"/>
                          </a:solidFill>
                          <a:effectLst/>
                          <a:latin typeface="+mn-lt"/>
                          <a:ea typeface="+mn-ea"/>
                          <a:cs typeface="+mn-cs"/>
                        </a:rPr>
                        <a:t> </a:t>
                      </a:r>
                      <a:r>
                        <a:rPr lang="lv-LV" sz="1200" i="1" kern="1200" baseline="0" dirty="0" err="1">
                          <a:solidFill>
                            <a:schemeClr val="dk1"/>
                          </a:solidFill>
                          <a:effectLst/>
                          <a:latin typeface="+mn-lt"/>
                          <a:ea typeface="+mn-ea"/>
                          <a:cs typeface="+mn-cs"/>
                        </a:rPr>
                        <a:t>euro</a:t>
                      </a:r>
                      <a:r>
                        <a:rPr lang="lv-LV" sz="1200" i="1" kern="1200" baseline="0" dirty="0">
                          <a:solidFill>
                            <a:schemeClr val="dk1"/>
                          </a:solidFill>
                          <a:effectLst/>
                          <a:latin typeface="+mn-lt"/>
                          <a:ea typeface="+mn-ea"/>
                          <a:cs typeface="+mn-cs"/>
                        </a:rPr>
                        <a:t> ik gadu</a:t>
                      </a:r>
                      <a:r>
                        <a:rPr lang="lv-LV" sz="1200" i="1" kern="1200" dirty="0">
                          <a:solidFill>
                            <a:schemeClr val="dk1"/>
                          </a:solidFill>
                          <a:effectLst/>
                          <a:latin typeface="+mn-lt"/>
                          <a:ea typeface="+mn-ea"/>
                          <a:cs typeface="+mn-cs"/>
                        </a:rPr>
                        <a:t>)</a:t>
                      </a:r>
                      <a:endParaRPr lang="lv-LV" sz="1200" b="0" i="0" u="none" strike="noStrike" dirty="0">
                        <a:solidFill>
                          <a:schemeClr val="tx1"/>
                        </a:solidFill>
                        <a:effectLst/>
                        <a:latin typeface="Times New Roman" panose="02020603050405020304" pitchFamily="18" charset="0"/>
                      </a:endParaRPr>
                    </a:p>
                  </a:txBody>
                  <a:tcPr marL="36000" marR="36000" marT="0" marB="0"/>
                </a:tc>
                <a:tc>
                  <a:txBody>
                    <a:bodyPr/>
                    <a:lstStyle/>
                    <a:p>
                      <a:pPr algn="r" fontAlgn="t"/>
                      <a:r>
                        <a:rPr lang="lv-LV" sz="1200" b="0" i="0" u="none" strike="noStrike" dirty="0">
                          <a:solidFill>
                            <a:srgbClr val="000000"/>
                          </a:solidFill>
                          <a:effectLst/>
                          <a:latin typeface="Times New Roman" panose="02020603050405020304" pitchFamily="18" charset="0"/>
                        </a:rPr>
                        <a:t>0,03</a:t>
                      </a:r>
                    </a:p>
                  </a:txBody>
                  <a:tcPr marL="0" marR="0" marT="0" marB="0"/>
                </a:tc>
                <a:tc>
                  <a:txBody>
                    <a:bodyPr/>
                    <a:lstStyle/>
                    <a:p>
                      <a:pPr algn="r" fontAlgn="t"/>
                      <a:r>
                        <a:rPr lang="lv-LV" sz="1200" u="none" strike="noStrike" dirty="0">
                          <a:effectLst/>
                        </a:rPr>
                        <a:t>0,03</a:t>
                      </a:r>
                      <a:endParaRPr lang="lv-LV" sz="1200" b="0" i="0" u="none" strike="noStrike" dirty="0">
                        <a:solidFill>
                          <a:srgbClr val="000000"/>
                        </a:solidFill>
                        <a:effectLst/>
                        <a:latin typeface="Times New Roman" panose="02020603050405020304" pitchFamily="18" charset="0"/>
                      </a:endParaRPr>
                    </a:p>
                  </a:txBody>
                  <a:tcPr marL="0" marR="0" marT="0" marB="0"/>
                </a:tc>
                <a:tc>
                  <a:txBody>
                    <a:bodyPr/>
                    <a:lstStyle/>
                    <a:p>
                      <a:pPr algn="r" fontAlgn="t"/>
                      <a:r>
                        <a:rPr lang="lv-LV" sz="1200" u="none" strike="noStrike" dirty="0">
                          <a:effectLst/>
                        </a:rPr>
                        <a:t>0,03</a:t>
                      </a:r>
                      <a:endParaRPr lang="lv-LV" sz="1200" b="0" i="0" u="none" strike="noStrike" dirty="0">
                        <a:solidFill>
                          <a:srgbClr val="000000"/>
                        </a:solidFill>
                        <a:effectLst/>
                        <a:latin typeface="Times New Roman" panose="02020603050405020304" pitchFamily="18" charset="0"/>
                      </a:endParaRPr>
                    </a:p>
                  </a:txBody>
                  <a:tcPr marL="0" marR="0" marT="0" marB="0"/>
                </a:tc>
                <a:extLst>
                  <a:ext uri="{0D108BD9-81ED-4DB2-BD59-A6C34878D82A}">
                    <a16:rowId xmlns:a16="http://schemas.microsoft.com/office/drawing/2014/main" val="3168276774"/>
                  </a:ext>
                </a:extLst>
              </a:tr>
              <a:tr h="216409">
                <a:tc>
                  <a:txBody>
                    <a:bodyPr/>
                    <a:lstStyle/>
                    <a:p>
                      <a:pPr lvl="0" algn="l" fontAlgn="t"/>
                      <a:r>
                        <a:rPr lang="lv-LV" sz="1200" b="1" u="none" strike="noStrike" dirty="0">
                          <a:solidFill>
                            <a:schemeClr val="tx1"/>
                          </a:solidFill>
                          <a:effectLst/>
                        </a:rPr>
                        <a:t>Tieslietu ministrija </a:t>
                      </a:r>
                      <a:r>
                        <a:rPr lang="lv-LV" sz="1200" i="1" kern="1200" dirty="0">
                          <a:solidFill>
                            <a:schemeClr val="dk1"/>
                          </a:solidFill>
                          <a:effectLst/>
                          <a:latin typeface="+mn-lt"/>
                          <a:ea typeface="+mn-ea"/>
                          <a:cs typeface="+mn-cs"/>
                        </a:rPr>
                        <a:t>(t.sk. Datu valsts inspekcijas amatpersonu atalgojuma palielināšanai 0,05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ik gadu u.c.)</a:t>
                      </a:r>
                      <a:endParaRPr lang="lv-LV" sz="1200" b="0" i="0" u="none" strike="noStrike" dirty="0">
                        <a:solidFill>
                          <a:schemeClr val="tx1"/>
                        </a:solidFill>
                        <a:effectLst/>
                        <a:latin typeface="Times New Roman" panose="02020603050405020304" pitchFamily="18" charset="0"/>
                      </a:endParaRPr>
                    </a:p>
                  </a:txBody>
                  <a:tcPr marL="36000" marR="36000" marT="0" marB="0"/>
                </a:tc>
                <a:tc>
                  <a:txBody>
                    <a:bodyPr/>
                    <a:lstStyle/>
                    <a:p>
                      <a:pPr algn="r" fontAlgn="t"/>
                      <a:r>
                        <a:rPr lang="lv-LV" sz="1200" u="none" strike="noStrike" dirty="0">
                          <a:effectLst/>
                        </a:rPr>
                        <a:t>0,1</a:t>
                      </a:r>
                      <a:endParaRPr lang="lv-LV" sz="1200" b="0" i="0" u="none" strike="noStrike" dirty="0">
                        <a:solidFill>
                          <a:srgbClr val="000000"/>
                        </a:solidFill>
                        <a:effectLst/>
                        <a:latin typeface="Times New Roman" panose="02020603050405020304" pitchFamily="18" charset="0"/>
                      </a:endParaRPr>
                    </a:p>
                  </a:txBody>
                  <a:tcPr marL="0" marR="0" marT="0" marB="0"/>
                </a:tc>
                <a:tc>
                  <a:txBody>
                    <a:bodyPr/>
                    <a:lstStyle/>
                    <a:p>
                      <a:pPr algn="r" fontAlgn="t"/>
                      <a:r>
                        <a:rPr lang="lv-LV" sz="1200" u="none" strike="noStrike" dirty="0">
                          <a:effectLst/>
                        </a:rPr>
                        <a:t>0,1</a:t>
                      </a:r>
                      <a:endParaRPr lang="lv-LV" sz="1200" b="0" i="0" u="none" strike="noStrike" dirty="0">
                        <a:solidFill>
                          <a:srgbClr val="000000"/>
                        </a:solidFill>
                        <a:effectLst/>
                        <a:latin typeface="Times New Roman" panose="02020603050405020304" pitchFamily="18" charset="0"/>
                      </a:endParaRPr>
                    </a:p>
                  </a:txBody>
                  <a:tcPr marL="0" marR="0" marT="0" marB="0"/>
                </a:tc>
                <a:tc>
                  <a:txBody>
                    <a:bodyPr/>
                    <a:lstStyle/>
                    <a:p>
                      <a:pPr algn="r" fontAlgn="t"/>
                      <a:r>
                        <a:rPr lang="lv-LV" sz="1200" u="none" strike="noStrike" dirty="0">
                          <a:effectLst/>
                        </a:rPr>
                        <a:t>0,1</a:t>
                      </a:r>
                      <a:endParaRPr lang="lv-LV" sz="1200" b="0" i="0" u="none" strike="noStrike" dirty="0">
                        <a:solidFill>
                          <a:srgbClr val="000000"/>
                        </a:solidFill>
                        <a:effectLst/>
                        <a:latin typeface="Times New Roman" panose="02020603050405020304" pitchFamily="18" charset="0"/>
                      </a:endParaRPr>
                    </a:p>
                  </a:txBody>
                  <a:tcPr marL="0" marR="0" marT="0" marB="0"/>
                </a:tc>
                <a:extLst>
                  <a:ext uri="{0D108BD9-81ED-4DB2-BD59-A6C34878D82A}">
                    <a16:rowId xmlns:a16="http://schemas.microsoft.com/office/drawing/2014/main" val="1735379054"/>
                  </a:ext>
                </a:extLst>
              </a:tr>
              <a:tr h="223390">
                <a:tc>
                  <a:txBody>
                    <a:bodyPr/>
                    <a:lstStyle/>
                    <a:p>
                      <a:pPr lvl="0" algn="l" fontAlgn="t"/>
                      <a:r>
                        <a:rPr lang="lv-LV" sz="1200" b="1" u="none" strike="noStrike" dirty="0">
                          <a:solidFill>
                            <a:schemeClr val="tx1"/>
                          </a:solidFill>
                          <a:effectLst/>
                        </a:rPr>
                        <a:t>Kultūras ministrija </a:t>
                      </a:r>
                      <a:r>
                        <a:rPr lang="lv-LV" sz="1200" i="1" kern="1200" dirty="0">
                          <a:solidFill>
                            <a:schemeClr val="dk1"/>
                          </a:solidFill>
                          <a:effectLst/>
                          <a:latin typeface="+mn-lt"/>
                          <a:ea typeface="+mn-ea"/>
                          <a:cs typeface="+mn-cs"/>
                        </a:rPr>
                        <a:t>(t.sk., lai nodrošinātu bāzes finansējumu augstskolām 100 % apmērā 1,2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ik gadu, lai Latvijas Mākslas akadēmija turpinātu nomāt Latvijas Universitātei piederošās telpas Rīgā, Kronvalda bulvārī 4  0,5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ik gadu u.c.)</a:t>
                      </a:r>
                      <a:endParaRPr lang="lv-LV" sz="1200" b="0" i="0" u="none" strike="noStrike" dirty="0">
                        <a:solidFill>
                          <a:schemeClr val="tx1"/>
                        </a:solidFill>
                        <a:effectLst/>
                        <a:latin typeface="Times New Roman" panose="02020603050405020304" pitchFamily="18" charset="0"/>
                      </a:endParaRPr>
                    </a:p>
                  </a:txBody>
                  <a:tcPr marL="36000" marR="36000" marT="0" marB="0"/>
                </a:tc>
                <a:tc>
                  <a:txBody>
                    <a:bodyPr/>
                    <a:lstStyle/>
                    <a:p>
                      <a:pPr algn="r" fontAlgn="t"/>
                      <a:r>
                        <a:rPr lang="lv-LV" sz="1200" u="none" strike="noStrike" dirty="0">
                          <a:effectLst/>
                        </a:rPr>
                        <a:t>2,0</a:t>
                      </a:r>
                      <a:endParaRPr lang="lv-LV" sz="1200" b="0" i="0" u="none" strike="noStrike" dirty="0">
                        <a:solidFill>
                          <a:srgbClr val="000000"/>
                        </a:solidFill>
                        <a:effectLst/>
                        <a:latin typeface="Times New Roman" panose="02020603050405020304" pitchFamily="18" charset="0"/>
                      </a:endParaRPr>
                    </a:p>
                  </a:txBody>
                  <a:tcPr marL="0" marR="0" marT="0" marB="0"/>
                </a:tc>
                <a:tc>
                  <a:txBody>
                    <a:bodyPr/>
                    <a:lstStyle/>
                    <a:p>
                      <a:pPr algn="r" fontAlgn="t"/>
                      <a:r>
                        <a:rPr lang="lv-LV" sz="1200" b="0" i="0" u="none" strike="noStrike" dirty="0">
                          <a:solidFill>
                            <a:srgbClr val="000000"/>
                          </a:solidFill>
                          <a:effectLst/>
                          <a:latin typeface="Times New Roman" panose="02020603050405020304" pitchFamily="18" charset="0"/>
                        </a:rPr>
                        <a:t>1,9</a:t>
                      </a:r>
                    </a:p>
                  </a:txBody>
                  <a:tcPr marL="0" marR="0" marT="0" marB="0"/>
                </a:tc>
                <a:tc>
                  <a:txBody>
                    <a:bodyPr/>
                    <a:lstStyle/>
                    <a:p>
                      <a:pPr algn="r" fontAlgn="t"/>
                      <a:r>
                        <a:rPr lang="lv-LV" sz="1200" b="0" i="0" u="none" strike="noStrike" dirty="0">
                          <a:solidFill>
                            <a:srgbClr val="000000"/>
                          </a:solidFill>
                          <a:effectLst/>
                          <a:latin typeface="Times New Roman" panose="02020603050405020304" pitchFamily="18" charset="0"/>
                        </a:rPr>
                        <a:t>1,9</a:t>
                      </a:r>
                    </a:p>
                  </a:txBody>
                  <a:tcPr marL="0" marR="0" marT="0" marB="0"/>
                </a:tc>
                <a:extLst>
                  <a:ext uri="{0D108BD9-81ED-4DB2-BD59-A6C34878D82A}">
                    <a16:rowId xmlns:a16="http://schemas.microsoft.com/office/drawing/2014/main" val="4132547381"/>
                  </a:ext>
                </a:extLst>
              </a:tr>
              <a:tr h="258233">
                <a:tc>
                  <a:txBody>
                    <a:bodyPr/>
                    <a:lstStyle/>
                    <a:p>
                      <a:pPr lvl="0" algn="l" fontAlgn="t"/>
                      <a:r>
                        <a:rPr lang="lv-LV" sz="1200" b="1" u="none" strike="noStrike" dirty="0">
                          <a:solidFill>
                            <a:schemeClr val="tx1"/>
                          </a:solidFill>
                          <a:effectLst/>
                        </a:rPr>
                        <a:t>Augstākā tiesa </a:t>
                      </a:r>
                      <a:r>
                        <a:rPr lang="lv-LV" sz="1200" i="1" u="none" strike="noStrike" dirty="0">
                          <a:solidFill>
                            <a:schemeClr val="tx1"/>
                          </a:solidFill>
                          <a:effectLst/>
                        </a:rPr>
                        <a:t>(t.sk. lai tiesnešiem nodrošinātu</a:t>
                      </a:r>
                      <a:r>
                        <a:rPr lang="lv-LV" sz="1200" i="1" u="none" strike="noStrike" baseline="0" dirty="0">
                          <a:solidFill>
                            <a:schemeClr val="tx1"/>
                          </a:solidFill>
                          <a:effectLst/>
                        </a:rPr>
                        <a:t> atvaļinājuma pabalstu 50% apmērā no mēnešalgas</a:t>
                      </a:r>
                      <a:r>
                        <a:rPr lang="lv-LV" sz="1200" i="1" u="none" strike="noStrike" dirty="0">
                          <a:solidFill>
                            <a:schemeClr val="tx1"/>
                          </a:solidFill>
                          <a:effectLst/>
                        </a:rPr>
                        <a:t> 0,005 milj. </a:t>
                      </a:r>
                      <a:r>
                        <a:rPr lang="lv-LV" sz="1200" i="1" u="none" strike="noStrike" dirty="0" err="1">
                          <a:solidFill>
                            <a:schemeClr val="tx1"/>
                          </a:solidFill>
                          <a:effectLst/>
                        </a:rPr>
                        <a:t>euro</a:t>
                      </a:r>
                      <a:r>
                        <a:rPr lang="lv-LV" sz="1200" i="1" u="none" strike="noStrike" dirty="0">
                          <a:solidFill>
                            <a:schemeClr val="tx1"/>
                          </a:solidFill>
                          <a:effectLst/>
                        </a:rPr>
                        <a:t> u.c.)</a:t>
                      </a:r>
                      <a:endParaRPr lang="lv-LV" sz="1200" b="0" i="1" u="none" strike="noStrike" dirty="0">
                        <a:solidFill>
                          <a:schemeClr val="tx1"/>
                        </a:solidFill>
                        <a:effectLst/>
                        <a:latin typeface="Times New Roman" panose="02020603050405020304" pitchFamily="18" charset="0"/>
                      </a:endParaRPr>
                    </a:p>
                  </a:txBody>
                  <a:tcPr marL="36000" marR="36000" marT="0" marB="0"/>
                </a:tc>
                <a:tc>
                  <a:txBody>
                    <a:bodyPr/>
                    <a:lstStyle/>
                    <a:p>
                      <a:pPr algn="r" fontAlgn="t"/>
                      <a:r>
                        <a:rPr lang="lv-LV" sz="1200" u="none" strike="noStrike" dirty="0">
                          <a:effectLst/>
                        </a:rPr>
                        <a:t>0,005</a:t>
                      </a:r>
                      <a:endParaRPr lang="lv-LV" sz="1200" b="0" i="0" u="none" strike="noStrike" dirty="0">
                        <a:solidFill>
                          <a:srgbClr val="000000"/>
                        </a:solidFill>
                        <a:effectLst/>
                        <a:latin typeface="Times New Roman" panose="02020603050405020304" pitchFamily="18" charset="0"/>
                      </a:endParaRPr>
                    </a:p>
                  </a:txBody>
                  <a:tcPr marL="0" marR="0" marT="0" marB="0"/>
                </a:tc>
                <a:tc>
                  <a:txBody>
                    <a:bodyPr/>
                    <a:lstStyle/>
                    <a:p>
                      <a:pPr algn="r" fontAlgn="t"/>
                      <a:r>
                        <a:rPr lang="lv-LV" sz="1200" u="none" strike="noStrike" dirty="0">
                          <a:effectLst/>
                        </a:rPr>
                        <a:t>0,005</a:t>
                      </a:r>
                      <a:endParaRPr lang="lv-LV" sz="1200" b="0" i="0" u="none" strike="noStrike" dirty="0">
                        <a:solidFill>
                          <a:srgbClr val="000000"/>
                        </a:solidFill>
                        <a:effectLst/>
                        <a:latin typeface="Times New Roman" panose="02020603050405020304" pitchFamily="18" charset="0"/>
                      </a:endParaRPr>
                    </a:p>
                  </a:txBody>
                  <a:tcPr marL="0" marR="0" marT="0" marB="0"/>
                </a:tc>
                <a:tc>
                  <a:txBody>
                    <a:bodyPr/>
                    <a:lstStyle/>
                    <a:p>
                      <a:pPr algn="r" fontAlgn="t"/>
                      <a:r>
                        <a:rPr lang="lv-LV" sz="1200" u="none" strike="noStrike" dirty="0">
                          <a:effectLst/>
                        </a:rPr>
                        <a:t>0,005</a:t>
                      </a:r>
                      <a:endParaRPr lang="lv-LV" sz="1200" b="0" i="0" u="none" strike="noStrike" dirty="0">
                        <a:solidFill>
                          <a:srgbClr val="000000"/>
                        </a:solidFill>
                        <a:effectLst/>
                        <a:latin typeface="Times New Roman" panose="02020603050405020304" pitchFamily="18" charset="0"/>
                      </a:endParaRPr>
                    </a:p>
                  </a:txBody>
                  <a:tcPr marL="0" marR="0" marT="0" marB="0"/>
                </a:tc>
                <a:extLst>
                  <a:ext uri="{0D108BD9-81ED-4DB2-BD59-A6C34878D82A}">
                    <a16:rowId xmlns:a16="http://schemas.microsoft.com/office/drawing/2014/main" val="888332359"/>
                  </a:ext>
                </a:extLst>
              </a:tr>
              <a:tr h="181168">
                <a:tc>
                  <a:txBody>
                    <a:bodyPr/>
                    <a:lstStyle/>
                    <a:p>
                      <a:pPr lvl="0" algn="l" fontAlgn="t"/>
                      <a:r>
                        <a:rPr lang="lv-LV" sz="1200" b="1" u="none" strike="noStrike" dirty="0">
                          <a:effectLst/>
                        </a:rPr>
                        <a:t>Radio un televīzija </a:t>
                      </a:r>
                      <a:r>
                        <a:rPr lang="lv-LV" sz="1200" i="1" kern="1200" dirty="0">
                          <a:solidFill>
                            <a:schemeClr val="dk1"/>
                          </a:solidFill>
                          <a:effectLst/>
                          <a:latin typeface="+mn-lt"/>
                          <a:ea typeface="+mn-ea"/>
                          <a:cs typeface="+mn-cs"/>
                        </a:rPr>
                        <a:t>(t.sk. kompensācijas nodrošināšanai</a:t>
                      </a:r>
                      <a:r>
                        <a:rPr lang="lv-LV" sz="1200" i="1" kern="1200" baseline="0" dirty="0">
                          <a:solidFill>
                            <a:schemeClr val="dk1"/>
                          </a:solidFill>
                          <a:effectLst/>
                          <a:latin typeface="+mn-lt"/>
                          <a:ea typeface="+mn-ea"/>
                          <a:cs typeface="+mn-cs"/>
                        </a:rPr>
                        <a:t> par liegumu sniegt reklāmas pakalpojumus priekšvēlēšanu periodā 0,5 </a:t>
                      </a:r>
                      <a:r>
                        <a:rPr lang="lv-LV" sz="1200" i="1" kern="1200" dirty="0">
                          <a:solidFill>
                            <a:schemeClr val="dk1"/>
                          </a:solidFill>
                          <a:effectLst/>
                          <a:latin typeface="+mn-lt"/>
                          <a:ea typeface="+mn-ea"/>
                          <a:cs typeface="+mn-cs"/>
                        </a:rPr>
                        <a:t>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2024.gadā) </a:t>
                      </a:r>
                      <a:endParaRPr lang="lv-LV" sz="1200" b="0" i="0" u="none" strike="noStrike" dirty="0">
                        <a:solidFill>
                          <a:srgbClr val="000000"/>
                        </a:solidFill>
                        <a:effectLst/>
                        <a:latin typeface="Times New Roman" panose="02020603050405020304" pitchFamily="18" charset="0"/>
                      </a:endParaRPr>
                    </a:p>
                  </a:txBody>
                  <a:tcPr marL="36000" marR="36000" marT="0" marB="0"/>
                </a:tc>
                <a:tc>
                  <a:txBody>
                    <a:bodyPr/>
                    <a:lstStyle/>
                    <a:p>
                      <a:pPr algn="r" fontAlgn="t"/>
                      <a:r>
                        <a:rPr lang="lv-LV" sz="1200" u="none" strike="noStrike" dirty="0">
                          <a:effectLst/>
                        </a:rPr>
                        <a:t>0</a:t>
                      </a:r>
                      <a:endParaRPr lang="lv-LV" sz="1200" b="0" i="0" u="none" strike="noStrike" dirty="0">
                        <a:solidFill>
                          <a:srgbClr val="000000"/>
                        </a:solidFill>
                        <a:effectLst/>
                        <a:latin typeface="Times New Roman" panose="02020603050405020304" pitchFamily="18" charset="0"/>
                      </a:endParaRPr>
                    </a:p>
                  </a:txBody>
                  <a:tcPr marL="0" marR="0" marT="0" marB="0"/>
                </a:tc>
                <a:tc>
                  <a:txBody>
                    <a:bodyPr/>
                    <a:lstStyle/>
                    <a:p>
                      <a:pPr algn="r" fontAlgn="t"/>
                      <a:r>
                        <a:rPr lang="lv-LV" sz="1200" u="none" strike="noStrike" dirty="0">
                          <a:effectLst/>
                        </a:rPr>
                        <a:t>0</a:t>
                      </a:r>
                      <a:endParaRPr lang="lv-LV" sz="1200" b="0" i="0" u="none" strike="noStrike" dirty="0">
                        <a:solidFill>
                          <a:srgbClr val="000000"/>
                        </a:solidFill>
                        <a:effectLst/>
                        <a:latin typeface="Times New Roman" panose="02020603050405020304" pitchFamily="18" charset="0"/>
                      </a:endParaRPr>
                    </a:p>
                  </a:txBody>
                  <a:tcPr marL="0" marR="0" marT="0" marB="0"/>
                </a:tc>
                <a:tc>
                  <a:txBody>
                    <a:bodyPr/>
                    <a:lstStyle/>
                    <a:p>
                      <a:pPr algn="r" fontAlgn="t"/>
                      <a:r>
                        <a:rPr lang="lv-LV" sz="1200" u="none" strike="noStrike" dirty="0">
                          <a:effectLst/>
                        </a:rPr>
                        <a:t>0,5</a:t>
                      </a:r>
                      <a:endParaRPr lang="lv-LV" sz="1200" b="0" i="0" u="none" strike="noStrike" dirty="0">
                        <a:solidFill>
                          <a:srgbClr val="000000"/>
                        </a:solidFill>
                        <a:effectLst/>
                        <a:latin typeface="Times New Roman" panose="02020603050405020304" pitchFamily="18" charset="0"/>
                      </a:endParaRPr>
                    </a:p>
                  </a:txBody>
                  <a:tcPr marL="0" marR="0" marT="0" marB="0"/>
                </a:tc>
                <a:extLst>
                  <a:ext uri="{0D108BD9-81ED-4DB2-BD59-A6C34878D82A}">
                    <a16:rowId xmlns:a16="http://schemas.microsoft.com/office/drawing/2014/main" val="4226824927"/>
                  </a:ext>
                </a:extLst>
              </a:tr>
              <a:tr h="219943">
                <a:tc>
                  <a:txBody>
                    <a:bodyPr/>
                    <a:lstStyle/>
                    <a:p>
                      <a:pPr lvl="0" algn="r" fontAlgn="ctr"/>
                      <a:r>
                        <a:rPr lang="lv-LV" sz="1200" b="1" u="none" strike="noStrike" dirty="0">
                          <a:effectLst/>
                        </a:rPr>
                        <a:t>Kopā ES fondos, tai skaitā:</a:t>
                      </a:r>
                      <a:endParaRPr lang="lv-LV" sz="1200" b="1" i="0" u="none" strike="noStrike" dirty="0">
                        <a:solidFill>
                          <a:srgbClr val="000000"/>
                        </a:solidFill>
                        <a:effectLst/>
                        <a:latin typeface="Times New Roman" panose="02020603050405020304" pitchFamily="18" charset="0"/>
                      </a:endParaRPr>
                    </a:p>
                  </a:txBody>
                  <a:tcPr marL="36000" marR="36000" marT="0" marB="0" anchor="ctr"/>
                </a:tc>
                <a:tc>
                  <a:txBody>
                    <a:bodyPr/>
                    <a:lstStyle/>
                    <a:p>
                      <a:pPr algn="r" fontAlgn="ctr"/>
                      <a:r>
                        <a:rPr lang="lv-LV" sz="1200" b="1" u="none" strike="noStrike" dirty="0">
                          <a:effectLst/>
                        </a:rPr>
                        <a:t>0</a:t>
                      </a:r>
                      <a:endParaRPr lang="lv-LV" sz="1200" b="1" i="0" u="none" strike="noStrike" dirty="0">
                        <a:solidFill>
                          <a:srgbClr val="000000"/>
                        </a:solidFill>
                        <a:effectLst/>
                        <a:latin typeface="Times New Roman" panose="02020603050405020304" pitchFamily="18" charset="0"/>
                      </a:endParaRPr>
                    </a:p>
                  </a:txBody>
                  <a:tcPr marL="0" marR="0" marT="0" marB="0" anchor="ctr"/>
                </a:tc>
                <a:tc>
                  <a:txBody>
                    <a:bodyPr/>
                    <a:lstStyle/>
                    <a:p>
                      <a:pPr algn="r" fontAlgn="ctr"/>
                      <a:r>
                        <a:rPr lang="lv-LV" sz="1200" b="1" u="none" strike="noStrike" dirty="0">
                          <a:effectLst/>
                        </a:rPr>
                        <a:t>0</a:t>
                      </a:r>
                      <a:endParaRPr lang="lv-LV" sz="1200" b="1" i="0" u="none" strike="noStrike" dirty="0">
                        <a:solidFill>
                          <a:srgbClr val="000000"/>
                        </a:solidFill>
                        <a:effectLst/>
                        <a:latin typeface="Times New Roman" panose="02020603050405020304" pitchFamily="18" charset="0"/>
                      </a:endParaRPr>
                    </a:p>
                  </a:txBody>
                  <a:tcPr marL="0" marR="0" marT="0" marB="0" anchor="ctr"/>
                </a:tc>
                <a:tc>
                  <a:txBody>
                    <a:bodyPr/>
                    <a:lstStyle/>
                    <a:p>
                      <a:pPr algn="r" fontAlgn="ctr"/>
                      <a:r>
                        <a:rPr lang="lv-LV" sz="1200" b="1" u="none" strike="noStrike" dirty="0">
                          <a:effectLst/>
                        </a:rPr>
                        <a:t>0</a:t>
                      </a:r>
                      <a:endParaRPr lang="lv-LV" sz="1200" b="1"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4133481660"/>
                  </a:ext>
                </a:extLst>
              </a:tr>
              <a:tr h="223390">
                <a:tc>
                  <a:txBody>
                    <a:bodyPr/>
                    <a:lstStyle/>
                    <a:p>
                      <a:pPr lvl="0" algn="l" fontAlgn="ctr"/>
                      <a:r>
                        <a:rPr lang="lv-LV" sz="1200" b="1" u="none" strike="noStrike" dirty="0">
                          <a:solidFill>
                            <a:schemeClr val="tx1"/>
                          </a:solidFill>
                          <a:effectLst/>
                        </a:rPr>
                        <a:t>Izglītības un zinātnes </a:t>
                      </a:r>
                      <a:r>
                        <a:rPr lang="lv-LV" sz="1200" b="1" u="none" strike="noStrike" dirty="0">
                          <a:effectLst/>
                        </a:rPr>
                        <a:t>ministrija </a:t>
                      </a:r>
                      <a:r>
                        <a:rPr lang="lv-LV" sz="1200" i="1" kern="1200" dirty="0">
                          <a:solidFill>
                            <a:schemeClr val="dk1"/>
                          </a:solidFill>
                          <a:effectLst/>
                          <a:latin typeface="+mn-lt"/>
                          <a:ea typeface="+mn-ea"/>
                          <a:cs typeface="+mn-cs"/>
                        </a:rPr>
                        <a:t>(Apropriācijas pārdale starp izdevumu ekonomiskās klasifikācijas kodiem 2022.gadā un turpmāk ik gadu, samazinot izdevumus precēm un pakalpojumiem un attiecīgi palielinot izdevumus atlīdzībai  0,4 milj. </a:t>
                      </a:r>
                      <a:r>
                        <a:rPr lang="lv-LV" sz="1200" i="1" kern="1200" dirty="0" err="1">
                          <a:solidFill>
                            <a:schemeClr val="dk1"/>
                          </a:solidFill>
                          <a:effectLst/>
                          <a:latin typeface="+mn-lt"/>
                          <a:ea typeface="+mn-ea"/>
                          <a:cs typeface="+mn-cs"/>
                        </a:rPr>
                        <a:t>euro</a:t>
                      </a:r>
                      <a:r>
                        <a:rPr lang="lv-LV" sz="1200" i="1" kern="1200" dirty="0">
                          <a:solidFill>
                            <a:schemeClr val="dk1"/>
                          </a:solidFill>
                          <a:effectLst/>
                          <a:latin typeface="+mn-lt"/>
                          <a:ea typeface="+mn-ea"/>
                          <a:cs typeface="+mn-cs"/>
                        </a:rPr>
                        <a:t> apmērā, lai nodrošinātu projektā „Finansējums stipendiju nodrošināšanai ārzemniekiem studijām, pētniecībai un dalībai starptautiskajās vasaras skolās Latvijā” (CESPI/IZM/029) iesaistīto darbinieku atlīdzību )</a:t>
                      </a:r>
                      <a:endParaRPr lang="lv-LV" sz="1200" b="0" i="0" u="none" strike="noStrike" dirty="0">
                        <a:solidFill>
                          <a:srgbClr val="000000"/>
                        </a:solidFill>
                        <a:effectLst/>
                        <a:latin typeface="Times New Roman" panose="02020603050405020304" pitchFamily="18" charset="0"/>
                      </a:endParaRPr>
                    </a:p>
                  </a:txBody>
                  <a:tcPr marL="36000" marR="36000" marT="0" marB="0" anchor="ctr"/>
                </a:tc>
                <a:tc>
                  <a:txBody>
                    <a:bodyPr/>
                    <a:lstStyle/>
                    <a:p>
                      <a:pPr algn="r" fontAlgn="ctr"/>
                      <a:r>
                        <a:rPr lang="lv-LV" sz="1200" b="0" i="0" u="none" strike="noStrike" dirty="0">
                          <a:solidFill>
                            <a:srgbClr val="000000"/>
                          </a:solidFill>
                          <a:effectLst/>
                          <a:latin typeface="Times New Roman" panose="02020603050405020304" pitchFamily="18" charset="0"/>
                        </a:rPr>
                        <a:t>0</a:t>
                      </a:r>
                    </a:p>
                  </a:txBody>
                  <a:tcPr marL="0" marR="0" marT="0" marB="0" anchor="ctr"/>
                </a:tc>
                <a:tc>
                  <a:txBody>
                    <a:bodyPr/>
                    <a:lstStyle/>
                    <a:p>
                      <a:pPr algn="r" fontAlgn="ctr"/>
                      <a:r>
                        <a:rPr lang="lv-LV" sz="1200" b="0" i="0" u="none" strike="noStrike" dirty="0">
                          <a:solidFill>
                            <a:srgbClr val="000000"/>
                          </a:solidFill>
                          <a:effectLst/>
                          <a:latin typeface="Times New Roman" panose="02020603050405020304" pitchFamily="18" charset="0"/>
                        </a:rPr>
                        <a:t>0</a:t>
                      </a:r>
                    </a:p>
                  </a:txBody>
                  <a:tcPr marL="0" marR="0" marT="0" marB="0" anchor="ctr"/>
                </a:tc>
                <a:tc>
                  <a:txBody>
                    <a:bodyPr/>
                    <a:lstStyle/>
                    <a:p>
                      <a:pPr algn="r" fontAlgn="ctr"/>
                      <a:r>
                        <a:rPr lang="lv-LV" sz="1200" b="0" i="0" u="none" strike="noStrike" dirty="0">
                          <a:solidFill>
                            <a:srgbClr val="000000"/>
                          </a:solidFill>
                          <a:effectLst/>
                          <a:latin typeface="Times New Roman" panose="02020603050405020304" pitchFamily="18" charset="0"/>
                        </a:rPr>
                        <a:t>0</a:t>
                      </a:r>
                    </a:p>
                  </a:txBody>
                  <a:tcPr marL="0" marR="0" marT="0" marB="0" anchor="ctr"/>
                </a:tc>
                <a:extLst>
                  <a:ext uri="{0D108BD9-81ED-4DB2-BD59-A6C34878D82A}">
                    <a16:rowId xmlns:a16="http://schemas.microsoft.com/office/drawing/2014/main" val="1857199580"/>
                  </a:ext>
                </a:extLst>
              </a:tr>
            </a:tbl>
          </a:graphicData>
        </a:graphic>
      </p:graphicFrame>
      <p:sp>
        <p:nvSpPr>
          <p:cNvPr id="9" name="Rectangle 8"/>
          <p:cNvSpPr/>
          <p:nvPr/>
        </p:nvSpPr>
        <p:spPr>
          <a:xfrm>
            <a:off x="10673494" y="658546"/>
            <a:ext cx="902811" cy="307777"/>
          </a:xfrm>
          <a:prstGeom prst="rect">
            <a:avLst/>
          </a:prstGeom>
        </p:spPr>
        <p:txBody>
          <a:bodyPr wrap="none">
            <a:spAutoFit/>
          </a:bodyPr>
          <a:lstStyle/>
          <a:p>
            <a:r>
              <a:rPr lang="lv-LV" sz="1400" i="1" dirty="0"/>
              <a:t>milj. euro</a:t>
            </a:r>
            <a:endParaRPr lang="lv-LV" sz="1400" dirty="0"/>
          </a:p>
        </p:txBody>
      </p:sp>
      <p:sp>
        <p:nvSpPr>
          <p:cNvPr id="3" name="Slide Number Placeholder 2"/>
          <p:cNvSpPr>
            <a:spLocks noGrp="1"/>
          </p:cNvSpPr>
          <p:nvPr>
            <p:ph type="sldNum" sz="quarter" idx="13"/>
          </p:nvPr>
        </p:nvSpPr>
        <p:spPr/>
        <p:txBody>
          <a:bodyPr/>
          <a:lstStyle/>
          <a:p>
            <a:fld id="{7CE978C1-70FE-4673-A7D6-D226625B9DC7}" type="slidenum">
              <a:rPr lang="lv-LV" smtClean="0"/>
              <a:t>7</a:t>
            </a:fld>
            <a:endParaRPr lang="lv-LV"/>
          </a:p>
        </p:txBody>
      </p:sp>
    </p:spTree>
    <p:extLst>
      <p:ext uri="{BB962C8B-B14F-4D97-AF65-F5344CB8AC3E}">
        <p14:creationId xmlns:p14="http://schemas.microsoft.com/office/powerpoint/2010/main" val="3904210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7752" y="326137"/>
            <a:ext cx="8994648" cy="630936"/>
          </a:xfrm>
        </p:spPr>
        <p:txBody>
          <a:bodyPr>
            <a:noAutofit/>
          </a:bodyPr>
          <a:lstStyle/>
          <a:p>
            <a:r>
              <a:rPr lang="lv-LV" sz="1800" dirty="0"/>
              <a:t>Valsts pamatbudžeta un valsts speciālā budžeta bāzes veidošanas principi </a:t>
            </a:r>
          </a:p>
        </p:txBody>
      </p:sp>
      <p:sp>
        <p:nvSpPr>
          <p:cNvPr id="3" name="Content Placeholder 2"/>
          <p:cNvSpPr>
            <a:spLocks noGrp="1"/>
          </p:cNvSpPr>
          <p:nvPr>
            <p:ph idx="1"/>
          </p:nvPr>
        </p:nvSpPr>
        <p:spPr>
          <a:xfrm>
            <a:off x="237744" y="957073"/>
            <a:ext cx="11456025" cy="5151118"/>
          </a:xfrm>
        </p:spPr>
        <p:txBody>
          <a:bodyPr>
            <a:noAutofit/>
          </a:bodyPr>
          <a:lstStyle/>
          <a:p>
            <a:pPr>
              <a:spcBef>
                <a:spcPts val="0"/>
              </a:spcBef>
              <a:spcAft>
                <a:spcPts val="0"/>
              </a:spcAft>
            </a:pPr>
            <a:r>
              <a:rPr lang="lv-LV" sz="1300" dirty="0"/>
              <a:t>			</a:t>
            </a:r>
            <a:r>
              <a:rPr lang="lv-LV" sz="1400" dirty="0"/>
              <a:t>2022., 2023. un 2024.gada valsts budžeta bāzes ir noteiktas, ievērojot noteikumu Nr.867* </a:t>
            </a:r>
          </a:p>
          <a:p>
            <a:pPr>
              <a:spcBef>
                <a:spcPts val="0"/>
              </a:spcBef>
              <a:spcAft>
                <a:spcPts val="0"/>
              </a:spcAft>
            </a:pPr>
            <a:r>
              <a:rPr lang="lv-LV" sz="1400" dirty="0"/>
              <a:t>			prasības, kā arī ņemot vērā Ministru kabineta pieņemtos lēmumus.</a:t>
            </a:r>
          </a:p>
          <a:p>
            <a:pPr>
              <a:spcBef>
                <a:spcPts val="600"/>
              </a:spcBef>
              <a:spcAft>
                <a:spcPts val="600"/>
              </a:spcAft>
            </a:pPr>
            <a:r>
              <a:rPr lang="lv-LV" sz="1400" dirty="0"/>
              <a:t>Valsts pamatbudžeta un valsts speciālā budžeta bāzes izdevumi tiek aprēķināti, pamatojoties uz </a:t>
            </a:r>
            <a:r>
              <a:rPr lang="lv-LV" sz="1400" b="1" dirty="0"/>
              <a:t>likumā “Par vidēja termiņa budžeta ietvaru 2021., 2022. un 2023.gadam” </a:t>
            </a:r>
            <a:r>
              <a:rPr lang="lv-LV" sz="1400" dirty="0"/>
              <a:t>noteikto maksimāli pieļaujamo izdevumu apjomu (ietvaru):</a:t>
            </a:r>
          </a:p>
          <a:p>
            <a:pPr>
              <a:spcBef>
                <a:spcPts val="600"/>
              </a:spcBef>
              <a:spcAft>
                <a:spcPts val="600"/>
              </a:spcAft>
            </a:pPr>
            <a:r>
              <a:rPr lang="lv-LV" sz="1400" b="1" dirty="0"/>
              <a:t>2022. un 2023.gadam </a:t>
            </a:r>
            <a:r>
              <a:rPr lang="lv-LV" sz="1400" dirty="0"/>
              <a:t>pamatojoties uz </a:t>
            </a:r>
            <a:r>
              <a:rPr lang="lv-LV" sz="1400" b="1" dirty="0"/>
              <a:t>attiecīgajam gadam apstiprināto ietvaru;</a:t>
            </a:r>
          </a:p>
          <a:p>
            <a:pPr>
              <a:spcBef>
                <a:spcPts val="600"/>
              </a:spcBef>
              <a:spcAft>
                <a:spcPts val="600"/>
              </a:spcAft>
            </a:pPr>
            <a:r>
              <a:rPr lang="lv-LV" sz="1400" b="1" dirty="0"/>
              <a:t>2024.gadam</a:t>
            </a:r>
            <a:r>
              <a:rPr lang="lv-LV" sz="1400" dirty="0"/>
              <a:t> – pamatojoties uz </a:t>
            </a:r>
            <a:r>
              <a:rPr lang="lv-LV" sz="1400" b="1" dirty="0"/>
              <a:t>2023.gadam apstiprināto ietvaru, koriģējot atbilstoši Ministru kabineta pieņemtajiem lēmumiem</a:t>
            </a:r>
            <a:r>
              <a:rPr lang="lv-LV" sz="1400" dirty="0"/>
              <a:t>.</a:t>
            </a:r>
          </a:p>
          <a:p>
            <a:pPr>
              <a:spcBef>
                <a:spcPts val="600"/>
              </a:spcBef>
              <a:spcAft>
                <a:spcPts val="600"/>
              </a:spcAft>
            </a:pPr>
            <a:r>
              <a:rPr lang="lv-LV" sz="1400" b="1" u="sng" dirty="0"/>
              <a:t>Salīdzinājumā ar apstiprināto ietvaru</a:t>
            </a:r>
            <a:r>
              <a:rPr lang="lv-LV" sz="1400" u="sng" dirty="0"/>
              <a:t>, izmaiņas tiek veiktas:</a:t>
            </a:r>
            <a:endParaRPr lang="lv-LV" sz="1400" dirty="0"/>
          </a:p>
          <a:p>
            <a:pPr marL="285750" indent="-285750">
              <a:spcBef>
                <a:spcPts val="0"/>
              </a:spcBef>
              <a:spcAft>
                <a:spcPts val="0"/>
              </a:spcAft>
              <a:buFont typeface="Wingdings" panose="05000000000000000000" pitchFamily="2" charset="2"/>
              <a:buChar char="§"/>
            </a:pPr>
            <a:r>
              <a:rPr lang="lv-LV" sz="1400" dirty="0"/>
              <a:t>ilgtermiņa saistībās;</a:t>
            </a:r>
          </a:p>
          <a:p>
            <a:pPr marL="285750" indent="-285750">
              <a:spcBef>
                <a:spcPts val="0"/>
              </a:spcBef>
              <a:spcAft>
                <a:spcPts val="0"/>
              </a:spcAft>
              <a:buFont typeface="Wingdings" panose="05000000000000000000" pitchFamily="2" charset="2"/>
              <a:buChar char="§"/>
            </a:pPr>
            <a:r>
              <a:rPr lang="lv-LV" sz="1400" dirty="0"/>
              <a:t>izdevumos no maksas pakalpojumiem, ārvalstu finanšu palīdzības un to atlikumiem;</a:t>
            </a:r>
          </a:p>
          <a:p>
            <a:pPr marL="285750" indent="-285750">
              <a:spcBef>
                <a:spcPts val="0"/>
              </a:spcBef>
              <a:spcAft>
                <a:spcPts val="0"/>
              </a:spcAft>
              <a:buFont typeface="Wingdings" panose="05000000000000000000" pitchFamily="2" charset="2"/>
              <a:buChar char="§"/>
            </a:pPr>
            <a:r>
              <a:rPr lang="lv-LV" sz="1400" dirty="0"/>
              <a:t>izdevumos pensijām un pabalstiem atbilstoši saņēmēju skaita prognozēm; </a:t>
            </a:r>
          </a:p>
          <a:p>
            <a:pPr marL="285750" indent="-285750">
              <a:spcBef>
                <a:spcPts val="0"/>
              </a:spcBef>
              <a:spcAft>
                <a:spcPts val="0"/>
              </a:spcAft>
              <a:buFont typeface="Wingdings" panose="05000000000000000000" pitchFamily="2" charset="2"/>
              <a:buChar char="§"/>
            </a:pPr>
            <a:r>
              <a:rPr lang="lv-LV" sz="1400" dirty="0"/>
              <a:t>izdevumos pabeigto projektu uzturēšanai; </a:t>
            </a:r>
          </a:p>
          <a:p>
            <a:pPr marL="285750" indent="-285750">
              <a:spcBef>
                <a:spcPts val="0"/>
              </a:spcBef>
              <a:spcAft>
                <a:spcPts val="0"/>
              </a:spcAft>
              <a:buFont typeface="Wingdings" panose="05000000000000000000" pitchFamily="2" charset="2"/>
              <a:buChar char="§"/>
            </a:pPr>
            <a:r>
              <a:rPr lang="lv-LV" sz="1400" dirty="0"/>
              <a:t>lai nodrošinātu Saeimas, pašvaldību un Eiropas Parlamenta vēlēšanu finansēšanu; </a:t>
            </a:r>
          </a:p>
          <a:p>
            <a:pPr marL="285750" indent="-285750">
              <a:spcBef>
                <a:spcPts val="0"/>
              </a:spcBef>
              <a:spcAft>
                <a:spcPts val="0"/>
              </a:spcAft>
              <a:buFont typeface="Wingdings" panose="05000000000000000000" pitchFamily="2" charset="2"/>
              <a:buChar char="§"/>
            </a:pPr>
            <a:r>
              <a:rPr lang="lv-LV" sz="1400" dirty="0"/>
              <a:t>atlīdzības aprēķinos atbilstoši Valsts un pašvaldību institūciju amatpersonu un darbinieku atlīdzības likumā par Saeimas ievēlēto, apstiprināto un iecelto amatpersonu mēnešalgām noteiktajam un Fiskālās disciplīnas likumā par Fiskālās disciplīnas padomes locekļu atlīdzību noteiktajam;</a:t>
            </a:r>
          </a:p>
          <a:p>
            <a:pPr marL="285750" indent="-285750">
              <a:spcBef>
                <a:spcPts val="0"/>
              </a:spcBef>
              <a:spcAft>
                <a:spcPts val="0"/>
              </a:spcAft>
              <a:buFont typeface="Wingdings" panose="05000000000000000000" pitchFamily="2" charset="2"/>
              <a:buChar char="§"/>
            </a:pPr>
            <a:r>
              <a:rPr lang="lv-LV" sz="1400" dirty="0"/>
              <a:t>speciālajā budžetā, ņemot vērā prognozes: valsts sociālās apdrošināšanas iemaksām; tautsaimniecībā nodarbināto mēneša vidējo bruto darba samaksu </a:t>
            </a:r>
            <a:r>
              <a:rPr lang="lv-LV" sz="1400" i="1" dirty="0" err="1"/>
              <a:t>euro</a:t>
            </a:r>
            <a:r>
              <a:rPr lang="lv-LV" sz="1400" dirty="0"/>
              <a:t>; darba tirgus rādītājiem; patēriņa cenu indeksu pa mēnešiem; speciālā budžeta naudas līdzekļu atlikumu; izmaiņas </a:t>
            </a:r>
            <a:r>
              <a:rPr lang="lv-LV" sz="1400" dirty="0" err="1"/>
              <a:t>nenodokļu</a:t>
            </a:r>
            <a:r>
              <a:rPr lang="lv-LV" sz="1400" dirty="0"/>
              <a:t> ieņēmumos un saņemtajos </a:t>
            </a:r>
            <a:r>
              <a:rPr lang="lv-LV" sz="1400" dirty="0" err="1"/>
              <a:t>transfertos</a:t>
            </a:r>
            <a:r>
              <a:rPr lang="lv-LV" sz="1400" dirty="0"/>
              <a:t> no valsts pamatbudžeta un tiem atbilstošajos izdevumos; izmaiņas izdevumos saistībā ar sociālās apdrošināšanas pakalpojumu saņēmēju skaita un vidējā apmēra prognozēm u.c.</a:t>
            </a:r>
          </a:p>
          <a:p>
            <a:pPr>
              <a:spcBef>
                <a:spcPts val="0"/>
              </a:spcBef>
              <a:spcAft>
                <a:spcPts val="0"/>
              </a:spcAft>
            </a:pPr>
            <a:endParaRPr lang="lv-LV" sz="1300" dirty="0"/>
          </a:p>
          <a:p>
            <a:pPr>
              <a:spcBef>
                <a:spcPts val="600"/>
              </a:spcBef>
              <a:spcAft>
                <a:spcPts val="600"/>
              </a:spcAft>
            </a:pPr>
            <a:endParaRPr lang="lv-LV" sz="1300" dirty="0"/>
          </a:p>
        </p:txBody>
      </p:sp>
      <p:sp>
        <p:nvSpPr>
          <p:cNvPr id="5" name="Text Placeholder 4"/>
          <p:cNvSpPr>
            <a:spLocks noGrp="1"/>
          </p:cNvSpPr>
          <p:nvPr>
            <p:ph type="body" sz="quarter" idx="12"/>
          </p:nvPr>
        </p:nvSpPr>
        <p:spPr>
          <a:xfrm>
            <a:off x="512064" y="6108192"/>
            <a:ext cx="10867136" cy="521207"/>
          </a:xfrm>
        </p:spPr>
        <p:txBody>
          <a:bodyPr>
            <a:noAutofit/>
          </a:bodyPr>
          <a:lstStyle/>
          <a:p>
            <a:pPr algn="l"/>
            <a:r>
              <a:rPr lang="lv-LV" sz="1100" i="1" dirty="0"/>
              <a:t>*Ministru kabineta 2012.gada 11.decembra noteikumi Nr.867 “Kārtība, kādā nosakāms maksimāli pieļaujamais valsts budžeta izdevumu kopapjoms un maksimāli pieļaujamais valsts budžeta izdevumu kopējais apjoms katrai ministrijai un citām centrālajām valsts iestādēm vidējam termiņam” </a:t>
            </a:r>
          </a:p>
        </p:txBody>
      </p:sp>
      <p:sp>
        <p:nvSpPr>
          <p:cNvPr id="6" name="Slide Number Placeholder 5"/>
          <p:cNvSpPr>
            <a:spLocks noGrp="1"/>
          </p:cNvSpPr>
          <p:nvPr>
            <p:ph type="sldNum" sz="quarter" idx="13"/>
          </p:nvPr>
        </p:nvSpPr>
        <p:spPr/>
        <p:txBody>
          <a:bodyPr/>
          <a:lstStyle/>
          <a:p>
            <a:fld id="{7CE978C1-70FE-4673-A7D6-D226625B9DC7}" type="slidenum">
              <a:rPr lang="lv-LV" smtClean="0"/>
              <a:t>8</a:t>
            </a:fld>
            <a:endParaRPr lang="lv-LV"/>
          </a:p>
        </p:txBody>
      </p:sp>
    </p:spTree>
    <p:extLst>
      <p:ext uri="{BB962C8B-B14F-4D97-AF65-F5344CB8AC3E}">
        <p14:creationId xmlns:p14="http://schemas.microsoft.com/office/powerpoint/2010/main" val="721969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Placeholder 1"/>
          <p:cNvSpPr>
            <a:spLocks noGrp="1"/>
          </p:cNvSpPr>
          <p:nvPr>
            <p:ph type="body" sz="quarter" idx="10"/>
          </p:nvPr>
        </p:nvSpPr>
        <p:spPr/>
        <p:txBody>
          <a:bodyPr>
            <a:normAutofit/>
          </a:bodyPr>
          <a:lstStyle/>
          <a:p>
            <a:r>
              <a:rPr lang="lv-LV" altLang="lv-LV" sz="2400" dirty="0"/>
              <a:t>Paldies par uzmanību!</a:t>
            </a:r>
          </a:p>
        </p:txBody>
      </p:sp>
    </p:spTree>
    <p:extLst>
      <p:ext uri="{BB962C8B-B14F-4D97-AF65-F5344CB8AC3E}">
        <p14:creationId xmlns:p14="http://schemas.microsoft.com/office/powerpoint/2010/main" val="3478633781"/>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Bazes_19_21_uz250119</Template>
  <TotalTime>1420</TotalTime>
  <Words>1671</Words>
  <Application>Microsoft Office PowerPoint</Application>
  <PresentationFormat>Widescreen</PresentationFormat>
  <Paragraphs>199</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Times New Roman</vt:lpstr>
      <vt:lpstr>Verdana</vt:lpstr>
      <vt:lpstr>Wingdings</vt:lpstr>
      <vt:lpstr>89_Prezentacija_templateLV</vt:lpstr>
      <vt:lpstr>Valsts pamatbudžeta un valsts speciālā budžeta bāzes 2022., 2023. un 2024.gadam</vt:lpstr>
      <vt:lpstr>Valsts konsolidētie bāzes izdevumi 2022-2024 (pamatbudžets un speciālais budžets, izslēdzot savstarpējos transfertus)  </vt:lpstr>
      <vt:lpstr>Valsts pamatbudžeta bāzes izdevumi 2022-2024</vt:lpstr>
      <vt:lpstr>Valsts pamatbudžeta bāzes izdevumi valsts pamatfunkciju īstenošanai 2022-2024</vt:lpstr>
      <vt:lpstr>Valsts pamatbudžeta bāzes izdevumi ES politiku instrumentu un pārējās ārvalstu finanšu palīdzības projektu un pasākumu īstenošanai 2022-2024</vt:lpstr>
      <vt:lpstr>Valsts speciālā budžeta bāzes izdevumi 2022-2024</vt:lpstr>
      <vt:lpstr>Bāzes izdevumos 2022-2024 neiekļautie pieprasījumi</vt:lpstr>
      <vt:lpstr>Valsts pamatbudžeta un valsts speciālā budžeta bāzes veidošanas principi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Dace Siņkovska</dc:creator>
  <cp:lastModifiedBy>Jolanta Plūme</cp:lastModifiedBy>
  <cp:revision>235</cp:revision>
  <cp:lastPrinted>2020-08-17T12:20:36Z</cp:lastPrinted>
  <dcterms:created xsi:type="dcterms:W3CDTF">2019-08-07T04:58:06Z</dcterms:created>
  <dcterms:modified xsi:type="dcterms:W3CDTF">2021-08-24T09:00:15Z</dcterms:modified>
</cp:coreProperties>
</file>