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notesSlides/notesSlide5.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6.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7.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9.xml" ContentType="application/vnd.openxmlformats-officedocument.presentationml.notesSlide+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5.xml" ContentType="application/vnd.openxmlformats-officedocument.drawingml.chart+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1.xml" ContentType="application/vnd.openxmlformats-officedocument.presentationml.notesSlide+xml"/>
  <Override PartName="/ppt/charts/chart19.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6.xml" ContentType="application/vnd.openxmlformats-officedocument.themeOverride+xml"/>
  <Override PartName="/ppt/charts/chart20.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7.xml" ContentType="application/vnd.openxmlformats-officedocument.themeOverride+xml"/>
  <Override PartName="/ppt/charts/chart21.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8.xml" ContentType="application/vnd.openxmlformats-officedocument.themeOverride+xml"/>
  <Override PartName="/ppt/charts/chart22.xml" ContentType="application/vnd.openxmlformats-officedocument.drawingml.chart+xml"/>
  <Override PartName="/ppt/theme/themeOverride9.xml" ContentType="application/vnd.openxmlformats-officedocument.themeOverride+xml"/>
  <Override PartName="/ppt/notesSlides/notesSlide12.xml" ContentType="application/vnd.openxmlformats-officedocument.presentationml.notesSlide+xml"/>
  <Override PartName="/ppt/charts/chart23.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4.xml" ContentType="application/vnd.openxmlformats-officedocument.drawingml.chart+xml"/>
  <Override PartName="/ppt/theme/themeOverride10.xml" ContentType="application/vnd.openxmlformats-officedocument.themeOverride+xml"/>
  <Override PartName="/ppt/notesSlides/notesSlide15.xml" ContentType="application/vnd.openxmlformats-officedocument.presentationml.notesSlide+xml"/>
  <Override PartName="/ppt/charts/chart25.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1.xml" ContentType="application/vnd.openxmlformats-officedocument.themeOverride+xml"/>
  <Override PartName="/ppt/charts/chart26.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2.xml" ContentType="application/vnd.openxmlformats-officedocument.themeOverride+xml"/>
  <Override PartName="/ppt/charts/chart27.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3.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charts/chart28.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4.xml" ContentType="application/vnd.openxmlformats-officedocument.themeOverride+xml"/>
  <Override PartName="/ppt/drawings/drawing2.xml" ContentType="application/vnd.openxmlformats-officedocument.drawingml.chartshapes+xml"/>
  <Override PartName="/ppt/charts/chart29.xml" ContentType="application/vnd.openxmlformats-officedocument.drawingml.chart+xml"/>
  <Override PartName="/ppt/theme/themeOverride15.xml" ContentType="application/vnd.openxmlformats-officedocument.themeOverride+xml"/>
  <Override PartName="/ppt/drawings/drawing3.xml" ContentType="application/vnd.openxmlformats-officedocument.drawingml.chartshapes+xml"/>
  <Override PartName="/ppt/charts/chart30.xml" ContentType="application/vnd.openxmlformats-officedocument.drawingml.chart+xml"/>
  <Override PartName="/ppt/theme/themeOverride16.xml" ContentType="application/vnd.openxmlformats-officedocument.themeOverride+xml"/>
  <Override PartName="/ppt/charts/chart31.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4.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6"/>
  </p:notesMasterIdLst>
  <p:sldIdLst>
    <p:sldId id="465" r:id="rId5"/>
    <p:sldId id="452" r:id="rId6"/>
    <p:sldId id="427" r:id="rId7"/>
    <p:sldId id="416" r:id="rId8"/>
    <p:sldId id="443" r:id="rId9"/>
    <p:sldId id="444" r:id="rId10"/>
    <p:sldId id="434" r:id="rId11"/>
    <p:sldId id="437" r:id="rId12"/>
    <p:sldId id="415" r:id="rId13"/>
    <p:sldId id="429" r:id="rId14"/>
    <p:sldId id="458" r:id="rId15"/>
    <p:sldId id="448" r:id="rId16"/>
    <p:sldId id="432" r:id="rId17"/>
    <p:sldId id="457" r:id="rId18"/>
    <p:sldId id="310" r:id="rId19"/>
    <p:sldId id="451" r:id="rId20"/>
    <p:sldId id="420" r:id="rId21"/>
    <p:sldId id="419" r:id="rId22"/>
    <p:sldId id="445" r:id="rId23"/>
    <p:sldId id="455" r:id="rId24"/>
    <p:sldId id="453" r:id="rId25"/>
    <p:sldId id="257" r:id="rId26"/>
    <p:sldId id="334" r:id="rId27"/>
    <p:sldId id="260" r:id="rId28"/>
    <p:sldId id="259" r:id="rId29"/>
    <p:sldId id="339" r:id="rId30"/>
    <p:sldId id="456" r:id="rId31"/>
    <p:sldId id="342" r:id="rId32"/>
    <p:sldId id="267" r:id="rId33"/>
    <p:sldId id="337" r:id="rId34"/>
    <p:sldId id="454" r:id="rId35"/>
    <p:sldId id="459" r:id="rId36"/>
    <p:sldId id="460" r:id="rId37"/>
    <p:sldId id="461" r:id="rId38"/>
    <p:sldId id="462" r:id="rId39"/>
    <p:sldId id="463" r:id="rId40"/>
    <p:sldId id="464" r:id="rId41"/>
    <p:sldId id="466" r:id="rId42"/>
    <p:sldId id="467" r:id="rId43"/>
    <p:sldId id="468" r:id="rId44"/>
    <p:sldId id="264" r:id="rId45"/>
  </p:sldIdLst>
  <p:sldSz cx="12192000" cy="6858000"/>
  <p:notesSz cx="6735763" cy="9866313"/>
  <p:defaultTextStyle>
    <a:defPPr>
      <a:defRPr lang="en-US"/>
    </a:defPPr>
    <a:lvl1pPr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1pPr>
    <a:lvl2pPr marL="468313" indent="-11113"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ls Sakss" initials="NS" lastIdx="1" clrIdx="0">
    <p:extLst>
      <p:ext uri="{19B8F6BF-5375-455C-9EA6-DF929625EA0E}">
        <p15:presenceInfo xmlns:p15="http://schemas.microsoft.com/office/powerpoint/2012/main" userId="Nils Saks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792" autoAdjust="0"/>
  </p:normalViewPr>
  <p:slideViewPr>
    <p:cSldViewPr snapToGrid="0" snapToObjects="1">
      <p:cViewPr varScale="1">
        <p:scale>
          <a:sx n="107" d="100"/>
          <a:sy n="107" d="100"/>
        </p:scale>
        <p:origin x="750" y="10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fk\tand\TAND\Ieva%20Veja\prognozes\2022.gada%20bud&#382;ets\2020.gads%20izlietojums.xls"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fk\tand\TAND\_Prezentacija\BaltijasInvesticijas.xlsx" TargetMode="External"/><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oleObject" Target="file:///\\fk\tand\TAND\_Prezentacija\BaltijasInvesticijas.xlsx" TargetMode="External"/><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oleObject" Target="file:///\\fk\tand\TAND\_Prezentacija\BaltijasInvesticijas.xlsx" TargetMode="External"/><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3" Type="http://schemas.openxmlformats.org/officeDocument/2006/relationships/oleObject" Target="file:///\\fk\tand\TAND\FISK&#256;L&#256;S%20ANAL&#298;ZES%20UN%20PROGNOZ&#274;&#352;ANAS%20NODA&#315;A\ESA\2021\Budget_2022\1_Izejas%20dati\13_ESFUD\&#256;FP_prognozes_2021-2024_22072021.xlsx" TargetMode="External"/><Relationship Id="rId2" Type="http://schemas.microsoft.com/office/2011/relationships/chartColorStyle" Target="colors10.xml"/><Relationship Id="rId1" Type="http://schemas.microsoft.com/office/2011/relationships/chartStyle" Target="style10.xml"/></Relationships>
</file>

<file path=ppt/charts/_rels/chart14.xml.rels><?xml version="1.0" encoding="UTF-8" standalone="yes"?>
<Relationships xmlns="http://schemas.openxmlformats.org/package/2006/relationships"><Relationship Id="rId3" Type="http://schemas.openxmlformats.org/officeDocument/2006/relationships/oleObject" Target="file:///\\fk\tand\TAND\_Prezentacija\Prezentacijas-DATA.xlsx" TargetMode="External"/><Relationship Id="rId2" Type="http://schemas.microsoft.com/office/2011/relationships/chartColorStyle" Target="colors11.xml"/><Relationship Id="rId1" Type="http://schemas.microsoft.com/office/2011/relationships/chartStyle" Target="style11.xm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fk\tand\TAND\_Prezentacija\Prezentacijas-DATA.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fk\tand\TAND\_Makro_modeli\Infl&#257;cija\Inflation_main.xlsx" TargetMode="Externa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18.xml.rels><?xml version="1.0" encoding="UTF-8" standalone="yes"?>
<Relationships xmlns="http://schemas.openxmlformats.org/package/2006/relationships"><Relationship Id="rId3" Type="http://schemas.openxmlformats.org/officeDocument/2006/relationships/oleObject" Target="file:///\\fk\tand\TAND\_Prezentacija\FAO%20Food_price_index_data.xlsx" TargetMode="External"/><Relationship Id="rId2" Type="http://schemas.microsoft.com/office/2011/relationships/chartColorStyle" Target="colors12.xml"/><Relationship Id="rId1" Type="http://schemas.microsoft.com/office/2011/relationships/chartStyle" Target="style12.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6.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7.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8.xlsx"/></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6.xml"/><Relationship Id="rId1" Type="http://schemas.microsoft.com/office/2011/relationships/chartStyle" Target="style16.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0.xm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2.xlsx"/></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13.xlsx"/></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14.xlsx"/></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20.xml"/><Relationship Id="rId1" Type="http://schemas.microsoft.com/office/2011/relationships/chartStyle" Target="style20.xml"/><Relationship Id="rId5" Type="http://schemas.openxmlformats.org/officeDocument/2006/relationships/chartUserShapes" Target="../drawings/drawing2.xml"/><Relationship Id="rId4" Type="http://schemas.openxmlformats.org/officeDocument/2006/relationships/package" Target="../embeddings/Microsoft_Excel_Worksheet15.xlsx"/></Relationships>
</file>

<file path=ppt/charts/_rels/chart29.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16.xlsx"/><Relationship Id="rId1" Type="http://schemas.openxmlformats.org/officeDocument/2006/relationships/themeOverride" Target="../theme/themeOverride15.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6.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4.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oleObject" Target="file:///\\fk\tand\TAND\Ieva%20Veja\prognozes\2022.gada%20bud&#382;ets\b&#363;vniec&#299;bas%20izmaksas.xlsx"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8.xml.rels><?xml version="1.0" encoding="UTF-8" standalone="yes"?>
<Relationships xmlns="http://schemas.openxmlformats.org/package/2006/relationships"><Relationship Id="rId1" Type="http://schemas.openxmlformats.org/officeDocument/2006/relationships/oleObject" Target="file:///\\fk\tand\TAND\_Prezentacija\Prezentacijas-DATA.xlsx"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file:///\\fk\tand\TAND\_Prezentacija\BaltijasInvesticijas.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174191041897777E-2"/>
          <c:y val="5.8464562764033952E-2"/>
          <c:w val="0.89273949246910178"/>
          <c:h val="0.72595721883840447"/>
        </c:manualLayout>
      </c:layout>
      <c:barChart>
        <c:barDir val="col"/>
        <c:grouping val="stacked"/>
        <c:varyColors val="0"/>
        <c:ser>
          <c:idx val="1"/>
          <c:order val="1"/>
          <c:tx>
            <c:strRef>
              <c:f>Latvija!$G$5</c:f>
              <c:strCache>
                <c:ptCount val="1"/>
                <c:pt idx="0">
                  <c:v>Sabiedriskais patēriņš</c:v>
                </c:pt>
              </c:strCache>
            </c:strRef>
          </c:tx>
          <c:spPr>
            <a:solidFill>
              <a:srgbClr val="0062AC"/>
            </a:solidFill>
            <a:ln>
              <a:solidFill>
                <a:srgbClr val="0062AC"/>
              </a:solidFill>
            </a:ln>
            <a:effectLst/>
          </c:spPr>
          <c:invertIfNegative val="0"/>
          <c:cat>
            <c:strRef>
              <c:f>Latvija!$H$3:$R$3</c:f>
              <c:strCache>
                <c:ptCount val="11"/>
                <c:pt idx="0">
                  <c:v>2015</c:v>
                </c:pt>
                <c:pt idx="1">
                  <c:v>2016</c:v>
                </c:pt>
                <c:pt idx="2">
                  <c:v>2017</c:v>
                </c:pt>
                <c:pt idx="3">
                  <c:v>2018</c:v>
                </c:pt>
                <c:pt idx="4">
                  <c:v>2019</c:v>
                </c:pt>
                <c:pt idx="5">
                  <c:v>2020</c:v>
                </c:pt>
                <c:pt idx="6">
                  <c:v>1Q 2021</c:v>
                </c:pt>
                <c:pt idx="7">
                  <c:v>2Q 2021</c:v>
                </c:pt>
                <c:pt idx="9">
                  <c:v>2021p</c:v>
                </c:pt>
                <c:pt idx="10">
                  <c:v>2022p</c:v>
                </c:pt>
              </c:strCache>
            </c:strRef>
          </c:cat>
          <c:val>
            <c:numRef>
              <c:f>Latvija!$H$5:$R$5</c:f>
              <c:numCache>
                <c:formatCode>0.0</c:formatCode>
                <c:ptCount val="11"/>
                <c:pt idx="0">
                  <c:v>0.50180607841725788</c:v>
                </c:pt>
                <c:pt idx="1">
                  <c:v>0.44990208013549865</c:v>
                </c:pt>
                <c:pt idx="2">
                  <c:v>0.61764974924135774</c:v>
                </c:pt>
                <c:pt idx="3">
                  <c:v>0.28812449443395954</c:v>
                </c:pt>
                <c:pt idx="4">
                  <c:v>0.46804760458864803</c:v>
                </c:pt>
                <c:pt idx="5">
                  <c:v>0.46455584106383208</c:v>
                </c:pt>
                <c:pt idx="6">
                  <c:v>0.52702881861468021</c:v>
                </c:pt>
                <c:pt idx="9">
                  <c:v>0.66925583964191149</c:v>
                </c:pt>
                <c:pt idx="10">
                  <c:v>0.30705993984646995</c:v>
                </c:pt>
              </c:numCache>
            </c:numRef>
          </c:val>
          <c:extLst>
            <c:ext xmlns:c16="http://schemas.microsoft.com/office/drawing/2014/chart" uri="{C3380CC4-5D6E-409C-BE32-E72D297353CC}">
              <c16:uniqueId val="{00000000-8BAB-4254-AA88-800FFC5E1900}"/>
            </c:ext>
          </c:extLst>
        </c:ser>
        <c:ser>
          <c:idx val="2"/>
          <c:order val="2"/>
          <c:tx>
            <c:strRef>
              <c:f>Latvija!$G$6</c:f>
              <c:strCache>
                <c:ptCount val="1"/>
                <c:pt idx="0">
                  <c:v>Privātais patēriņš</c:v>
                </c:pt>
              </c:strCache>
            </c:strRef>
          </c:tx>
          <c:spPr>
            <a:pattFill prst="dkUpDiag">
              <a:fgClr>
                <a:srgbClr val="00B050"/>
              </a:fgClr>
              <a:bgClr>
                <a:schemeClr val="bg1"/>
              </a:bgClr>
            </a:pattFill>
            <a:ln>
              <a:solidFill>
                <a:srgbClr val="00B050"/>
              </a:solidFill>
            </a:ln>
            <a:effectLst/>
          </c:spPr>
          <c:invertIfNegative val="0"/>
          <c:cat>
            <c:strRef>
              <c:f>Latvija!$H$3:$R$3</c:f>
              <c:strCache>
                <c:ptCount val="11"/>
                <c:pt idx="0">
                  <c:v>2015</c:v>
                </c:pt>
                <c:pt idx="1">
                  <c:v>2016</c:v>
                </c:pt>
                <c:pt idx="2">
                  <c:v>2017</c:v>
                </c:pt>
                <c:pt idx="3">
                  <c:v>2018</c:v>
                </c:pt>
                <c:pt idx="4">
                  <c:v>2019</c:v>
                </c:pt>
                <c:pt idx="5">
                  <c:v>2020</c:v>
                </c:pt>
                <c:pt idx="6">
                  <c:v>1Q 2021</c:v>
                </c:pt>
                <c:pt idx="7">
                  <c:v>2Q 2021</c:v>
                </c:pt>
                <c:pt idx="9">
                  <c:v>2021p</c:v>
                </c:pt>
                <c:pt idx="10">
                  <c:v>2022p</c:v>
                </c:pt>
              </c:strCache>
            </c:strRef>
          </c:cat>
          <c:val>
            <c:numRef>
              <c:f>Latvija!$H$6:$R$6</c:f>
              <c:numCache>
                <c:formatCode>0.0</c:formatCode>
                <c:ptCount val="11"/>
                <c:pt idx="0">
                  <c:v>1.3567820044294452</c:v>
                </c:pt>
                <c:pt idx="1">
                  <c:v>1.9917836887084732</c:v>
                </c:pt>
                <c:pt idx="2">
                  <c:v>1.8215298464426477</c:v>
                </c:pt>
                <c:pt idx="3">
                  <c:v>1.591233003351183</c:v>
                </c:pt>
                <c:pt idx="4">
                  <c:v>1.2941664383206628</c:v>
                </c:pt>
                <c:pt idx="5">
                  <c:v>-5.9423224888579123</c:v>
                </c:pt>
                <c:pt idx="6">
                  <c:v>-4.5624643156703399</c:v>
                </c:pt>
                <c:pt idx="9">
                  <c:v>3.485789911825468</c:v>
                </c:pt>
                <c:pt idx="10">
                  <c:v>5.9088289153135172</c:v>
                </c:pt>
              </c:numCache>
            </c:numRef>
          </c:val>
          <c:extLst>
            <c:ext xmlns:c16="http://schemas.microsoft.com/office/drawing/2014/chart" uri="{C3380CC4-5D6E-409C-BE32-E72D297353CC}">
              <c16:uniqueId val="{00000001-8BAB-4254-AA88-800FFC5E1900}"/>
            </c:ext>
          </c:extLst>
        </c:ser>
        <c:ser>
          <c:idx val="3"/>
          <c:order val="3"/>
          <c:tx>
            <c:strRef>
              <c:f>Latvija!$G$7</c:f>
              <c:strCache>
                <c:ptCount val="1"/>
                <c:pt idx="0">
                  <c:v>Investīcijas</c:v>
                </c:pt>
              </c:strCache>
            </c:strRef>
          </c:tx>
          <c:spPr>
            <a:pattFill prst="dkUpDiag">
              <a:fgClr>
                <a:schemeClr val="accent6"/>
              </a:fgClr>
              <a:bgClr>
                <a:schemeClr val="bg1"/>
              </a:bgClr>
            </a:pattFill>
            <a:ln>
              <a:solidFill>
                <a:schemeClr val="accent6"/>
              </a:solidFill>
            </a:ln>
            <a:effectLst/>
          </c:spPr>
          <c:invertIfNegative val="0"/>
          <c:cat>
            <c:strRef>
              <c:f>Latvija!$H$3:$R$3</c:f>
              <c:strCache>
                <c:ptCount val="11"/>
                <c:pt idx="0">
                  <c:v>2015</c:v>
                </c:pt>
                <c:pt idx="1">
                  <c:v>2016</c:v>
                </c:pt>
                <c:pt idx="2">
                  <c:v>2017</c:v>
                </c:pt>
                <c:pt idx="3">
                  <c:v>2018</c:v>
                </c:pt>
                <c:pt idx="4">
                  <c:v>2019</c:v>
                </c:pt>
                <c:pt idx="5">
                  <c:v>2020</c:v>
                </c:pt>
                <c:pt idx="6">
                  <c:v>1Q 2021</c:v>
                </c:pt>
                <c:pt idx="7">
                  <c:v>2Q 2021</c:v>
                </c:pt>
                <c:pt idx="9">
                  <c:v>2021p</c:v>
                </c:pt>
                <c:pt idx="10">
                  <c:v>2022p</c:v>
                </c:pt>
              </c:strCache>
            </c:strRef>
          </c:cat>
          <c:val>
            <c:numRef>
              <c:f>Latvija!$H$7:$R$7</c:f>
              <c:numCache>
                <c:formatCode>0.0</c:formatCode>
                <c:ptCount val="11"/>
                <c:pt idx="0">
                  <c:v>-0.46454115445040595</c:v>
                </c:pt>
                <c:pt idx="1">
                  <c:v>-1.8024583789681916</c:v>
                </c:pt>
                <c:pt idx="2">
                  <c:v>2.2391294837275342</c:v>
                </c:pt>
                <c:pt idx="3">
                  <c:v>2.4883479064750991</c:v>
                </c:pt>
                <c:pt idx="4">
                  <c:v>0.47360196698487067</c:v>
                </c:pt>
                <c:pt idx="5">
                  <c:v>4.9359058113033483E-2</c:v>
                </c:pt>
                <c:pt idx="6">
                  <c:v>-0.9149345540233299</c:v>
                </c:pt>
                <c:pt idx="9">
                  <c:v>0.97807576229303328</c:v>
                </c:pt>
                <c:pt idx="10">
                  <c:v>2.0128428070568738</c:v>
                </c:pt>
              </c:numCache>
            </c:numRef>
          </c:val>
          <c:extLst>
            <c:ext xmlns:c16="http://schemas.microsoft.com/office/drawing/2014/chart" uri="{C3380CC4-5D6E-409C-BE32-E72D297353CC}">
              <c16:uniqueId val="{00000002-8BAB-4254-AA88-800FFC5E1900}"/>
            </c:ext>
          </c:extLst>
        </c:ser>
        <c:ser>
          <c:idx val="4"/>
          <c:order val="4"/>
          <c:tx>
            <c:strRef>
              <c:f>Latvija!$G$8</c:f>
              <c:strCache>
                <c:ptCount val="1"/>
                <c:pt idx="0">
                  <c:v>Krājumu izmaiņas</c:v>
                </c:pt>
              </c:strCache>
            </c:strRef>
          </c:tx>
          <c:spPr>
            <a:pattFill prst="dkUpDiag">
              <a:fgClr>
                <a:srgbClr val="0070C0"/>
              </a:fgClr>
              <a:bgClr>
                <a:schemeClr val="bg1"/>
              </a:bgClr>
            </a:pattFill>
            <a:ln>
              <a:solidFill>
                <a:srgbClr val="0070C0"/>
              </a:solidFill>
            </a:ln>
            <a:effectLst/>
          </c:spPr>
          <c:invertIfNegative val="0"/>
          <c:cat>
            <c:strRef>
              <c:f>Latvija!$H$3:$R$3</c:f>
              <c:strCache>
                <c:ptCount val="11"/>
                <c:pt idx="0">
                  <c:v>2015</c:v>
                </c:pt>
                <c:pt idx="1">
                  <c:v>2016</c:v>
                </c:pt>
                <c:pt idx="2">
                  <c:v>2017</c:v>
                </c:pt>
                <c:pt idx="3">
                  <c:v>2018</c:v>
                </c:pt>
                <c:pt idx="4">
                  <c:v>2019</c:v>
                </c:pt>
                <c:pt idx="5">
                  <c:v>2020</c:v>
                </c:pt>
                <c:pt idx="6">
                  <c:v>1Q 2021</c:v>
                </c:pt>
                <c:pt idx="7">
                  <c:v>2Q 2021</c:v>
                </c:pt>
                <c:pt idx="9">
                  <c:v>2021p</c:v>
                </c:pt>
                <c:pt idx="10">
                  <c:v>2022p</c:v>
                </c:pt>
              </c:strCache>
            </c:strRef>
          </c:cat>
          <c:val>
            <c:numRef>
              <c:f>Latvija!$H$8:$R$8</c:f>
              <c:numCache>
                <c:formatCode>0.0</c:formatCode>
                <c:ptCount val="11"/>
                <c:pt idx="0">
                  <c:v>1.8280985996010983</c:v>
                </c:pt>
                <c:pt idx="1">
                  <c:v>1.5581676567226721</c:v>
                </c:pt>
                <c:pt idx="2">
                  <c:v>3.2214829161978403E-2</c:v>
                </c:pt>
                <c:pt idx="3">
                  <c:v>1.3770655983975972</c:v>
                </c:pt>
                <c:pt idx="4">
                  <c:v>0.45471713483770426</c:v>
                </c:pt>
                <c:pt idx="5">
                  <c:v>1.7555129712701212</c:v>
                </c:pt>
                <c:pt idx="6">
                  <c:v>4.5893961994898245</c:v>
                </c:pt>
                <c:pt idx="9">
                  <c:v>0.29862582543938432</c:v>
                </c:pt>
                <c:pt idx="10">
                  <c:v>-0.31659864791878972</c:v>
                </c:pt>
              </c:numCache>
            </c:numRef>
          </c:val>
          <c:extLst>
            <c:ext xmlns:c16="http://schemas.microsoft.com/office/drawing/2014/chart" uri="{C3380CC4-5D6E-409C-BE32-E72D297353CC}">
              <c16:uniqueId val="{00000003-8BAB-4254-AA88-800FFC5E1900}"/>
            </c:ext>
          </c:extLst>
        </c:ser>
        <c:ser>
          <c:idx val="5"/>
          <c:order val="5"/>
          <c:tx>
            <c:strRef>
              <c:f>Latvija!$G$9</c:f>
              <c:strCache>
                <c:ptCount val="1"/>
                <c:pt idx="0">
                  <c:v>Eksports</c:v>
                </c:pt>
              </c:strCache>
            </c:strRef>
          </c:tx>
          <c:spPr>
            <a:solidFill>
              <a:srgbClr val="009A46"/>
            </a:solidFill>
            <a:ln>
              <a:solidFill>
                <a:srgbClr val="00B050"/>
              </a:solidFill>
            </a:ln>
            <a:effectLst/>
          </c:spPr>
          <c:invertIfNegative val="0"/>
          <c:cat>
            <c:strRef>
              <c:f>Latvija!$H$3:$R$3</c:f>
              <c:strCache>
                <c:ptCount val="11"/>
                <c:pt idx="0">
                  <c:v>2015</c:v>
                </c:pt>
                <c:pt idx="1">
                  <c:v>2016</c:v>
                </c:pt>
                <c:pt idx="2">
                  <c:v>2017</c:v>
                </c:pt>
                <c:pt idx="3">
                  <c:v>2018</c:v>
                </c:pt>
                <c:pt idx="4">
                  <c:v>2019</c:v>
                </c:pt>
                <c:pt idx="5">
                  <c:v>2020</c:v>
                </c:pt>
                <c:pt idx="6">
                  <c:v>1Q 2021</c:v>
                </c:pt>
                <c:pt idx="7">
                  <c:v>2Q 2021</c:v>
                </c:pt>
                <c:pt idx="9">
                  <c:v>2021p</c:v>
                </c:pt>
                <c:pt idx="10">
                  <c:v>2022p</c:v>
                </c:pt>
              </c:strCache>
            </c:strRef>
          </c:cat>
          <c:val>
            <c:numRef>
              <c:f>Latvija!$H$9:$R$9</c:f>
              <c:numCache>
                <c:formatCode>0.0</c:formatCode>
                <c:ptCount val="11"/>
                <c:pt idx="0">
                  <c:v>1.8060784172570505</c:v>
                </c:pt>
                <c:pt idx="1">
                  <c:v>2.385091751523754</c:v>
                </c:pt>
                <c:pt idx="2">
                  <c:v>3.8968011867783949</c:v>
                </c:pt>
                <c:pt idx="3">
                  <c:v>2.7221601633219104</c:v>
                </c:pt>
                <c:pt idx="4">
                  <c:v>1.3356390108791532</c:v>
                </c:pt>
                <c:pt idx="5">
                  <c:v>-1.71196086117039</c:v>
                </c:pt>
                <c:pt idx="6">
                  <c:v>-0.68810380217573863</c:v>
                </c:pt>
                <c:pt idx="9">
                  <c:v>4.1582126123166159</c:v>
                </c:pt>
                <c:pt idx="10">
                  <c:v>3.8345026633919939</c:v>
                </c:pt>
              </c:numCache>
            </c:numRef>
          </c:val>
          <c:extLst>
            <c:ext xmlns:c16="http://schemas.microsoft.com/office/drawing/2014/chart" uri="{C3380CC4-5D6E-409C-BE32-E72D297353CC}">
              <c16:uniqueId val="{00000004-8BAB-4254-AA88-800FFC5E1900}"/>
            </c:ext>
          </c:extLst>
        </c:ser>
        <c:ser>
          <c:idx val="6"/>
          <c:order val="6"/>
          <c:tx>
            <c:strRef>
              <c:f>Latvija!$G$10</c:f>
              <c:strCache>
                <c:ptCount val="1"/>
                <c:pt idx="0">
                  <c:v>Imports</c:v>
                </c:pt>
              </c:strCache>
            </c:strRef>
          </c:tx>
          <c:spPr>
            <a:solidFill>
              <a:schemeClr val="tx1">
                <a:lumMod val="50000"/>
                <a:lumOff val="50000"/>
              </a:schemeClr>
            </a:solidFill>
            <a:ln>
              <a:solidFill>
                <a:schemeClr val="tx1">
                  <a:lumMod val="50000"/>
                  <a:lumOff val="50000"/>
                </a:schemeClr>
              </a:solidFill>
            </a:ln>
            <a:effectLst/>
          </c:spPr>
          <c:invertIfNegative val="0"/>
          <c:cat>
            <c:strRef>
              <c:f>Latvija!$H$3:$R$3</c:f>
              <c:strCache>
                <c:ptCount val="11"/>
                <c:pt idx="0">
                  <c:v>2015</c:v>
                </c:pt>
                <c:pt idx="1">
                  <c:v>2016</c:v>
                </c:pt>
                <c:pt idx="2">
                  <c:v>2017</c:v>
                </c:pt>
                <c:pt idx="3">
                  <c:v>2018</c:v>
                </c:pt>
                <c:pt idx="4">
                  <c:v>2019</c:v>
                </c:pt>
                <c:pt idx="5">
                  <c:v>2020</c:v>
                </c:pt>
                <c:pt idx="6">
                  <c:v>1Q 2021</c:v>
                </c:pt>
                <c:pt idx="7">
                  <c:v>2Q 2021</c:v>
                </c:pt>
                <c:pt idx="9">
                  <c:v>2021p</c:v>
                </c:pt>
                <c:pt idx="10">
                  <c:v>2022p</c:v>
                </c:pt>
              </c:strCache>
            </c:strRef>
          </c:cat>
          <c:val>
            <c:numRef>
              <c:f>Latvija!$H$10:$R$10</c:f>
              <c:numCache>
                <c:formatCode>0.0</c:formatCode>
                <c:ptCount val="11"/>
                <c:pt idx="0">
                  <c:v>-1.0463821263873807</c:v>
                </c:pt>
                <c:pt idx="1">
                  <c:v>-2.2100167339144647</c:v>
                </c:pt>
                <c:pt idx="2">
                  <c:v>-5.3691381936628266</c:v>
                </c:pt>
                <c:pt idx="3">
                  <c:v>-4.2475251338546345</c:v>
                </c:pt>
                <c:pt idx="4">
                  <c:v>-1.9954972635507935</c:v>
                </c:pt>
                <c:pt idx="5">
                  <c:v>2.2276904316014048</c:v>
                </c:pt>
                <c:pt idx="6">
                  <c:v>-8.5142727325419373E-2</c:v>
                </c:pt>
                <c:pt idx="9">
                  <c:v>-5.9092617283505682</c:v>
                </c:pt>
                <c:pt idx="10">
                  <c:v>-6.7876195537824993</c:v>
                </c:pt>
              </c:numCache>
            </c:numRef>
          </c:val>
          <c:extLst>
            <c:ext xmlns:c16="http://schemas.microsoft.com/office/drawing/2014/chart" uri="{C3380CC4-5D6E-409C-BE32-E72D297353CC}">
              <c16:uniqueId val="{00000005-8BAB-4254-AA88-800FFC5E1900}"/>
            </c:ext>
          </c:extLst>
        </c:ser>
        <c:dLbls>
          <c:showLegendKey val="0"/>
          <c:showVal val="0"/>
          <c:showCatName val="0"/>
          <c:showSerName val="0"/>
          <c:showPercent val="0"/>
          <c:showBubbleSize val="0"/>
        </c:dLbls>
        <c:gapWidth val="50"/>
        <c:overlap val="100"/>
        <c:axId val="505767696"/>
        <c:axId val="1"/>
      </c:barChart>
      <c:lineChart>
        <c:grouping val="standard"/>
        <c:varyColors val="0"/>
        <c:ser>
          <c:idx val="0"/>
          <c:order val="0"/>
          <c:tx>
            <c:strRef>
              <c:f>Latvija!$G$4</c:f>
              <c:strCache>
                <c:ptCount val="1"/>
                <c:pt idx="0">
                  <c:v>IKP</c:v>
                </c:pt>
              </c:strCache>
            </c:strRef>
          </c:tx>
          <c:spPr>
            <a:ln w="28575" cap="rnd">
              <a:solidFill>
                <a:schemeClr val="tx1"/>
              </a:solidFill>
              <a:prstDash val="sysDot"/>
              <a:round/>
            </a:ln>
            <a:effectLst/>
          </c:spPr>
          <c:marker>
            <c:symbol val="diamond"/>
            <c:size val="10"/>
            <c:spPr>
              <a:solidFill>
                <a:schemeClr val="tx1"/>
              </a:solidFill>
              <a:ln w="9525">
                <a:solidFill>
                  <a:schemeClr val="tx1"/>
                </a:solidFill>
              </a:ln>
              <a:effectLst/>
            </c:spPr>
          </c:marker>
          <c:dPt>
            <c:idx val="6"/>
            <c:bubble3D val="0"/>
            <c:spPr>
              <a:ln w="28575" cap="rnd">
                <a:noFill/>
                <a:prstDash val="sysDot"/>
                <a:round/>
              </a:ln>
              <a:effectLst/>
            </c:spPr>
            <c:extLst>
              <c:ext xmlns:c16="http://schemas.microsoft.com/office/drawing/2014/chart" uri="{C3380CC4-5D6E-409C-BE32-E72D297353CC}">
                <c16:uniqueId val="{00000000-2D5B-44B4-94F2-54A77F337A9B}"/>
              </c:ext>
            </c:extLst>
          </c:dPt>
          <c:dLbls>
            <c:dLbl>
              <c:idx val="0"/>
              <c:layout>
                <c:manualLayout>
                  <c:x val="-2.3692002544506675E-17"/>
                  <c:y val="-8.310791311667543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A4E-43BA-9F61-04A48B3E79DB}"/>
                </c:ext>
              </c:extLst>
            </c:dLbl>
            <c:dLbl>
              <c:idx val="1"/>
              <c:layout>
                <c:manualLayout>
                  <c:x val="-3.8769179296159286E-3"/>
                  <c:y val="-2.49323739350026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A4E-43BA-9F61-04A48B3E79DB}"/>
                </c:ext>
              </c:extLst>
            </c:dLbl>
            <c:dLbl>
              <c:idx val="2"/>
              <c:layout>
                <c:manualLayout>
                  <c:x val="-5.1692239061545712E-3"/>
                  <c:y val="-2.77026377055584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A4E-43BA-9F61-04A48B3E79DB}"/>
                </c:ext>
              </c:extLst>
            </c:dLbl>
            <c:dLbl>
              <c:idx val="3"/>
              <c:spPr>
                <a:solidFill>
                  <a:schemeClr val="bg1">
                    <a:alpha val="50000"/>
                  </a:schemeClr>
                </a:solidFill>
                <a:ln>
                  <a:noFill/>
                </a:ln>
                <a:effectLst/>
              </c:spPr>
              <c:txPr>
                <a:bodyPr wrap="square" lIns="38100" tIns="19050" rIns="38100" bIns="19050" anchor="ctr">
                  <a:noAutofit/>
                </a:bodyPr>
                <a:lstStyle/>
                <a:p>
                  <a:pPr>
                    <a:defRPr sz="1000" b="1" i="0" u="none" strike="noStrike" baseline="0">
                      <a:solidFill>
                        <a:srgbClr val="000000"/>
                      </a:solidFill>
                      <a:latin typeface="Verdana"/>
                      <a:ea typeface="Verdana"/>
                      <a:cs typeface="Verdana"/>
                    </a:defRPr>
                  </a:pPr>
                  <a:endParaRPr lang="lv-LV"/>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A4E-43BA-9F61-04A48B3E79DB}"/>
                </c:ext>
              </c:extLst>
            </c:dLbl>
            <c:dLbl>
              <c:idx val="4"/>
              <c:layout>
                <c:manualLayout>
                  <c:x val="1.2923059765386428E-3"/>
                  <c:y val="-5.540527541111696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A4E-43BA-9F61-04A48B3E79DB}"/>
                </c:ext>
              </c:extLst>
            </c:dLbl>
            <c:spPr>
              <a:solidFill>
                <a:schemeClr val="bg1">
                  <a:alpha val="50000"/>
                </a:schemeClr>
              </a:solidFill>
              <a:ln>
                <a:noFill/>
              </a:ln>
              <a:effectLst/>
            </c:spPr>
            <c:txPr>
              <a:bodyPr wrap="square" lIns="38100" tIns="19050" rIns="38100" bIns="19050" anchor="ctr">
                <a:spAutoFit/>
              </a:bodyPr>
              <a:lstStyle/>
              <a:p>
                <a:pPr>
                  <a:defRPr sz="1000" b="1" i="0" u="none" strike="noStrike" baseline="0">
                    <a:solidFill>
                      <a:srgbClr val="000000"/>
                    </a:solidFill>
                    <a:latin typeface="Verdana"/>
                    <a:ea typeface="Verdana"/>
                    <a:cs typeface="Verdana"/>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Latvija!$H$3:$R$3</c:f>
              <c:strCache>
                <c:ptCount val="11"/>
                <c:pt idx="0">
                  <c:v>2015</c:v>
                </c:pt>
                <c:pt idx="1">
                  <c:v>2016</c:v>
                </c:pt>
                <c:pt idx="2">
                  <c:v>2017</c:v>
                </c:pt>
                <c:pt idx="3">
                  <c:v>2018</c:v>
                </c:pt>
                <c:pt idx="4">
                  <c:v>2019</c:v>
                </c:pt>
                <c:pt idx="5">
                  <c:v>2020</c:v>
                </c:pt>
                <c:pt idx="6">
                  <c:v>1Q 2021</c:v>
                </c:pt>
                <c:pt idx="7">
                  <c:v>2Q 2021</c:v>
                </c:pt>
                <c:pt idx="9">
                  <c:v>2021p</c:v>
                </c:pt>
                <c:pt idx="10">
                  <c:v>2022p</c:v>
                </c:pt>
              </c:strCache>
            </c:strRef>
          </c:cat>
          <c:val>
            <c:numRef>
              <c:f>Latvija!$H$4:$R$4</c:f>
              <c:numCache>
                <c:formatCode>0.0</c:formatCode>
                <c:ptCount val="11"/>
                <c:pt idx="0">
                  <c:v>4.006826256526665</c:v>
                </c:pt>
                <c:pt idx="1">
                  <c:v>2.3728772154114779</c:v>
                </c:pt>
                <c:pt idx="2">
                  <c:v>3.2505160338374992</c:v>
                </c:pt>
                <c:pt idx="3">
                  <c:v>4.0244982858903739</c:v>
                </c:pt>
                <c:pt idx="4">
                  <c:v>2.0269719837960878</c:v>
                </c:pt>
                <c:pt idx="5">
                  <c:v>-3.6235355602978956</c:v>
                </c:pt>
                <c:pt idx="6">
                  <c:v>-1.279889061291442</c:v>
                </c:pt>
                <c:pt idx="7">
                  <c:v>10.3</c:v>
                </c:pt>
                <c:pt idx="9">
                  <c:v>3.7</c:v>
                </c:pt>
                <c:pt idx="10">
                  <c:v>5</c:v>
                </c:pt>
              </c:numCache>
            </c:numRef>
          </c:val>
          <c:smooth val="0"/>
          <c:extLst>
            <c:ext xmlns:c16="http://schemas.microsoft.com/office/drawing/2014/chart" uri="{C3380CC4-5D6E-409C-BE32-E72D297353CC}">
              <c16:uniqueId val="{00000006-8BAB-4254-AA88-800FFC5E1900}"/>
            </c:ext>
          </c:extLst>
        </c:ser>
        <c:dLbls>
          <c:showLegendKey val="0"/>
          <c:showVal val="0"/>
          <c:showCatName val="0"/>
          <c:showSerName val="0"/>
          <c:showPercent val="0"/>
          <c:showBubbleSize val="0"/>
        </c:dLbls>
        <c:marker val="1"/>
        <c:smooth val="0"/>
        <c:axId val="505767696"/>
        <c:axId val="1"/>
      </c:lineChart>
      <c:catAx>
        <c:axId val="505767696"/>
        <c:scaling>
          <c:orientation val="minMax"/>
        </c:scaling>
        <c:delete val="0"/>
        <c:axPos val="b"/>
        <c:numFmt formatCode="General" sourceLinked="1"/>
        <c:majorTickMark val="none"/>
        <c:minorTickMark val="none"/>
        <c:tickLblPos val="low"/>
        <c:spPr>
          <a:noFill/>
          <a:ln w="19050" cap="flat" cmpd="sng" algn="ctr">
            <a:solidFill>
              <a:schemeClr val="tx1"/>
            </a:solidFill>
            <a:round/>
          </a:ln>
          <a:effectLst/>
        </c:spPr>
        <c:txPr>
          <a:bodyPr rot="0" vert="horz"/>
          <a:lstStyle/>
          <a:p>
            <a:pPr>
              <a:defRPr sz="1100" b="1" i="0" u="none" strike="noStrike" baseline="0">
                <a:solidFill>
                  <a:srgbClr val="000000"/>
                </a:solidFill>
                <a:latin typeface="Verdana"/>
                <a:ea typeface="Verdana"/>
                <a:cs typeface="Verdana"/>
              </a:defRPr>
            </a:pPr>
            <a:endParaRPr lang="lv-LV"/>
          </a:p>
        </c:txPr>
        <c:crossAx val="1"/>
        <c:crosses val="autoZero"/>
        <c:auto val="1"/>
        <c:lblAlgn val="ctr"/>
        <c:lblOffset val="100"/>
        <c:noMultiLvlLbl val="0"/>
      </c:catAx>
      <c:valAx>
        <c:axId val="1"/>
        <c:scaling>
          <c:orientation val="minMax"/>
          <c:min val="-8"/>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vert="horz"/>
          <a:lstStyle/>
          <a:p>
            <a:pPr>
              <a:defRPr sz="1200" b="1" i="0" u="none" strike="noStrike" baseline="0">
                <a:solidFill>
                  <a:srgbClr val="000000"/>
                </a:solidFill>
                <a:latin typeface="Verdana"/>
                <a:ea typeface="Verdana"/>
                <a:cs typeface="Verdana"/>
              </a:defRPr>
            </a:pPr>
            <a:endParaRPr lang="lv-LV"/>
          </a:p>
        </c:txPr>
        <c:crossAx val="505767696"/>
        <c:crosses val="autoZero"/>
        <c:crossBetween val="between"/>
      </c:valAx>
      <c:spPr>
        <a:noFill/>
        <a:ln w="25400">
          <a:noFill/>
        </a:ln>
      </c:spPr>
    </c:plotArea>
    <c:legend>
      <c:legendPos val="b"/>
      <c:layout>
        <c:manualLayout>
          <c:xMode val="edge"/>
          <c:yMode val="edge"/>
          <c:x val="0.13520410395675597"/>
          <c:y val="0.86439798787235234"/>
          <c:w val="0.78774535751797481"/>
          <c:h val="0.1356019728303193"/>
        </c:manualLayout>
      </c:layout>
      <c:overlay val="0"/>
      <c:spPr>
        <a:noFill/>
        <a:ln>
          <a:noFill/>
        </a:ln>
        <a:effectLst/>
      </c:spPr>
      <c:txPr>
        <a:bodyPr/>
        <a:lstStyle/>
        <a:p>
          <a:pPr>
            <a:defRPr sz="1100" b="0" i="0" u="none" strike="noStrike" baseline="0">
              <a:solidFill>
                <a:srgbClr val="000000"/>
              </a:solidFill>
              <a:latin typeface="Verdana"/>
              <a:ea typeface="Verdana"/>
              <a:cs typeface="Verdana"/>
            </a:defRPr>
          </a:pPr>
          <a:endParaRPr lang="lv-LV"/>
        </a:p>
      </c:txPr>
    </c:legend>
    <c:plotVisOnly val="1"/>
    <c:dispBlanksAs val="gap"/>
    <c:showDLblsOverMax val="0"/>
  </c:chart>
  <c:spPr>
    <a:solidFill>
      <a:schemeClr val="bg1"/>
    </a:solidFill>
    <a:ln w="9525" cap="flat" cmpd="sng" algn="ctr">
      <a:noFill/>
      <a:round/>
    </a:ln>
    <a:effectLst/>
  </c:spPr>
  <c:txPr>
    <a:bodyPr/>
    <a:lstStyle/>
    <a:p>
      <a:pPr>
        <a:defRPr sz="1000" b="0" i="0" u="none" strike="noStrike" baseline="0">
          <a:solidFill>
            <a:srgbClr val="000000"/>
          </a:solidFill>
          <a:latin typeface="Verdana"/>
          <a:ea typeface="Verdana"/>
          <a:cs typeface="Verdana"/>
        </a:defRPr>
      </a:pPr>
      <a:endParaRPr lang="lv-LV"/>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InvestīcijuveidiIndexSUM!$A$49</c:f>
          <c:strCache>
            <c:ptCount val="1"/>
            <c:pt idx="0">
              <c:v>Igaunija</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Verdana" panose="020B0604030504040204" pitchFamily="34" charset="0"/>
              <a:ea typeface="Verdana" panose="020B0604030504040204" pitchFamily="34" charset="0"/>
              <a:cs typeface="+mn-cs"/>
            </a:defRPr>
          </a:pPr>
          <a:endParaRPr lang="lv-LV"/>
        </a:p>
      </c:txPr>
    </c:title>
    <c:autoTitleDeleted val="0"/>
    <c:plotArea>
      <c:layout/>
      <c:areaChart>
        <c:grouping val="stacked"/>
        <c:varyColors val="0"/>
        <c:ser>
          <c:idx val="0"/>
          <c:order val="0"/>
          <c:tx>
            <c:strRef>
              <c:f>InvestīcijuveidiIndexSUM!$B$50</c:f>
              <c:strCache>
                <c:ptCount val="1"/>
                <c:pt idx="0">
                  <c:v>Ēkas, būves, celtnes</c:v>
                </c:pt>
              </c:strCache>
            </c:strRef>
          </c:tx>
          <c:spPr>
            <a:solidFill>
              <a:schemeClr val="accent1"/>
            </a:solidFill>
            <a:ln>
              <a:noFill/>
            </a:ln>
            <a:effectLst/>
          </c:spPr>
          <c:cat>
            <c:numRef>
              <c:f>InvestīcijuveidiIndexSUM!$C$48:$W$48</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InvestīcijuveidiIndexSUM!$C$50:$W$50</c:f>
              <c:numCache>
                <c:formatCode>0.0</c:formatCode>
                <c:ptCount val="21"/>
                <c:pt idx="0">
                  <c:v>48.3</c:v>
                </c:pt>
                <c:pt idx="1">
                  <c:v>55.151185425505375</c:v>
                </c:pt>
                <c:pt idx="2">
                  <c:v>68.991922469012565</c:v>
                </c:pt>
                <c:pt idx="3">
                  <c:v>75.472872473171947</c:v>
                </c:pt>
                <c:pt idx="4">
                  <c:v>88.997242325929619</c:v>
                </c:pt>
                <c:pt idx="5">
                  <c:v>114.7406164212628</c:v>
                </c:pt>
                <c:pt idx="6">
                  <c:v>141.10296148406957</c:v>
                </c:pt>
                <c:pt idx="7">
                  <c:v>158.63033441477418</c:v>
                </c:pt>
                <c:pt idx="8">
                  <c:v>140.1969678063389</c:v>
                </c:pt>
                <c:pt idx="9">
                  <c:v>87.901721986523611</c:v>
                </c:pt>
                <c:pt idx="10">
                  <c:v>78.871079777056821</c:v>
                </c:pt>
                <c:pt idx="11">
                  <c:v>108.13048415273273</c:v>
                </c:pt>
                <c:pt idx="12">
                  <c:v>118.41544380667166</c:v>
                </c:pt>
                <c:pt idx="13">
                  <c:v>120.86451210381834</c:v>
                </c:pt>
                <c:pt idx="14">
                  <c:v>113.29975043673572</c:v>
                </c:pt>
                <c:pt idx="15">
                  <c:v>113.71531070626405</c:v>
                </c:pt>
                <c:pt idx="16">
                  <c:v>117.75349388570002</c:v>
                </c:pt>
                <c:pt idx="17">
                  <c:v>127.83289243823312</c:v>
                </c:pt>
                <c:pt idx="18">
                  <c:v>131.34309957574249</c:v>
                </c:pt>
                <c:pt idx="19">
                  <c:v>140.08984277514352</c:v>
                </c:pt>
                <c:pt idx="20">
                  <c:v>141.14657682389151</c:v>
                </c:pt>
              </c:numCache>
            </c:numRef>
          </c:val>
          <c:extLst>
            <c:ext xmlns:c16="http://schemas.microsoft.com/office/drawing/2014/chart" uri="{C3380CC4-5D6E-409C-BE32-E72D297353CC}">
              <c16:uniqueId val="{00000000-C7A4-49BC-A458-8EDEB8F7A2C8}"/>
            </c:ext>
          </c:extLst>
        </c:ser>
        <c:ser>
          <c:idx val="1"/>
          <c:order val="1"/>
          <c:tx>
            <c:strRef>
              <c:f>InvestīcijuveidiIndexSUM!$B$51</c:f>
              <c:strCache>
                <c:ptCount val="1"/>
                <c:pt idx="0">
                  <c:v>Tehnoģiskās iekārtas un mašīnas</c:v>
                </c:pt>
              </c:strCache>
            </c:strRef>
          </c:tx>
          <c:spPr>
            <a:pattFill prst="dkUpDiag">
              <a:fgClr>
                <a:schemeClr val="accent6"/>
              </a:fgClr>
              <a:bgClr>
                <a:schemeClr val="bg1"/>
              </a:bgClr>
            </a:pattFill>
            <a:ln>
              <a:solidFill>
                <a:schemeClr val="accent1"/>
              </a:solidFill>
            </a:ln>
            <a:effectLst/>
          </c:spPr>
          <c:cat>
            <c:numRef>
              <c:f>InvestīcijuveidiIndexSUM!$C$48:$W$48</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InvestīcijuveidiIndexSUM!$C$51:$W$51</c:f>
              <c:numCache>
                <c:formatCode>0.0</c:formatCode>
                <c:ptCount val="21"/>
                <c:pt idx="0">
                  <c:v>47.4</c:v>
                </c:pt>
                <c:pt idx="1">
                  <c:v>52.664861492388326</c:v>
                </c:pt>
                <c:pt idx="2">
                  <c:v>64.941789368604944</c:v>
                </c:pt>
                <c:pt idx="3">
                  <c:v>83.036602612095507</c:v>
                </c:pt>
                <c:pt idx="4">
                  <c:v>76.85336910406788</c:v>
                </c:pt>
                <c:pt idx="5">
                  <c:v>76.493744280841881</c:v>
                </c:pt>
                <c:pt idx="6">
                  <c:v>94.150582314283341</c:v>
                </c:pt>
                <c:pt idx="7">
                  <c:v>99.787971050661369</c:v>
                </c:pt>
                <c:pt idx="8">
                  <c:v>80.112553032193659</c:v>
                </c:pt>
                <c:pt idx="9">
                  <c:v>45.430687962731888</c:v>
                </c:pt>
                <c:pt idx="10">
                  <c:v>50.79586972797604</c:v>
                </c:pt>
                <c:pt idx="11">
                  <c:v>69.862889942600461</c:v>
                </c:pt>
                <c:pt idx="12">
                  <c:v>81.506734048748029</c:v>
                </c:pt>
                <c:pt idx="13">
                  <c:v>80.502008984277523</c:v>
                </c:pt>
                <c:pt idx="14">
                  <c:v>81.610548207303893</c:v>
                </c:pt>
                <c:pt idx="15">
                  <c:v>72.517157474419761</c:v>
                </c:pt>
                <c:pt idx="16">
                  <c:v>77.98683553780883</c:v>
                </c:pt>
                <c:pt idx="17">
                  <c:v>83.317527659928473</c:v>
                </c:pt>
                <c:pt idx="18">
                  <c:v>87.314715913817494</c:v>
                </c:pt>
                <c:pt idx="19">
                  <c:v>103.83129523334166</c:v>
                </c:pt>
                <c:pt idx="20">
                  <c:v>89.761417519341151</c:v>
                </c:pt>
              </c:numCache>
            </c:numRef>
          </c:val>
          <c:extLst>
            <c:ext xmlns:c16="http://schemas.microsoft.com/office/drawing/2014/chart" uri="{C3380CC4-5D6E-409C-BE32-E72D297353CC}">
              <c16:uniqueId val="{00000001-C7A4-49BC-A458-8EDEB8F7A2C8}"/>
            </c:ext>
          </c:extLst>
        </c:ser>
        <c:ser>
          <c:idx val="3"/>
          <c:order val="2"/>
          <c:tx>
            <c:strRef>
              <c:f>InvestīcijuveidiIndexSUM!$B$52</c:f>
              <c:strCache>
                <c:ptCount val="1"/>
                <c:pt idx="0">
                  <c:v>Intelektuāla īpašuma produkti</c:v>
                </c:pt>
              </c:strCache>
            </c:strRef>
          </c:tx>
          <c:spPr>
            <a:solidFill>
              <a:schemeClr val="bg1">
                <a:lumMod val="75000"/>
              </a:schemeClr>
            </a:solidFill>
            <a:ln>
              <a:noFill/>
            </a:ln>
            <a:effectLst/>
          </c:spPr>
          <c:cat>
            <c:numRef>
              <c:f>InvestīcijuveidiIndexSUM!$C$48:$W$48</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InvestīcijuveidiIndexSUM!$C$52:$W$52</c:f>
              <c:numCache>
                <c:formatCode>0.0</c:formatCode>
                <c:ptCount val="21"/>
                <c:pt idx="0">
                  <c:v>3.7</c:v>
                </c:pt>
                <c:pt idx="1">
                  <c:v>4.5205889693037191</c:v>
                </c:pt>
                <c:pt idx="2">
                  <c:v>5.0277514349887698</c:v>
                </c:pt>
                <c:pt idx="3">
                  <c:v>5.2617253140337743</c:v>
                </c:pt>
                <c:pt idx="4">
                  <c:v>7.1128400299475913</c:v>
                </c:pt>
                <c:pt idx="5">
                  <c:v>8.4103069628150759</c:v>
                </c:pt>
                <c:pt idx="6">
                  <c:v>10.078782963147825</c:v>
                </c:pt>
                <c:pt idx="7">
                  <c:v>11.931170451709512</c:v>
                </c:pt>
                <c:pt idx="8">
                  <c:v>14.373134514599451</c:v>
                </c:pt>
                <c:pt idx="9">
                  <c:v>13.614408119124867</c:v>
                </c:pt>
                <c:pt idx="10">
                  <c:v>14.18232260211297</c:v>
                </c:pt>
                <c:pt idx="11">
                  <c:v>17.269478412777644</c:v>
                </c:pt>
                <c:pt idx="12">
                  <c:v>19.113438981781883</c:v>
                </c:pt>
                <c:pt idx="13">
                  <c:v>20.51574744197654</c:v>
                </c:pt>
                <c:pt idx="14">
                  <c:v>21.053785042841696</c:v>
                </c:pt>
                <c:pt idx="15">
                  <c:v>23.121412528075865</c:v>
                </c:pt>
                <c:pt idx="16">
                  <c:v>24.08092088844522</c:v>
                </c:pt>
                <c:pt idx="17">
                  <c:v>25.709408535063645</c:v>
                </c:pt>
                <c:pt idx="18">
                  <c:v>27.950603111222037</c:v>
                </c:pt>
                <c:pt idx="19">
                  <c:v>30.490142251060647</c:v>
                </c:pt>
                <c:pt idx="20">
                  <c:v>93.013642791781052</c:v>
                </c:pt>
              </c:numCache>
            </c:numRef>
          </c:val>
          <c:extLst>
            <c:ext xmlns:c16="http://schemas.microsoft.com/office/drawing/2014/chart" uri="{C3380CC4-5D6E-409C-BE32-E72D297353CC}">
              <c16:uniqueId val="{00000002-C7A4-49BC-A458-8EDEB8F7A2C8}"/>
            </c:ext>
          </c:extLst>
        </c:ser>
        <c:ser>
          <c:idx val="2"/>
          <c:order val="3"/>
          <c:tx>
            <c:strRef>
              <c:f>InvestīcijuveidiIndexSUM!$B$53</c:f>
              <c:strCache>
                <c:ptCount val="1"/>
                <c:pt idx="0">
                  <c:v>Pārējie pamatlīdzekļi </c:v>
                </c:pt>
              </c:strCache>
            </c:strRef>
          </c:tx>
          <c:spPr>
            <a:solidFill>
              <a:srgbClr val="FF0000"/>
            </a:solidFill>
            <a:ln>
              <a:noFill/>
            </a:ln>
            <a:effectLst/>
          </c:spPr>
          <c:cat>
            <c:numRef>
              <c:f>InvestīcijuveidiIndexSUM!$C$48:$W$48</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InvestīcijuveidiIndexSUM!$C$53:$W$53</c:f>
              <c:numCache>
                <c:formatCode>0.0</c:formatCode>
                <c:ptCount val="21"/>
                <c:pt idx="0">
                  <c:v>0.60000000000000853</c:v>
                </c:pt>
                <c:pt idx="1">
                  <c:v>0.67808834539556528</c:v>
                </c:pt>
                <c:pt idx="2">
                  <c:v>0.69829881041508202</c:v>
                </c:pt>
                <c:pt idx="3">
                  <c:v>0.65771566425419792</c:v>
                </c:pt>
                <c:pt idx="4">
                  <c:v>0.5204517095083645</c:v>
                </c:pt>
                <c:pt idx="5">
                  <c:v>0.60073621162965196</c:v>
                </c:pt>
                <c:pt idx="6">
                  <c:v>0.49164794942186063</c:v>
                </c:pt>
                <c:pt idx="7">
                  <c:v>0.81348889443472672</c:v>
                </c:pt>
                <c:pt idx="8">
                  <c:v>0.9425006239081597</c:v>
                </c:pt>
                <c:pt idx="9">
                  <c:v>1.0358788786290631</c:v>
                </c:pt>
                <c:pt idx="10">
                  <c:v>0.86830546543549758</c:v>
                </c:pt>
                <c:pt idx="11">
                  <c:v>0.98122036436237181</c:v>
                </c:pt>
                <c:pt idx="12">
                  <c:v>0.65908410282006002</c:v>
                </c:pt>
                <c:pt idx="13">
                  <c:v>1.114986274020481</c:v>
                </c:pt>
                <c:pt idx="14">
                  <c:v>1.08524665169287</c:v>
                </c:pt>
                <c:pt idx="15">
                  <c:v>0.84077863738457381</c:v>
                </c:pt>
                <c:pt idx="16">
                  <c:v>1.1046293985525324</c:v>
                </c:pt>
                <c:pt idx="17">
                  <c:v>1.1902503951418453</c:v>
                </c:pt>
                <c:pt idx="18">
                  <c:v>0.74205141003241692</c:v>
                </c:pt>
                <c:pt idx="19">
                  <c:v>0.27468596622577479</c:v>
                </c:pt>
                <c:pt idx="20">
                  <c:v>1.3008901089759775</c:v>
                </c:pt>
              </c:numCache>
            </c:numRef>
          </c:val>
          <c:extLst>
            <c:ext xmlns:c16="http://schemas.microsoft.com/office/drawing/2014/chart" uri="{C3380CC4-5D6E-409C-BE32-E72D297353CC}">
              <c16:uniqueId val="{00000003-C7A4-49BC-A458-8EDEB8F7A2C8}"/>
            </c:ext>
          </c:extLst>
        </c:ser>
        <c:dLbls>
          <c:showLegendKey val="0"/>
          <c:showVal val="0"/>
          <c:showCatName val="0"/>
          <c:showSerName val="0"/>
          <c:showPercent val="0"/>
          <c:showBubbleSize val="0"/>
        </c:dLbls>
        <c:axId val="544555112"/>
        <c:axId val="544551832"/>
      </c:areaChart>
      <c:catAx>
        <c:axId val="544555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lv-LV"/>
          </a:p>
        </c:txPr>
        <c:crossAx val="544551832"/>
        <c:crosses val="autoZero"/>
        <c:auto val="1"/>
        <c:lblAlgn val="ctr"/>
        <c:lblOffset val="100"/>
        <c:noMultiLvlLbl val="0"/>
      </c:catAx>
      <c:valAx>
        <c:axId val="544551832"/>
        <c:scaling>
          <c:orientation val="minMax"/>
          <c:max val="35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Verdana" panose="020B0604030504040204" pitchFamily="34" charset="0"/>
                <a:ea typeface="Verdana" panose="020B0604030504040204" pitchFamily="34" charset="0"/>
                <a:cs typeface="+mn-cs"/>
              </a:defRPr>
            </a:pPr>
            <a:endParaRPr lang="lv-LV"/>
          </a:p>
        </c:txPr>
        <c:crossAx val="54455511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lv-LV"/>
        </a:p>
      </c:txPr>
    </c:legend>
    <c:plotVisOnly val="1"/>
    <c:dispBlanksAs val="zero"/>
    <c:showDLblsOverMax val="0"/>
  </c:chart>
  <c:spPr>
    <a:solidFill>
      <a:schemeClr val="bg1"/>
    </a:solidFill>
    <a:ln w="9525" cap="flat" cmpd="sng" algn="ctr">
      <a:noFill/>
      <a:round/>
    </a:ln>
    <a:effectLst/>
  </c:spPr>
  <c:txPr>
    <a:bodyPr/>
    <a:lstStyle/>
    <a:p>
      <a:pPr>
        <a:defRPr>
          <a:solidFill>
            <a:schemeClr val="tx1"/>
          </a:solidFill>
          <a:latin typeface="Verdana" panose="020B0604030504040204" pitchFamily="34" charset="0"/>
          <a:ea typeface="Verdana" panose="020B0604030504040204" pitchFamily="34" charset="0"/>
        </a:defRPr>
      </a:pPr>
      <a:endParaRPr lang="lv-LV"/>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InvestīcijuveidiIndexSUM!$A$54</c:f>
          <c:strCache>
            <c:ptCount val="1"/>
            <c:pt idx="0">
              <c:v>Latvija</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Verdana" panose="020B0604030504040204" pitchFamily="34" charset="0"/>
              <a:ea typeface="Verdana" panose="020B0604030504040204" pitchFamily="34" charset="0"/>
              <a:cs typeface="+mn-cs"/>
            </a:defRPr>
          </a:pPr>
          <a:endParaRPr lang="lv-LV"/>
        </a:p>
      </c:txPr>
    </c:title>
    <c:autoTitleDeleted val="0"/>
    <c:plotArea>
      <c:layout/>
      <c:areaChart>
        <c:grouping val="stacked"/>
        <c:varyColors val="0"/>
        <c:ser>
          <c:idx val="0"/>
          <c:order val="0"/>
          <c:tx>
            <c:strRef>
              <c:f>InvestīcijuveidiIndexSUM!$B$55</c:f>
              <c:strCache>
                <c:ptCount val="1"/>
                <c:pt idx="0">
                  <c:v>Ēkas, būves, celtnes</c:v>
                </c:pt>
              </c:strCache>
            </c:strRef>
          </c:tx>
          <c:spPr>
            <a:solidFill>
              <a:schemeClr val="accent1"/>
            </a:solidFill>
            <a:ln>
              <a:noFill/>
            </a:ln>
            <a:effectLst/>
          </c:spPr>
          <c:cat>
            <c:numRef>
              <c:f>InvestīcijuveidiIndexSUM!$C$48:$W$48</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InvestīcijuveidiIndexSUM!$C$55:$W$55</c:f>
              <c:numCache>
                <c:formatCode>0.0</c:formatCode>
                <c:ptCount val="21"/>
                <c:pt idx="0">
                  <c:v>43.6</c:v>
                </c:pt>
                <c:pt idx="1">
                  <c:v>49.397286558775065</c:v>
                </c:pt>
                <c:pt idx="2">
                  <c:v>50.103178602577785</c:v>
                </c:pt>
                <c:pt idx="3">
                  <c:v>57.694091804761449</c:v>
                </c:pt>
                <c:pt idx="4">
                  <c:v>76.823345285395874</c:v>
                </c:pt>
                <c:pt idx="5">
                  <c:v>93.071990179927013</c:v>
                </c:pt>
                <c:pt idx="6">
                  <c:v>125.5764479762251</c:v>
                </c:pt>
                <c:pt idx="7">
                  <c:v>153.93171818974704</c:v>
                </c:pt>
                <c:pt idx="8">
                  <c:v>137.75444649029299</c:v>
                </c:pt>
                <c:pt idx="9">
                  <c:v>106.33273249991925</c:v>
                </c:pt>
                <c:pt idx="10">
                  <c:v>71.822230836321353</c:v>
                </c:pt>
                <c:pt idx="11">
                  <c:v>84.587821817359583</c:v>
                </c:pt>
                <c:pt idx="12">
                  <c:v>101.32499919242821</c:v>
                </c:pt>
                <c:pt idx="13">
                  <c:v>91.207623477727168</c:v>
                </c:pt>
                <c:pt idx="14">
                  <c:v>100.93623413121426</c:v>
                </c:pt>
                <c:pt idx="15">
                  <c:v>97.180992990276849</c:v>
                </c:pt>
                <c:pt idx="16">
                  <c:v>78.026133023225782</c:v>
                </c:pt>
                <c:pt idx="17">
                  <c:v>89.77630261330232</c:v>
                </c:pt>
                <c:pt idx="18">
                  <c:v>108.86185676906676</c:v>
                </c:pt>
                <c:pt idx="19">
                  <c:v>111.33249345866847</c:v>
                </c:pt>
                <c:pt idx="20">
                  <c:v>114.22041864521756</c:v>
                </c:pt>
              </c:numCache>
            </c:numRef>
          </c:val>
          <c:extLst>
            <c:ext xmlns:c16="http://schemas.microsoft.com/office/drawing/2014/chart" uri="{C3380CC4-5D6E-409C-BE32-E72D297353CC}">
              <c16:uniqueId val="{00000000-1C4F-477C-B696-A8BA2B852F29}"/>
            </c:ext>
          </c:extLst>
        </c:ser>
        <c:ser>
          <c:idx val="1"/>
          <c:order val="1"/>
          <c:tx>
            <c:strRef>
              <c:f>InvestīcijuveidiIndexSUM!$B$56</c:f>
              <c:strCache>
                <c:ptCount val="1"/>
                <c:pt idx="0">
                  <c:v>Tehnoģiskās iekārtas un mašīnas</c:v>
                </c:pt>
              </c:strCache>
            </c:strRef>
          </c:tx>
          <c:spPr>
            <a:pattFill prst="dkUpDiag">
              <a:fgClr>
                <a:schemeClr val="accent6"/>
              </a:fgClr>
              <a:bgClr>
                <a:schemeClr val="bg1"/>
              </a:bgClr>
            </a:pattFill>
            <a:ln>
              <a:solidFill>
                <a:schemeClr val="accent1"/>
              </a:solidFill>
            </a:ln>
            <a:effectLst/>
          </c:spPr>
          <c:cat>
            <c:numRef>
              <c:f>InvestīcijuveidiIndexSUM!$C$48:$W$48</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InvestīcijuveidiIndexSUM!$C$56:$W$56</c:f>
              <c:numCache>
                <c:formatCode>0.0</c:formatCode>
                <c:ptCount val="21"/>
                <c:pt idx="0">
                  <c:v>49.8</c:v>
                </c:pt>
                <c:pt idx="1">
                  <c:v>62.522169460865072</c:v>
                </c:pt>
                <c:pt idx="2">
                  <c:v>54.459976741932358</c:v>
                </c:pt>
                <c:pt idx="3">
                  <c:v>61.125238233678985</c:v>
                </c:pt>
                <c:pt idx="4">
                  <c:v>76.170917724585721</c:v>
                </c:pt>
                <c:pt idx="5">
                  <c:v>92.677617340181556</c:v>
                </c:pt>
                <c:pt idx="6">
                  <c:v>89.05331588978261</c:v>
                </c:pt>
                <c:pt idx="7">
                  <c:v>111.7246341699777</c:v>
                </c:pt>
                <c:pt idx="8">
                  <c:v>99.599437930031982</c:v>
                </c:pt>
                <c:pt idx="9">
                  <c:v>44.899644668411021</c:v>
                </c:pt>
                <c:pt idx="10">
                  <c:v>48.011599961236556</c:v>
                </c:pt>
                <c:pt idx="11">
                  <c:v>66.185127757857686</c:v>
                </c:pt>
                <c:pt idx="12">
                  <c:v>75.291404205833899</c:v>
                </c:pt>
                <c:pt idx="13">
                  <c:v>70.958826759698937</c:v>
                </c:pt>
                <c:pt idx="14">
                  <c:v>63.040876053881192</c:v>
                </c:pt>
                <c:pt idx="15">
                  <c:v>63.514720418645226</c:v>
                </c:pt>
                <c:pt idx="16">
                  <c:v>68.471912653034863</c:v>
                </c:pt>
                <c:pt idx="17">
                  <c:v>73.630762024744001</c:v>
                </c:pt>
                <c:pt idx="18">
                  <c:v>73.566027069806509</c:v>
                </c:pt>
                <c:pt idx="19">
                  <c:v>73.479445682721192</c:v>
                </c:pt>
                <c:pt idx="20">
                  <c:v>70.601608683011918</c:v>
                </c:pt>
              </c:numCache>
            </c:numRef>
          </c:val>
          <c:extLst>
            <c:ext xmlns:c16="http://schemas.microsoft.com/office/drawing/2014/chart" uri="{C3380CC4-5D6E-409C-BE32-E72D297353CC}">
              <c16:uniqueId val="{00000001-1C4F-477C-B696-A8BA2B852F29}"/>
            </c:ext>
          </c:extLst>
        </c:ser>
        <c:ser>
          <c:idx val="3"/>
          <c:order val="2"/>
          <c:tx>
            <c:strRef>
              <c:f>InvestīcijuveidiIndexSUM!$B$57</c:f>
              <c:strCache>
                <c:ptCount val="1"/>
                <c:pt idx="0">
                  <c:v>Intelektuāla īpašuma produkti</c:v>
                </c:pt>
              </c:strCache>
            </c:strRef>
          </c:tx>
          <c:spPr>
            <a:solidFill>
              <a:schemeClr val="bg1">
                <a:lumMod val="75000"/>
              </a:schemeClr>
            </a:solidFill>
            <a:ln>
              <a:noFill/>
            </a:ln>
            <a:effectLst/>
          </c:spPr>
          <c:cat>
            <c:numRef>
              <c:f>InvestīcijuveidiIndexSUM!$C$48:$W$48</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InvestīcijuveidiIndexSUM!$C$57:$W$57</c:f>
              <c:numCache>
                <c:formatCode>0.0</c:formatCode>
                <c:ptCount val="21"/>
                <c:pt idx="0">
                  <c:v>6.2</c:v>
                </c:pt>
                <c:pt idx="1">
                  <c:v>6.9203928029201789</c:v>
                </c:pt>
                <c:pt idx="2">
                  <c:v>9.5161643570113412</c:v>
                </c:pt>
                <c:pt idx="3">
                  <c:v>8.0060083341409047</c:v>
                </c:pt>
                <c:pt idx="4">
                  <c:v>9.623306521949802</c:v>
                </c:pt>
                <c:pt idx="5">
                  <c:v>10.648066673127243</c:v>
                </c:pt>
                <c:pt idx="6">
                  <c:v>10.596217333720967</c:v>
                </c:pt>
                <c:pt idx="7">
                  <c:v>9.931078592886907</c:v>
                </c:pt>
                <c:pt idx="8">
                  <c:v>9.9103918338340282</c:v>
                </c:pt>
                <c:pt idx="9">
                  <c:v>10.211832541912976</c:v>
                </c:pt>
                <c:pt idx="10">
                  <c:v>9.6283425396517757</c:v>
                </c:pt>
                <c:pt idx="11">
                  <c:v>10.65419129760636</c:v>
                </c:pt>
                <c:pt idx="12">
                  <c:v>10.48835481474303</c:v>
                </c:pt>
                <c:pt idx="13">
                  <c:v>13.557889976418906</c:v>
                </c:pt>
                <c:pt idx="14">
                  <c:v>12.926921213295861</c:v>
                </c:pt>
                <c:pt idx="15">
                  <c:v>12.668236586232517</c:v>
                </c:pt>
                <c:pt idx="16">
                  <c:v>12.261249475078337</c:v>
                </c:pt>
                <c:pt idx="17">
                  <c:v>13.129340698388086</c:v>
                </c:pt>
                <c:pt idx="18">
                  <c:v>15.268420712601351</c:v>
                </c:pt>
                <c:pt idx="19">
                  <c:v>16.801085376489972</c:v>
                </c:pt>
                <c:pt idx="20">
                  <c:v>17.244645799011533</c:v>
                </c:pt>
              </c:numCache>
            </c:numRef>
          </c:val>
          <c:extLst>
            <c:ext xmlns:c16="http://schemas.microsoft.com/office/drawing/2014/chart" uri="{C3380CC4-5D6E-409C-BE32-E72D297353CC}">
              <c16:uniqueId val="{00000002-1C4F-477C-B696-A8BA2B852F29}"/>
            </c:ext>
          </c:extLst>
        </c:ser>
        <c:ser>
          <c:idx val="2"/>
          <c:order val="3"/>
          <c:tx>
            <c:strRef>
              <c:f>InvestīcijuveidiIndexSUM!$B$58</c:f>
              <c:strCache>
                <c:ptCount val="1"/>
                <c:pt idx="0">
                  <c:v>Pārējie pamatlīdzekļi </c:v>
                </c:pt>
              </c:strCache>
            </c:strRef>
          </c:tx>
          <c:spPr>
            <a:solidFill>
              <a:srgbClr val="FF0000"/>
            </a:solidFill>
            <a:ln>
              <a:noFill/>
            </a:ln>
            <a:effectLst/>
          </c:spPr>
          <c:cat>
            <c:numRef>
              <c:f>InvestīcijuveidiIndexSUM!$C$48:$W$48</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InvestīcijuveidiIndexSUM!$C$58:$W$58</c:f>
              <c:numCache>
                <c:formatCode>0.0</c:formatCode>
                <c:ptCount val="21"/>
                <c:pt idx="0">
                  <c:v>0.39999999999999147</c:v>
                </c:pt>
                <c:pt idx="1">
                  <c:v>0.47726846916691557</c:v>
                </c:pt>
                <c:pt idx="2">
                  <c:v>0.57326291307296628</c:v>
                </c:pt>
                <c:pt idx="3">
                  <c:v>0.2541589947346381</c:v>
                </c:pt>
                <c:pt idx="4">
                  <c:v>0.48932067060761142</c:v>
                </c:pt>
                <c:pt idx="5">
                  <c:v>0.78874567949091556</c:v>
                </c:pt>
                <c:pt idx="6">
                  <c:v>0.22545143263235445</c:v>
                </c:pt>
                <c:pt idx="7">
                  <c:v>0.27586329424684664</c:v>
                </c:pt>
                <c:pt idx="8">
                  <c:v>0.49551959169170345</c:v>
                </c:pt>
                <c:pt idx="9">
                  <c:v>0.64837032012147233</c:v>
                </c:pt>
                <c:pt idx="10">
                  <c:v>0.65056368511159235</c:v>
                </c:pt>
                <c:pt idx="11">
                  <c:v>0</c:v>
                </c:pt>
                <c:pt idx="12">
                  <c:v>0.1872920502632951</c:v>
                </c:pt>
                <c:pt idx="13">
                  <c:v>0.35215298640054016</c:v>
                </c:pt>
                <c:pt idx="14">
                  <c:v>0.17708111251090486</c:v>
                </c:pt>
                <c:pt idx="15">
                  <c:v>0.17353748748263342</c:v>
                </c:pt>
                <c:pt idx="16">
                  <c:v>0.47771101850955233</c:v>
                </c:pt>
                <c:pt idx="17">
                  <c:v>0.88711761475593676</c:v>
                </c:pt>
                <c:pt idx="18">
                  <c:v>0.59487353425720357</c:v>
                </c:pt>
                <c:pt idx="19">
                  <c:v>0.80969086151762326</c:v>
                </c:pt>
                <c:pt idx="20">
                  <c:v>0.81151274348292191</c:v>
                </c:pt>
              </c:numCache>
            </c:numRef>
          </c:val>
          <c:extLst>
            <c:ext xmlns:c16="http://schemas.microsoft.com/office/drawing/2014/chart" uri="{C3380CC4-5D6E-409C-BE32-E72D297353CC}">
              <c16:uniqueId val="{00000003-1C4F-477C-B696-A8BA2B852F29}"/>
            </c:ext>
          </c:extLst>
        </c:ser>
        <c:dLbls>
          <c:showLegendKey val="0"/>
          <c:showVal val="0"/>
          <c:showCatName val="0"/>
          <c:showSerName val="0"/>
          <c:showPercent val="0"/>
          <c:showBubbleSize val="0"/>
        </c:dLbls>
        <c:axId val="544555112"/>
        <c:axId val="544551832"/>
      </c:areaChart>
      <c:catAx>
        <c:axId val="544555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lv-LV"/>
          </a:p>
        </c:txPr>
        <c:crossAx val="544551832"/>
        <c:crosses val="autoZero"/>
        <c:auto val="1"/>
        <c:lblAlgn val="ctr"/>
        <c:lblOffset val="100"/>
        <c:noMultiLvlLbl val="0"/>
      </c:catAx>
      <c:valAx>
        <c:axId val="544551832"/>
        <c:scaling>
          <c:orientation val="minMax"/>
          <c:max val="35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Verdana" panose="020B0604030504040204" pitchFamily="34" charset="0"/>
                <a:ea typeface="Verdana" panose="020B0604030504040204" pitchFamily="34" charset="0"/>
                <a:cs typeface="+mn-cs"/>
              </a:defRPr>
            </a:pPr>
            <a:endParaRPr lang="lv-LV"/>
          </a:p>
        </c:txPr>
        <c:crossAx val="54455511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lv-LV"/>
        </a:p>
      </c:txPr>
    </c:legend>
    <c:plotVisOnly val="1"/>
    <c:dispBlanksAs val="zero"/>
    <c:showDLblsOverMax val="0"/>
  </c:chart>
  <c:spPr>
    <a:solidFill>
      <a:schemeClr val="bg1"/>
    </a:solidFill>
    <a:ln w="9525" cap="flat" cmpd="sng" algn="ctr">
      <a:noFill/>
      <a:round/>
    </a:ln>
    <a:effectLst/>
  </c:spPr>
  <c:txPr>
    <a:bodyPr/>
    <a:lstStyle/>
    <a:p>
      <a:pPr>
        <a:defRPr>
          <a:solidFill>
            <a:schemeClr val="tx1"/>
          </a:solidFill>
          <a:latin typeface="Verdana" panose="020B0604030504040204" pitchFamily="34" charset="0"/>
          <a:ea typeface="Verdana" panose="020B0604030504040204" pitchFamily="34" charset="0"/>
        </a:defRPr>
      </a:pPr>
      <a:endParaRPr lang="lv-LV"/>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InvestīcijuveidiIndexSUM!$A$59</c:f>
          <c:strCache>
            <c:ptCount val="1"/>
            <c:pt idx="0">
              <c:v>Lietuva</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Verdana" panose="020B0604030504040204" pitchFamily="34" charset="0"/>
              <a:ea typeface="Verdana" panose="020B0604030504040204" pitchFamily="34" charset="0"/>
              <a:cs typeface="+mn-cs"/>
            </a:defRPr>
          </a:pPr>
          <a:endParaRPr lang="lv-LV"/>
        </a:p>
      </c:txPr>
    </c:title>
    <c:autoTitleDeleted val="0"/>
    <c:plotArea>
      <c:layout/>
      <c:areaChart>
        <c:grouping val="stacked"/>
        <c:varyColors val="0"/>
        <c:ser>
          <c:idx val="0"/>
          <c:order val="0"/>
          <c:tx>
            <c:strRef>
              <c:f>InvestīcijuveidiIndexSUM!$B$60</c:f>
              <c:strCache>
                <c:ptCount val="1"/>
                <c:pt idx="0">
                  <c:v>Ēkas, būves, celtnes</c:v>
                </c:pt>
              </c:strCache>
            </c:strRef>
          </c:tx>
          <c:spPr>
            <a:solidFill>
              <a:schemeClr val="accent1"/>
            </a:solidFill>
            <a:ln>
              <a:noFill/>
            </a:ln>
            <a:effectLst/>
          </c:spPr>
          <c:cat>
            <c:numRef>
              <c:f>InvestīcijuveidiIndexSUM!$C$48:$W$48</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InvestīcijuveidiIndexSUM!$C$60:$W$60</c:f>
              <c:numCache>
                <c:formatCode>0.0</c:formatCode>
                <c:ptCount val="21"/>
                <c:pt idx="0">
                  <c:v>54.1</c:v>
                </c:pt>
                <c:pt idx="1">
                  <c:v>57.943530654077875</c:v>
                </c:pt>
                <c:pt idx="2">
                  <c:v>66.370985775514001</c:v>
                </c:pt>
                <c:pt idx="3">
                  <c:v>80.558916702900802</c:v>
                </c:pt>
                <c:pt idx="4">
                  <c:v>90.147245170507489</c:v>
                </c:pt>
                <c:pt idx="5">
                  <c:v>102.33318839679481</c:v>
                </c:pt>
                <c:pt idx="6">
                  <c:v>128.99869557115346</c:v>
                </c:pt>
                <c:pt idx="7">
                  <c:v>163.47394869246537</c:v>
                </c:pt>
                <c:pt idx="8">
                  <c:v>168.59521088266354</c:v>
                </c:pt>
                <c:pt idx="9">
                  <c:v>102.53325051245417</c:v>
                </c:pt>
                <c:pt idx="10">
                  <c:v>94.250344741909444</c:v>
                </c:pt>
                <c:pt idx="11">
                  <c:v>109.96018386235168</c:v>
                </c:pt>
                <c:pt idx="12">
                  <c:v>106.86712218150194</c:v>
                </c:pt>
                <c:pt idx="13">
                  <c:v>116.7635784831356</c:v>
                </c:pt>
                <c:pt idx="14">
                  <c:v>127.98847754518913</c:v>
                </c:pt>
                <c:pt idx="15">
                  <c:v>127.38008571960991</c:v>
                </c:pt>
                <c:pt idx="16">
                  <c:v>121.33323808932234</c:v>
                </c:pt>
                <c:pt idx="17">
                  <c:v>131.62410087583078</c:v>
                </c:pt>
                <c:pt idx="18">
                  <c:v>147.63559227281195</c:v>
                </c:pt>
                <c:pt idx="19">
                  <c:v>163.71775576122741</c:v>
                </c:pt>
                <c:pt idx="20">
                  <c:v>162.82124666128328</c:v>
                </c:pt>
              </c:numCache>
            </c:numRef>
          </c:val>
          <c:extLst>
            <c:ext xmlns:c16="http://schemas.microsoft.com/office/drawing/2014/chart" uri="{C3380CC4-5D6E-409C-BE32-E72D297353CC}">
              <c16:uniqueId val="{00000000-6C40-4EF7-90BD-189C886C76E5}"/>
            </c:ext>
          </c:extLst>
        </c:ser>
        <c:ser>
          <c:idx val="1"/>
          <c:order val="1"/>
          <c:tx>
            <c:strRef>
              <c:f>InvestīcijuveidiIndexSUM!$B$61</c:f>
              <c:strCache>
                <c:ptCount val="1"/>
                <c:pt idx="0">
                  <c:v>Tehnoģiskās iekārtas un mašīnas</c:v>
                </c:pt>
              </c:strCache>
            </c:strRef>
          </c:tx>
          <c:spPr>
            <a:pattFill prst="dkUpDiag">
              <a:fgClr>
                <a:schemeClr val="accent6"/>
              </a:fgClr>
              <a:bgClr>
                <a:schemeClr val="bg1"/>
              </a:bgClr>
            </a:pattFill>
            <a:ln>
              <a:solidFill>
                <a:schemeClr val="accent1"/>
              </a:solidFill>
            </a:ln>
            <a:effectLst/>
          </c:spPr>
          <c:cat>
            <c:numRef>
              <c:f>InvestīcijuveidiIndexSUM!$C$48:$W$48</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InvestīcijuveidiIndexSUM!$C$61:$W$61</c:f>
              <c:numCache>
                <c:formatCode>0.0</c:formatCode>
                <c:ptCount val="21"/>
                <c:pt idx="0">
                  <c:v>38.6</c:v>
                </c:pt>
                <c:pt idx="1">
                  <c:v>46.670470215541329</c:v>
                </c:pt>
                <c:pt idx="2">
                  <c:v>50.842679669544687</c:v>
                </c:pt>
                <c:pt idx="3">
                  <c:v>53.134604633828197</c:v>
                </c:pt>
                <c:pt idx="4">
                  <c:v>64.839853407043904</c:v>
                </c:pt>
                <c:pt idx="5">
                  <c:v>69.697198583762955</c:v>
                </c:pt>
                <c:pt idx="6">
                  <c:v>76.296664389092498</c:v>
                </c:pt>
                <c:pt idx="7">
                  <c:v>88.480949127274982</c:v>
                </c:pt>
                <c:pt idx="8">
                  <c:v>70.183259829803106</c:v>
                </c:pt>
                <c:pt idx="9">
                  <c:v>37.817047642710719</c:v>
                </c:pt>
                <c:pt idx="10">
                  <c:v>46.563202683396483</c:v>
                </c:pt>
                <c:pt idx="11">
                  <c:v>62.696596061867183</c:v>
                </c:pt>
                <c:pt idx="12">
                  <c:v>63.665519597490523</c:v>
                </c:pt>
                <c:pt idx="13">
                  <c:v>69.565646934592209</c:v>
                </c:pt>
                <c:pt idx="14">
                  <c:v>68.549760854711479</c:v>
                </c:pt>
                <c:pt idx="15">
                  <c:v>77.337909186906003</c:v>
                </c:pt>
                <c:pt idx="16">
                  <c:v>86.767373749922356</c:v>
                </c:pt>
                <c:pt idx="17">
                  <c:v>92.956320268339638</c:v>
                </c:pt>
                <c:pt idx="18">
                  <c:v>97.766317783713276</c:v>
                </c:pt>
                <c:pt idx="19">
                  <c:v>98.470094415802208</c:v>
                </c:pt>
                <c:pt idx="20">
                  <c:v>92.91267470029193</c:v>
                </c:pt>
              </c:numCache>
            </c:numRef>
          </c:val>
          <c:extLst>
            <c:ext xmlns:c16="http://schemas.microsoft.com/office/drawing/2014/chart" uri="{C3380CC4-5D6E-409C-BE32-E72D297353CC}">
              <c16:uniqueId val="{00000001-6C40-4EF7-90BD-189C886C76E5}"/>
            </c:ext>
          </c:extLst>
        </c:ser>
        <c:ser>
          <c:idx val="3"/>
          <c:order val="2"/>
          <c:tx>
            <c:strRef>
              <c:f>InvestīcijuveidiIndexSUM!$B$62</c:f>
              <c:strCache>
                <c:ptCount val="1"/>
                <c:pt idx="0">
                  <c:v>Intelektuāla īpašuma produkti</c:v>
                </c:pt>
              </c:strCache>
            </c:strRef>
          </c:tx>
          <c:spPr>
            <a:solidFill>
              <a:schemeClr val="bg1">
                <a:lumMod val="75000"/>
              </a:schemeClr>
            </a:solidFill>
            <a:ln>
              <a:noFill/>
            </a:ln>
            <a:effectLst/>
          </c:spPr>
          <c:cat>
            <c:numRef>
              <c:f>InvestīcijuveidiIndexSUM!$C$48:$W$48</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InvestīcijuveidiIndexSUM!$C$62:$W$62</c:f>
              <c:numCache>
                <c:formatCode>0.0</c:formatCode>
                <c:ptCount val="21"/>
                <c:pt idx="0">
                  <c:v>7</c:v>
                </c:pt>
                <c:pt idx="1">
                  <c:v>6.3129138455804688</c:v>
                </c:pt>
                <c:pt idx="2">
                  <c:v>6.386642027455121</c:v>
                </c:pt>
                <c:pt idx="3">
                  <c:v>7.7130877694266724</c:v>
                </c:pt>
                <c:pt idx="4">
                  <c:v>9.262836201006273</c:v>
                </c:pt>
                <c:pt idx="5">
                  <c:v>10.141126778060748</c:v>
                </c:pt>
                <c:pt idx="6">
                  <c:v>11.466550717435867</c:v>
                </c:pt>
                <c:pt idx="7">
                  <c:v>14.29722653580968</c:v>
                </c:pt>
                <c:pt idx="8">
                  <c:v>17.869538480650974</c:v>
                </c:pt>
                <c:pt idx="9">
                  <c:v>16.772414435679231</c:v>
                </c:pt>
                <c:pt idx="10">
                  <c:v>17.822467233989688</c:v>
                </c:pt>
                <c:pt idx="11">
                  <c:v>18.133784707124665</c:v>
                </c:pt>
                <c:pt idx="12">
                  <c:v>18.19014845642586</c:v>
                </c:pt>
                <c:pt idx="13">
                  <c:v>17.032297037083051</c:v>
                </c:pt>
                <c:pt idx="14">
                  <c:v>19.089806820299398</c:v>
                </c:pt>
                <c:pt idx="15">
                  <c:v>20.699263929436608</c:v>
                </c:pt>
                <c:pt idx="16">
                  <c:v>23.514193428163242</c:v>
                </c:pt>
                <c:pt idx="17">
                  <c:v>29.192893968569479</c:v>
                </c:pt>
                <c:pt idx="18">
                  <c:v>34.09142493322566</c:v>
                </c:pt>
                <c:pt idx="19">
                  <c:v>35.616842661034845</c:v>
                </c:pt>
                <c:pt idx="20">
                  <c:v>40.630623020063354</c:v>
                </c:pt>
              </c:numCache>
            </c:numRef>
          </c:val>
          <c:extLst>
            <c:ext xmlns:c16="http://schemas.microsoft.com/office/drawing/2014/chart" uri="{C3380CC4-5D6E-409C-BE32-E72D297353CC}">
              <c16:uniqueId val="{00000002-6C40-4EF7-90BD-189C886C76E5}"/>
            </c:ext>
          </c:extLst>
        </c:ser>
        <c:ser>
          <c:idx val="2"/>
          <c:order val="3"/>
          <c:tx>
            <c:strRef>
              <c:f>InvestīcijuveidiIndexSUM!$B$63</c:f>
              <c:strCache>
                <c:ptCount val="1"/>
                <c:pt idx="0">
                  <c:v>Pārējie pamatlīdzekļi </c:v>
                </c:pt>
              </c:strCache>
            </c:strRef>
          </c:tx>
          <c:spPr>
            <a:solidFill>
              <a:srgbClr val="FF0000"/>
            </a:solidFill>
            <a:ln>
              <a:noFill/>
            </a:ln>
            <a:effectLst/>
          </c:spPr>
          <c:cat>
            <c:numRef>
              <c:f>InvestīcijuveidiIndexSUM!$C$48:$W$48</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InvestīcijuveidiIndexSUM!$C$63:$W$63</c:f>
              <c:numCache>
                <c:formatCode>0.0</c:formatCode>
                <c:ptCount val="21"/>
                <c:pt idx="0">
                  <c:v>0.29999999999999716</c:v>
                </c:pt>
                <c:pt idx="1">
                  <c:v>1.803689670165852</c:v>
                </c:pt>
                <c:pt idx="2">
                  <c:v>1.627967575625803</c:v>
                </c:pt>
                <c:pt idx="3">
                  <c:v>1.4283495869308638</c:v>
                </c:pt>
                <c:pt idx="4">
                  <c:v>1.1578545251257708</c:v>
                </c:pt>
                <c:pt idx="5">
                  <c:v>2.2126094788496573</c:v>
                </c:pt>
                <c:pt idx="6">
                  <c:v>3.748680042238675</c:v>
                </c:pt>
                <c:pt idx="7">
                  <c:v>3.5068668861420065</c:v>
                </c:pt>
                <c:pt idx="8">
                  <c:v>2.330809367041411</c:v>
                </c:pt>
                <c:pt idx="9">
                  <c:v>1.1076122740543042</c:v>
                </c:pt>
                <c:pt idx="10">
                  <c:v>1.926753214485359</c:v>
                </c:pt>
                <c:pt idx="11">
                  <c:v>2.1220386359401004</c:v>
                </c:pt>
                <c:pt idx="12">
                  <c:v>0.75792285235110057</c:v>
                </c:pt>
                <c:pt idx="13">
                  <c:v>1.8468755823343201</c:v>
                </c:pt>
                <c:pt idx="14">
                  <c:v>1.3015777377476923</c:v>
                </c:pt>
                <c:pt idx="15">
                  <c:v>2.0471799490651676</c:v>
                </c:pt>
                <c:pt idx="16">
                  <c:v>3.5271290142244709</c:v>
                </c:pt>
                <c:pt idx="17">
                  <c:v>2.3047021554133948</c:v>
                </c:pt>
                <c:pt idx="18">
                  <c:v>2.2539785079818557</c:v>
                </c:pt>
                <c:pt idx="19">
                  <c:v>1.4965059941610548</c:v>
                </c:pt>
                <c:pt idx="20">
                  <c:v>2.3900366482390609</c:v>
                </c:pt>
              </c:numCache>
            </c:numRef>
          </c:val>
          <c:extLst>
            <c:ext xmlns:c16="http://schemas.microsoft.com/office/drawing/2014/chart" uri="{C3380CC4-5D6E-409C-BE32-E72D297353CC}">
              <c16:uniqueId val="{00000003-6C40-4EF7-90BD-189C886C76E5}"/>
            </c:ext>
          </c:extLst>
        </c:ser>
        <c:dLbls>
          <c:showLegendKey val="0"/>
          <c:showVal val="0"/>
          <c:showCatName val="0"/>
          <c:showSerName val="0"/>
          <c:showPercent val="0"/>
          <c:showBubbleSize val="0"/>
        </c:dLbls>
        <c:axId val="544555112"/>
        <c:axId val="544551832"/>
      </c:areaChart>
      <c:catAx>
        <c:axId val="544555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lv-LV"/>
          </a:p>
        </c:txPr>
        <c:crossAx val="544551832"/>
        <c:crosses val="autoZero"/>
        <c:auto val="1"/>
        <c:lblAlgn val="ctr"/>
        <c:lblOffset val="100"/>
        <c:noMultiLvlLbl val="0"/>
      </c:catAx>
      <c:valAx>
        <c:axId val="544551832"/>
        <c:scaling>
          <c:orientation val="minMax"/>
          <c:max val="35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Verdana" panose="020B0604030504040204" pitchFamily="34" charset="0"/>
                <a:ea typeface="Verdana" panose="020B0604030504040204" pitchFamily="34" charset="0"/>
                <a:cs typeface="+mn-cs"/>
              </a:defRPr>
            </a:pPr>
            <a:endParaRPr lang="lv-LV"/>
          </a:p>
        </c:txPr>
        <c:crossAx val="54455511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lv-LV"/>
        </a:p>
      </c:txPr>
    </c:legend>
    <c:plotVisOnly val="1"/>
    <c:dispBlanksAs val="zero"/>
    <c:showDLblsOverMax val="0"/>
  </c:chart>
  <c:spPr>
    <a:solidFill>
      <a:schemeClr val="bg1"/>
    </a:solidFill>
    <a:ln w="9525" cap="flat" cmpd="sng" algn="ctr">
      <a:noFill/>
      <a:round/>
    </a:ln>
    <a:effectLst/>
  </c:spPr>
  <c:txPr>
    <a:bodyPr/>
    <a:lstStyle/>
    <a:p>
      <a:pPr>
        <a:defRPr sz="1050">
          <a:solidFill>
            <a:schemeClr val="tx1"/>
          </a:solidFill>
          <a:latin typeface="Verdana" panose="020B0604030504040204" pitchFamily="34" charset="0"/>
          <a:ea typeface="Verdana" panose="020B0604030504040204" pitchFamily="34" charset="0"/>
        </a:defRPr>
      </a:pPr>
      <a:endParaRPr lang="lv-LV"/>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ysClr val="windowText" lastClr="000000"/>
                </a:solidFill>
                <a:latin typeface="+mn-lt"/>
                <a:ea typeface="+mn-ea"/>
                <a:cs typeface="+mn-cs"/>
              </a:defRPr>
            </a:pPr>
            <a:r>
              <a:rPr lang="lv-LV" sz="1800" b="1" i="0" baseline="0" dirty="0">
                <a:effectLst/>
              </a:rPr>
              <a:t>Indikatīvās prognozes </a:t>
            </a:r>
            <a:r>
              <a:rPr lang="en-GB" sz="1800" b="1" i="0" baseline="0" dirty="0">
                <a:effectLst/>
              </a:rPr>
              <a:t>Atveseļošanas fonda</a:t>
            </a:r>
            <a:r>
              <a:rPr lang="lv-LV" sz="1800" b="1" i="0" baseline="0" dirty="0">
                <a:effectLst/>
              </a:rPr>
              <a:t>, 2014-2020 un 2021-2027 ES fondu budžeta ikgadējai plūsmai</a:t>
            </a:r>
            <a:endParaRPr lang="lv-LV" dirty="0">
              <a:effectLst/>
            </a:endParaRPr>
          </a:p>
        </c:rich>
      </c:tx>
      <c:overlay val="0"/>
      <c:spPr>
        <a:noFill/>
        <a:ln>
          <a:noFill/>
        </a:ln>
        <a:effectLst/>
      </c:spPr>
      <c:txPr>
        <a:bodyPr rot="0" spcFirstLastPara="1" vertOverflow="ellipsis" vert="horz" wrap="square" anchor="ctr" anchorCtr="1"/>
        <a:lstStyle/>
        <a:p>
          <a:pPr>
            <a:defRPr sz="1320" b="0" i="0" u="none" strike="noStrike" kern="1200" spc="0" baseline="0">
              <a:solidFill>
                <a:sysClr val="windowText" lastClr="000000"/>
              </a:solidFill>
              <a:latin typeface="+mn-lt"/>
              <a:ea typeface="+mn-ea"/>
              <a:cs typeface="+mn-cs"/>
            </a:defRPr>
          </a:pPr>
          <a:endParaRPr lang="lv-LV"/>
        </a:p>
      </c:txPr>
    </c:title>
    <c:autoTitleDeleted val="0"/>
    <c:plotArea>
      <c:layout>
        <c:manualLayout>
          <c:layoutTarget val="inner"/>
          <c:xMode val="edge"/>
          <c:yMode val="edge"/>
          <c:x val="8.0298384102842554E-2"/>
          <c:y val="9.9632381667848102E-2"/>
          <c:w val="0.90645426929188944"/>
          <c:h val="0.59483743058971217"/>
        </c:manualLayout>
      </c:layout>
      <c:lineChart>
        <c:grouping val="standard"/>
        <c:varyColors val="0"/>
        <c:ser>
          <c:idx val="2"/>
          <c:order val="0"/>
          <c:tx>
            <c:strRef>
              <c:f>'Izmaiņas budžeta prognozēs'!$A$4</c:f>
              <c:strCache>
                <c:ptCount val="1"/>
                <c:pt idx="0">
                  <c:v>21.07.2021. 2014-2020 perioda budžeta plūsmas prognoze, t.sk. React-EU (288 milj. EUR), EUR. Kopā 5 318 milj. EUR</c:v>
                </c:pt>
              </c:strCache>
            </c:strRef>
          </c:tx>
          <c:spPr>
            <a:ln w="28575" cap="rnd">
              <a:solidFill>
                <a:srgbClr val="C00000"/>
              </a:solidFill>
              <a:round/>
            </a:ln>
            <a:effectLst/>
          </c:spPr>
          <c:marker>
            <c:symbol val="none"/>
          </c:marker>
          <c:dLbls>
            <c:dLbl>
              <c:idx val="6"/>
              <c:layout>
                <c:manualLayout>
                  <c:x val="-3.0451219557198976E-2"/>
                  <c:y val="1.89851533874788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83C-429D-9DF3-47B0B8823D26}"/>
                </c:ext>
              </c:extLst>
            </c:dLbl>
            <c:dLbl>
              <c:idx val="7"/>
              <c:layout>
                <c:manualLayout>
                  <c:x val="-2.0200905419044613E-2"/>
                  <c:y val="2.70128336201477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83C-429D-9DF3-47B0B8823D26}"/>
                </c:ext>
              </c:extLst>
            </c:dLbl>
            <c:dLbl>
              <c:idx val="8"/>
              <c:layout>
                <c:manualLayout>
                  <c:x val="-2.577195632374479E-2"/>
                  <c:y val="-1.79320668646096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83C-429D-9DF3-47B0B8823D26}"/>
                </c:ext>
              </c:extLst>
            </c:dLbl>
            <c:dLbl>
              <c:idx val="9"/>
              <c:layout>
                <c:manualLayout>
                  <c:x val="-3.5683511114309382E-2"/>
                  <c:y val="-3.08791125053182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83C-429D-9DF3-47B0B8823D26}"/>
                </c:ext>
              </c:extLst>
            </c:dLbl>
            <c:dLbl>
              <c:idx val="10"/>
              <c:layout>
                <c:manualLayout>
                  <c:x val="-5.2500284262694437E-2"/>
                  <c:y val="-2.95374975405815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83C-429D-9DF3-47B0B8823D26}"/>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C00000"/>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'Izmaiņas budžeta prognozēs'!$B$2:$R$2</c:f>
              <c:strCache>
                <c:ptCount val="17"/>
                <c:pt idx="0">
                  <c:v>2014
Fakts</c:v>
                </c:pt>
                <c:pt idx="1">
                  <c:v>2015
Fakts</c:v>
                </c:pt>
                <c:pt idx="2">
                  <c:v>2016
Fakts</c:v>
                </c:pt>
                <c:pt idx="3">
                  <c:v>2017
Fakts</c:v>
                </c:pt>
                <c:pt idx="4">
                  <c:v>2018
Fakts</c:v>
                </c:pt>
                <c:pt idx="5">
                  <c:v>2019
Fakts</c:v>
                </c:pt>
                <c:pt idx="6">
                  <c:v>2020
Fakts</c:v>
                </c:pt>
                <c:pt idx="7">
                  <c:v>2021
Prognoze</c:v>
                </c:pt>
                <c:pt idx="8">
                  <c:v>2022
Prognoze</c:v>
                </c:pt>
                <c:pt idx="9">
                  <c:v>2023
Prognoze</c:v>
                </c:pt>
                <c:pt idx="10">
                  <c:v>2024
Prognoze</c:v>
                </c:pt>
                <c:pt idx="11">
                  <c:v>2025
Prognoze</c:v>
                </c:pt>
                <c:pt idx="12">
                  <c:v>2026
Prognoze</c:v>
                </c:pt>
                <c:pt idx="13">
                  <c:v>2027
Prognoze</c:v>
                </c:pt>
                <c:pt idx="14">
                  <c:v>2028
Prognoze</c:v>
                </c:pt>
                <c:pt idx="15">
                  <c:v>2029
Prognoze</c:v>
                </c:pt>
                <c:pt idx="16">
                  <c:v>2030
Prognoze</c:v>
                </c:pt>
              </c:strCache>
            </c:strRef>
          </c:cat>
          <c:val>
            <c:numRef>
              <c:f>'Izmaiņas budžeta prognozēs'!$B$4:$R$4</c:f>
              <c:numCache>
                <c:formatCode>#,##0</c:formatCode>
                <c:ptCount val="17"/>
                <c:pt idx="0">
                  <c:v>13517517.059999999</c:v>
                </c:pt>
                <c:pt idx="1">
                  <c:v>127363439</c:v>
                </c:pt>
                <c:pt idx="2">
                  <c:v>225217764.69</c:v>
                </c:pt>
                <c:pt idx="3">
                  <c:v>403698156.03999996</c:v>
                </c:pt>
                <c:pt idx="4">
                  <c:v>719425911.32999992</c:v>
                </c:pt>
                <c:pt idx="5">
                  <c:v>712210417.15999985</c:v>
                </c:pt>
                <c:pt idx="6">
                  <c:v>630871565</c:v>
                </c:pt>
                <c:pt idx="7">
                  <c:v>590000000</c:v>
                </c:pt>
                <c:pt idx="8">
                  <c:v>720000000</c:v>
                </c:pt>
                <c:pt idx="9">
                  <c:v>700000000</c:v>
                </c:pt>
                <c:pt idx="10">
                  <c:v>475417087.24000025</c:v>
                </c:pt>
              </c:numCache>
            </c:numRef>
          </c:val>
          <c:smooth val="0"/>
          <c:extLst>
            <c:ext xmlns:c16="http://schemas.microsoft.com/office/drawing/2014/chart" uri="{C3380CC4-5D6E-409C-BE32-E72D297353CC}">
              <c16:uniqueId val="{00000005-883C-429D-9DF3-47B0B8823D26}"/>
            </c:ext>
          </c:extLst>
        </c:ser>
        <c:ser>
          <c:idx val="5"/>
          <c:order val="1"/>
          <c:tx>
            <c:strRef>
              <c:f>'Izmaiņas budžeta prognozēs'!$A$6</c:f>
              <c:strCache>
                <c:ptCount val="1"/>
                <c:pt idx="0">
                  <c:v>21.07.2021. N+3 izpildei nepieciešamā valsts budžeta izdevumu plūsmas prognoze 2021-2027 periodā, ja izdevumi tiek sākti jau perioda sākumā, EUR (Kopā 4 868 milj. EUR)</c:v>
                </c:pt>
              </c:strCache>
            </c:strRef>
          </c:tx>
          <c:spPr>
            <a:ln w="28575" cap="rnd">
              <a:solidFill>
                <a:srgbClr val="CD27A9"/>
              </a:solidFill>
              <a:round/>
            </a:ln>
            <a:effectLst/>
          </c:spPr>
          <c:marker>
            <c:symbol val="none"/>
          </c:marker>
          <c:dLbls>
            <c:dLbl>
              <c:idx val="7"/>
              <c:layout>
                <c:manualLayout>
                  <c:x val="-4.5027450444771961E-3"/>
                  <c:y val="8.641551312220486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83C-429D-9DF3-47B0B8823D26}"/>
                </c:ext>
              </c:extLst>
            </c:dLbl>
            <c:dLbl>
              <c:idx val="8"/>
              <c:layout>
                <c:manualLayout>
                  <c:x val="-3.2018828171936041E-2"/>
                  <c:y val="2.47513100591788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83C-429D-9DF3-47B0B8823D26}"/>
                </c:ext>
              </c:extLst>
            </c:dLbl>
            <c:dLbl>
              <c:idx val="9"/>
              <c:layout>
                <c:manualLayout>
                  <c:x val="-2.8059275883879731E-2"/>
                  <c:y val="-8.098900157496919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83C-429D-9DF3-47B0B8823D26}"/>
                </c:ext>
              </c:extLst>
            </c:dLbl>
            <c:dLbl>
              <c:idx val="10"/>
              <c:layout>
                <c:manualLayout>
                  <c:x val="-1.444632143737155E-2"/>
                  <c:y val="6.610170919157512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83C-429D-9DF3-47B0B8823D26}"/>
                </c:ext>
              </c:extLst>
            </c:dLbl>
            <c:dLbl>
              <c:idx val="11"/>
              <c:layout>
                <c:manualLayout>
                  <c:x val="-2.1767559907668294E-2"/>
                  <c:y val="2.27525289407342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83C-429D-9DF3-47B0B8823D26}"/>
                </c:ext>
              </c:extLst>
            </c:dLbl>
            <c:dLbl>
              <c:idx val="12"/>
              <c:layout>
                <c:manualLayout>
                  <c:x val="-2.3232154092837281E-2"/>
                  <c:y val="2.27525289407342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83C-429D-9DF3-47B0B8823D26}"/>
                </c:ext>
              </c:extLst>
            </c:dLbl>
            <c:dLbl>
              <c:idx val="13"/>
              <c:layout>
                <c:manualLayout>
                  <c:x val="-1.4444588981823455E-2"/>
                  <c:y val="-1.95869873060828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83C-429D-9DF3-47B0B8823D26}"/>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CD27A9"/>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'Izmaiņas budžeta prognozēs'!$B$6:$R$6</c:f>
              <c:numCache>
                <c:formatCode>General</c:formatCode>
                <c:ptCount val="17"/>
                <c:pt idx="7" formatCode="#,##0">
                  <c:v>20000000</c:v>
                </c:pt>
                <c:pt idx="8" formatCode="#,##0">
                  <c:v>200000000</c:v>
                </c:pt>
                <c:pt idx="9" formatCode="#,##0">
                  <c:v>398000000</c:v>
                </c:pt>
                <c:pt idx="10" formatCode="#,##0">
                  <c:v>634000000</c:v>
                </c:pt>
                <c:pt idx="11" formatCode="#,##0">
                  <c:v>725000000</c:v>
                </c:pt>
                <c:pt idx="12" formatCode="#,##0">
                  <c:v>738800000</c:v>
                </c:pt>
                <c:pt idx="13" formatCode="#,##0">
                  <c:v>739000000</c:v>
                </c:pt>
                <c:pt idx="14" formatCode="#,##0">
                  <c:v>638000000</c:v>
                </c:pt>
                <c:pt idx="15" formatCode="#,##0">
                  <c:v>516000000</c:v>
                </c:pt>
                <c:pt idx="16" formatCode="#,##0">
                  <c:v>259644700.00000012</c:v>
                </c:pt>
              </c:numCache>
            </c:numRef>
          </c:val>
          <c:smooth val="0"/>
          <c:extLst>
            <c:ext xmlns:c16="http://schemas.microsoft.com/office/drawing/2014/chart" uri="{C3380CC4-5D6E-409C-BE32-E72D297353CC}">
              <c16:uniqueId val="{0000000D-883C-429D-9DF3-47B0B8823D26}"/>
            </c:ext>
          </c:extLst>
        </c:ser>
        <c:ser>
          <c:idx val="7"/>
          <c:order val="2"/>
          <c:tx>
            <c:strRef>
              <c:f>'Izmaiņas budžeta prognozēs'!$A$8</c:f>
              <c:strCache>
                <c:ptCount val="1"/>
                <c:pt idx="0">
                  <c:v>21.07.2021. Atveseļošanas fonda budžeta izdevumu plūsmas prognoze garantētā finansējuma ietvaros (1 826 milj. euro)</c:v>
                </c:pt>
              </c:strCache>
            </c:strRef>
          </c:tx>
          <c:spPr>
            <a:ln w="28575" cap="rnd">
              <a:solidFill>
                <a:schemeClr val="accent2">
                  <a:lumMod val="60000"/>
                </a:schemeClr>
              </a:solidFill>
              <a:round/>
            </a:ln>
            <a:effectLst/>
          </c:spPr>
          <c:marker>
            <c:symbol val="none"/>
          </c:marker>
          <c:dLbls>
            <c:dLbl>
              <c:idx val="7"/>
              <c:layout>
                <c:manualLayout>
                  <c:x val="-2.6370699591819355E-2"/>
                  <c:y val="4.036697072742955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83C-429D-9DF3-47B0B8823D26}"/>
                </c:ext>
              </c:extLst>
            </c:dLbl>
            <c:dLbl>
              <c:idx val="8"/>
              <c:layout>
                <c:manualLayout>
                  <c:x val="-3.5179447084909332E-2"/>
                  <c:y val="-8.81907435492640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83C-429D-9DF3-47B0B8823D26}"/>
                </c:ext>
              </c:extLst>
            </c:dLbl>
            <c:dLbl>
              <c:idx val="9"/>
              <c:layout>
                <c:manualLayout>
                  <c:x val="-2.1547599666311573E-2"/>
                  <c:y val="1.69567603646246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83C-429D-9DF3-47B0B8823D26}"/>
                </c:ext>
              </c:extLst>
            </c:dLbl>
            <c:dLbl>
              <c:idx val="10"/>
              <c:layout>
                <c:manualLayout>
                  <c:x val="-5.8601554648487573E-3"/>
                  <c:y val="-1.00917426818575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83C-429D-9DF3-47B0B8823D26}"/>
                </c:ext>
              </c:extLst>
            </c:dLbl>
            <c:dLbl>
              <c:idx val="11"/>
              <c:layout>
                <c:manualLayout>
                  <c:x val="-1.4650388662122967E-3"/>
                  <c:y val="-1.00917426818575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883C-429D-9DF3-47B0B8823D26}"/>
                </c:ext>
              </c:extLst>
            </c:dLbl>
            <c:dLbl>
              <c:idx val="12"/>
              <c:layout>
                <c:manualLayout>
                  <c:x val="-5.8601554648488648E-3"/>
                  <c:y val="-4.03669707274310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883C-429D-9DF3-47B0B8823D26}"/>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C00000"/>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'Izmaiņas budžeta prognozēs'!$B$8:$R$8</c:f>
              <c:numCache>
                <c:formatCode>General</c:formatCode>
                <c:ptCount val="17"/>
                <c:pt idx="7" formatCode="#,##0">
                  <c:v>4073396</c:v>
                </c:pt>
                <c:pt idx="8" formatCode="#,##0">
                  <c:v>254649754</c:v>
                </c:pt>
                <c:pt idx="9" formatCode="#,##0">
                  <c:v>394247718</c:v>
                </c:pt>
                <c:pt idx="10" formatCode="#,##0">
                  <c:v>458112544</c:v>
                </c:pt>
                <c:pt idx="11" formatCode="#,##0">
                  <c:v>411710648</c:v>
                </c:pt>
                <c:pt idx="12" formatCode="#,##0">
                  <c:v>303205940</c:v>
                </c:pt>
              </c:numCache>
            </c:numRef>
          </c:val>
          <c:smooth val="0"/>
          <c:extLst>
            <c:ext xmlns:c16="http://schemas.microsoft.com/office/drawing/2014/chart" uri="{C3380CC4-5D6E-409C-BE32-E72D297353CC}">
              <c16:uniqueId val="{00000014-883C-429D-9DF3-47B0B8823D26}"/>
            </c:ext>
          </c:extLst>
        </c:ser>
        <c:ser>
          <c:idx val="3"/>
          <c:order val="3"/>
          <c:tx>
            <c:strRef>
              <c:f>'Izmaiņas budžeta prognozēs'!$A$10</c:f>
              <c:strCache>
                <c:ptCount val="1"/>
                <c:pt idx="0">
                  <c:v>21.07.2021. prognoze AF un 2014-2020, 2021-2027 periodiem kopā</c:v>
                </c:pt>
              </c:strCache>
            </c:strRef>
          </c:tx>
          <c:spPr>
            <a:ln w="44450" cap="rnd">
              <a:solidFill>
                <a:srgbClr val="00B050"/>
              </a:solidFill>
              <a:round/>
            </a:ln>
            <a:effectLst/>
          </c:spPr>
          <c:marker>
            <c:symbol val="none"/>
          </c:marker>
          <c:dLbls>
            <c:dLbl>
              <c:idx val="6"/>
              <c:delete val="1"/>
              <c:extLst>
                <c:ext xmlns:c15="http://schemas.microsoft.com/office/drawing/2012/chart" uri="{CE6537A1-D6FC-4f65-9D91-7224C49458BB}"/>
                <c:ext xmlns:c16="http://schemas.microsoft.com/office/drawing/2014/chart" uri="{C3380CC4-5D6E-409C-BE32-E72D297353CC}">
                  <c16:uniqueId val="{00000015-883C-429D-9DF3-47B0B8823D26}"/>
                </c:ext>
              </c:extLst>
            </c:dLbl>
            <c:dLbl>
              <c:idx val="7"/>
              <c:layout>
                <c:manualLayout>
                  <c:x val="-3.3440548152416559E-2"/>
                  <c:y val="-3.31628450363993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883C-429D-9DF3-47B0B8823D26}"/>
                </c:ext>
              </c:extLst>
            </c:dLbl>
            <c:dLbl>
              <c:idx val="8"/>
              <c:layout>
                <c:manualLayout>
                  <c:x val="-4.9653858612444389E-2"/>
                  <c:y val="-2.56632221774230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883C-429D-9DF3-47B0B8823D26}"/>
                </c:ext>
              </c:extLst>
            </c:dLbl>
            <c:dLbl>
              <c:idx val="9"/>
              <c:layout>
                <c:manualLayout>
                  <c:x val="-4.1081830699608822E-2"/>
                  <c:y val="-2.67810661025772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883C-429D-9DF3-47B0B8823D26}"/>
                </c:ext>
              </c:extLst>
            </c:dLbl>
            <c:dLbl>
              <c:idx val="11"/>
              <c:layout>
                <c:manualLayout>
                  <c:x val="-4.3951165986365788E-2"/>
                  <c:y val="2.01834853637151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883C-429D-9DF3-47B0B8823D26}"/>
                </c:ext>
              </c:extLst>
            </c:dLbl>
            <c:dLbl>
              <c:idx val="12"/>
              <c:layout>
                <c:manualLayout>
                  <c:x val="-1.29435904943973E-2"/>
                  <c:y val="-1.48252330210695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883C-429D-9DF3-47B0B8823D26}"/>
                </c:ext>
              </c:extLst>
            </c:dLbl>
            <c:dLbl>
              <c:idx val="13"/>
              <c:delete val="1"/>
              <c:extLst>
                <c:ext xmlns:c15="http://schemas.microsoft.com/office/drawing/2012/chart" uri="{CE6537A1-D6FC-4f65-9D91-7224C49458BB}"/>
                <c:ext xmlns:c16="http://schemas.microsoft.com/office/drawing/2014/chart" uri="{C3380CC4-5D6E-409C-BE32-E72D297353CC}">
                  <c16:uniqueId val="{00000019-883C-429D-9DF3-47B0B8823D26}"/>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B050"/>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'Izmaiņas budžeta prognozēs'!$B$2:$R$2</c:f>
              <c:strCache>
                <c:ptCount val="17"/>
                <c:pt idx="0">
                  <c:v>2014
Fakts</c:v>
                </c:pt>
                <c:pt idx="1">
                  <c:v>2015
Fakts</c:v>
                </c:pt>
                <c:pt idx="2">
                  <c:v>2016
Fakts</c:v>
                </c:pt>
                <c:pt idx="3">
                  <c:v>2017
Fakts</c:v>
                </c:pt>
                <c:pt idx="4">
                  <c:v>2018
Fakts</c:v>
                </c:pt>
                <c:pt idx="5">
                  <c:v>2019
Fakts</c:v>
                </c:pt>
                <c:pt idx="6">
                  <c:v>2020
Fakts</c:v>
                </c:pt>
                <c:pt idx="7">
                  <c:v>2021
Prognoze</c:v>
                </c:pt>
                <c:pt idx="8">
                  <c:v>2022
Prognoze</c:v>
                </c:pt>
                <c:pt idx="9">
                  <c:v>2023
Prognoze</c:v>
                </c:pt>
                <c:pt idx="10">
                  <c:v>2024
Prognoze</c:v>
                </c:pt>
                <c:pt idx="11">
                  <c:v>2025
Prognoze</c:v>
                </c:pt>
                <c:pt idx="12">
                  <c:v>2026
Prognoze</c:v>
                </c:pt>
                <c:pt idx="13">
                  <c:v>2027
Prognoze</c:v>
                </c:pt>
                <c:pt idx="14">
                  <c:v>2028
Prognoze</c:v>
                </c:pt>
                <c:pt idx="15">
                  <c:v>2029
Prognoze</c:v>
                </c:pt>
                <c:pt idx="16">
                  <c:v>2030
Prognoze</c:v>
                </c:pt>
              </c:strCache>
            </c:strRef>
          </c:cat>
          <c:val>
            <c:numRef>
              <c:f>'Izmaiņas budžeta prognozēs'!$B$10:$R$10</c:f>
              <c:numCache>
                <c:formatCode>General</c:formatCode>
                <c:ptCount val="17"/>
                <c:pt idx="6" formatCode="#,##0">
                  <c:v>630871565</c:v>
                </c:pt>
                <c:pt idx="7" formatCode="#,##0">
                  <c:v>614073396</c:v>
                </c:pt>
                <c:pt idx="8" formatCode="#,##0">
                  <c:v>1174649754</c:v>
                </c:pt>
                <c:pt idx="9" formatCode="#,##0">
                  <c:v>1492247718</c:v>
                </c:pt>
                <c:pt idx="10" formatCode="#,##0">
                  <c:v>1567529631.2400002</c:v>
                </c:pt>
                <c:pt idx="11" formatCode="#,##0">
                  <c:v>1136710648</c:v>
                </c:pt>
                <c:pt idx="12" formatCode="#,##0">
                  <c:v>1042005940</c:v>
                </c:pt>
                <c:pt idx="13" formatCode="#,##0">
                  <c:v>739000000</c:v>
                </c:pt>
              </c:numCache>
            </c:numRef>
          </c:val>
          <c:smooth val="0"/>
          <c:extLst>
            <c:ext xmlns:c16="http://schemas.microsoft.com/office/drawing/2014/chart" uri="{C3380CC4-5D6E-409C-BE32-E72D297353CC}">
              <c16:uniqueId val="{0000001A-883C-429D-9DF3-47B0B8823D26}"/>
            </c:ext>
          </c:extLst>
        </c:ser>
        <c:dLbls>
          <c:showLegendKey val="0"/>
          <c:showVal val="0"/>
          <c:showCatName val="0"/>
          <c:showSerName val="0"/>
          <c:showPercent val="0"/>
          <c:showBubbleSize val="0"/>
        </c:dLbls>
        <c:smooth val="0"/>
        <c:axId val="2131920656"/>
        <c:axId val="496000192"/>
      </c:lineChart>
      <c:catAx>
        <c:axId val="2131920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lv-LV"/>
          </a:p>
        </c:txPr>
        <c:crossAx val="496000192"/>
        <c:crosses val="autoZero"/>
        <c:auto val="1"/>
        <c:lblAlgn val="ctr"/>
        <c:lblOffset val="100"/>
        <c:noMultiLvlLbl val="0"/>
      </c:catAx>
      <c:valAx>
        <c:axId val="49600019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lv-LV"/>
          </a:p>
        </c:txPr>
        <c:crossAx val="2131920656"/>
        <c:crosses val="autoZero"/>
        <c:crossBetween val="between"/>
        <c:dispUnits>
          <c:builtInUnit val="millions"/>
          <c:dispUnitsLbl>
            <c:layout>
              <c:manualLayout>
                <c:xMode val="edge"/>
                <c:yMode val="edge"/>
                <c:x val="2.0362071353791443E-2"/>
                <c:y val="0.32679321021649466"/>
              </c:manualLayout>
            </c:layout>
            <c:tx>
              <c:rich>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r>
                    <a:rPr lang="lv-LV"/>
                    <a:t>Milj. </a:t>
                  </a:r>
                  <a:r>
                    <a:rPr lang="lv-LV" i="1"/>
                    <a:t>euro</a:t>
                  </a:r>
                </a:p>
              </c:rich>
            </c:tx>
            <c:spPr>
              <a:noFill/>
              <a:ln>
                <a:noFill/>
              </a:ln>
              <a:effectLst/>
            </c:spPr>
            <c:txPr>
              <a:bodyPr rot="-54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lv-LV"/>
              </a:p>
            </c:txPr>
          </c:dispUnitsLbl>
        </c:dispUnits>
      </c:valAx>
      <c:spPr>
        <a:noFill/>
        <a:ln>
          <a:noFill/>
        </a:ln>
        <a:effectLst/>
      </c:spPr>
    </c:plotArea>
    <c:legend>
      <c:legendPos val="b"/>
      <c:layout>
        <c:manualLayout>
          <c:xMode val="edge"/>
          <c:yMode val="edge"/>
          <c:x val="8.4238473338786451E-3"/>
          <c:y val="0.80148047808869993"/>
          <c:w val="0.97888429099963181"/>
          <c:h val="0.19851952191129987"/>
        </c:manualLayout>
      </c:layou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ysClr val="windowText" lastClr="000000"/>
          </a:solidFill>
        </a:defRPr>
      </a:pPr>
      <a:endParaRPr lang="lv-LV"/>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343508726485953E-2"/>
          <c:y val="3.149498418355582E-2"/>
          <c:w val="0.60000099987485944"/>
          <c:h val="0.84279014164280586"/>
        </c:manualLayout>
      </c:layout>
      <c:barChart>
        <c:barDir val="col"/>
        <c:grouping val="stacked"/>
        <c:varyColors val="0"/>
        <c:ser>
          <c:idx val="0"/>
          <c:order val="0"/>
          <c:tx>
            <c:strRef>
              <c:f>Eksports_pa_grupam!$DQ$293</c:f>
              <c:strCache>
                <c:ptCount val="1"/>
                <c:pt idx="0">
                  <c:v>Lauksaimniecības preces un pārtika</c:v>
                </c:pt>
              </c:strCache>
            </c:strRef>
          </c:tx>
          <c:spPr>
            <a:solidFill>
              <a:schemeClr val="accent5">
                <a:lumMod val="40000"/>
                <a:lumOff val="60000"/>
              </a:schemeClr>
            </a:solidFill>
            <a:ln>
              <a:noFill/>
            </a:ln>
            <a:effectLst/>
          </c:spPr>
          <c:invertIfNegative val="0"/>
          <c:cat>
            <c:multiLvlStrRef>
              <c:f>Eksports_pa_grupam!$EQ$1:$FH$2</c:f>
              <c:multiLvlStrCache>
                <c:ptCount val="18"/>
                <c:lvl>
                  <c:pt idx="0">
                    <c:v>1</c:v>
                  </c:pt>
                  <c:pt idx="1">
                    <c:v>2</c:v>
                  </c:pt>
                  <c:pt idx="2">
                    <c:v>3</c:v>
                  </c:pt>
                  <c:pt idx="3">
                    <c:v>4</c:v>
                  </c:pt>
                  <c:pt idx="4">
                    <c:v>5</c:v>
                  </c:pt>
                  <c:pt idx="5">
                    <c:v>6</c:v>
                  </c:pt>
                  <c:pt idx="6">
                    <c:v>7</c:v>
                  </c:pt>
                  <c:pt idx="7">
                    <c:v>8</c:v>
                  </c:pt>
                  <c:pt idx="8">
                    <c:v>9</c:v>
                  </c:pt>
                  <c:pt idx="9">
                    <c:v>10</c:v>
                  </c:pt>
                  <c:pt idx="10">
                    <c:v>11</c:v>
                  </c:pt>
                  <c:pt idx="11">
                    <c:v>12</c:v>
                  </c:pt>
                  <c:pt idx="12">
                    <c:v>1</c:v>
                  </c:pt>
                  <c:pt idx="13">
                    <c:v>2</c:v>
                  </c:pt>
                  <c:pt idx="14">
                    <c:v>3</c:v>
                  </c:pt>
                  <c:pt idx="15">
                    <c:v>4</c:v>
                  </c:pt>
                  <c:pt idx="16">
                    <c:v>5</c:v>
                  </c:pt>
                  <c:pt idx="17">
                    <c:v>6</c:v>
                  </c:pt>
                </c:lvl>
                <c:lvl>
                  <c:pt idx="0">
                    <c:v>2020</c:v>
                  </c:pt>
                  <c:pt idx="12">
                    <c:v>2021</c:v>
                  </c:pt>
                </c:lvl>
              </c:multiLvlStrCache>
            </c:multiLvlStrRef>
          </c:cat>
          <c:val>
            <c:numRef>
              <c:f>Eksports_pa_grupam!$EQ$212:$FH$212</c:f>
              <c:numCache>
                <c:formatCode>0.00</c:formatCode>
                <c:ptCount val="18"/>
                <c:pt idx="0">
                  <c:v>4.4533488962041394</c:v>
                </c:pt>
                <c:pt idx="1">
                  <c:v>2.5969945049859069</c:v>
                </c:pt>
                <c:pt idx="2">
                  <c:v>4.1688578271724515</c:v>
                </c:pt>
                <c:pt idx="3">
                  <c:v>-1.3607726061576524</c:v>
                </c:pt>
                <c:pt idx="4">
                  <c:v>-3.6065767246858984</c:v>
                </c:pt>
                <c:pt idx="5">
                  <c:v>-1.4804923639528711</c:v>
                </c:pt>
                <c:pt idx="6">
                  <c:v>-0.51616598664702951</c:v>
                </c:pt>
                <c:pt idx="7">
                  <c:v>-0.38106803085542945</c:v>
                </c:pt>
                <c:pt idx="8">
                  <c:v>8.3274488815096088</c:v>
                </c:pt>
                <c:pt idx="9">
                  <c:v>3.1975325430776897</c:v>
                </c:pt>
                <c:pt idx="10">
                  <c:v>-1.2196593982456527</c:v>
                </c:pt>
                <c:pt idx="11">
                  <c:v>2.2417322217615689</c:v>
                </c:pt>
                <c:pt idx="12">
                  <c:v>-1.5128124850536415</c:v>
                </c:pt>
                <c:pt idx="13">
                  <c:v>1.3190984563195216</c:v>
                </c:pt>
                <c:pt idx="14">
                  <c:v>0.60323345777527071</c:v>
                </c:pt>
                <c:pt idx="15">
                  <c:v>0.80115898020909304</c:v>
                </c:pt>
                <c:pt idx="16">
                  <c:v>4.9074809961241428</c:v>
                </c:pt>
                <c:pt idx="17">
                  <c:v>0.73998917675707765</c:v>
                </c:pt>
              </c:numCache>
            </c:numRef>
          </c:val>
          <c:extLst>
            <c:ext xmlns:c16="http://schemas.microsoft.com/office/drawing/2014/chart" uri="{C3380CC4-5D6E-409C-BE32-E72D297353CC}">
              <c16:uniqueId val="{00000000-6ECC-463A-90D8-1204AB93FA3B}"/>
            </c:ext>
          </c:extLst>
        </c:ser>
        <c:ser>
          <c:idx val="1"/>
          <c:order val="1"/>
          <c:tx>
            <c:strRef>
              <c:f>Eksports_pa_grupam!$DV$292</c:f>
              <c:strCache>
                <c:ptCount val="1"/>
                <c:pt idx="0">
                  <c:v>Minerālprodukti</c:v>
                </c:pt>
              </c:strCache>
            </c:strRef>
          </c:tx>
          <c:spPr>
            <a:solidFill>
              <a:schemeClr val="tx1">
                <a:lumMod val="50000"/>
                <a:lumOff val="50000"/>
              </a:schemeClr>
            </a:solidFill>
            <a:ln>
              <a:noFill/>
            </a:ln>
            <a:effectLst/>
          </c:spPr>
          <c:invertIfNegative val="0"/>
          <c:cat>
            <c:multiLvlStrRef>
              <c:f>Eksports_pa_grupam!$EQ$1:$FH$2</c:f>
              <c:multiLvlStrCache>
                <c:ptCount val="18"/>
                <c:lvl>
                  <c:pt idx="0">
                    <c:v>1</c:v>
                  </c:pt>
                  <c:pt idx="1">
                    <c:v>2</c:v>
                  </c:pt>
                  <c:pt idx="2">
                    <c:v>3</c:v>
                  </c:pt>
                  <c:pt idx="3">
                    <c:v>4</c:v>
                  </c:pt>
                  <c:pt idx="4">
                    <c:v>5</c:v>
                  </c:pt>
                  <c:pt idx="5">
                    <c:v>6</c:v>
                  </c:pt>
                  <c:pt idx="6">
                    <c:v>7</c:v>
                  </c:pt>
                  <c:pt idx="7">
                    <c:v>8</c:v>
                  </c:pt>
                  <c:pt idx="8">
                    <c:v>9</c:v>
                  </c:pt>
                  <c:pt idx="9">
                    <c:v>10</c:v>
                  </c:pt>
                  <c:pt idx="10">
                    <c:v>11</c:v>
                  </c:pt>
                  <c:pt idx="11">
                    <c:v>12</c:v>
                  </c:pt>
                  <c:pt idx="12">
                    <c:v>1</c:v>
                  </c:pt>
                  <c:pt idx="13">
                    <c:v>2</c:v>
                  </c:pt>
                  <c:pt idx="14">
                    <c:v>3</c:v>
                  </c:pt>
                  <c:pt idx="15">
                    <c:v>4</c:v>
                  </c:pt>
                  <c:pt idx="16">
                    <c:v>5</c:v>
                  </c:pt>
                  <c:pt idx="17">
                    <c:v>6</c:v>
                  </c:pt>
                </c:lvl>
                <c:lvl>
                  <c:pt idx="0">
                    <c:v>2020</c:v>
                  </c:pt>
                  <c:pt idx="12">
                    <c:v>2021</c:v>
                  </c:pt>
                </c:lvl>
              </c:multiLvlStrCache>
            </c:multiLvlStrRef>
          </c:cat>
          <c:val>
            <c:numRef>
              <c:f>Eksports_pa_grupam!$EQ$213:$FH$213</c:f>
              <c:numCache>
                <c:formatCode>0.00</c:formatCode>
                <c:ptCount val="18"/>
                <c:pt idx="0">
                  <c:v>-1.0946618404150408</c:v>
                </c:pt>
                <c:pt idx="1">
                  <c:v>-0.28527113673661769</c:v>
                </c:pt>
                <c:pt idx="2">
                  <c:v>-1.3383288728226099</c:v>
                </c:pt>
                <c:pt idx="3">
                  <c:v>-1.9730541821708063</c:v>
                </c:pt>
                <c:pt idx="4">
                  <c:v>-1.5428316791823544</c:v>
                </c:pt>
                <c:pt idx="5">
                  <c:v>-1.0924320694094063</c:v>
                </c:pt>
                <c:pt idx="6">
                  <c:v>-1.1555567201935724</c:v>
                </c:pt>
                <c:pt idx="7">
                  <c:v>-0.94961279734596482</c:v>
                </c:pt>
                <c:pt idx="8">
                  <c:v>-0.27275787635296261</c:v>
                </c:pt>
                <c:pt idx="9">
                  <c:v>-0.33845619998740911</c:v>
                </c:pt>
                <c:pt idx="10">
                  <c:v>5.2898514082529685E-2</c:v>
                </c:pt>
                <c:pt idx="11">
                  <c:v>0.15832178915253614</c:v>
                </c:pt>
                <c:pt idx="12">
                  <c:v>0.38508972745145448</c:v>
                </c:pt>
                <c:pt idx="13">
                  <c:v>1.4492151675930796</c:v>
                </c:pt>
                <c:pt idx="14">
                  <c:v>1.9194957933122077</c:v>
                </c:pt>
                <c:pt idx="15">
                  <c:v>3.0750168042415091</c:v>
                </c:pt>
                <c:pt idx="16">
                  <c:v>2.3744678177554746</c:v>
                </c:pt>
                <c:pt idx="17">
                  <c:v>2.5563377355179577</c:v>
                </c:pt>
              </c:numCache>
            </c:numRef>
          </c:val>
          <c:extLst>
            <c:ext xmlns:c16="http://schemas.microsoft.com/office/drawing/2014/chart" uri="{C3380CC4-5D6E-409C-BE32-E72D297353CC}">
              <c16:uniqueId val="{00000001-6ECC-463A-90D8-1204AB93FA3B}"/>
            </c:ext>
          </c:extLst>
        </c:ser>
        <c:ser>
          <c:idx val="2"/>
          <c:order val="2"/>
          <c:tx>
            <c:strRef>
              <c:f>Eksports_pa_grupam!$DV$290</c:f>
              <c:strCache>
                <c:ptCount val="1"/>
                <c:pt idx="0">
                  <c:v>Ķīmiskās rūpniecības ražojumi</c:v>
                </c:pt>
              </c:strCache>
            </c:strRef>
          </c:tx>
          <c:spPr>
            <a:solidFill>
              <a:schemeClr val="accent1">
                <a:lumMod val="75000"/>
              </a:schemeClr>
            </a:solidFill>
            <a:ln>
              <a:noFill/>
            </a:ln>
            <a:effectLst/>
          </c:spPr>
          <c:invertIfNegative val="0"/>
          <c:cat>
            <c:multiLvlStrRef>
              <c:f>Eksports_pa_grupam!$EQ$1:$FH$2</c:f>
              <c:multiLvlStrCache>
                <c:ptCount val="18"/>
                <c:lvl>
                  <c:pt idx="0">
                    <c:v>1</c:v>
                  </c:pt>
                  <c:pt idx="1">
                    <c:v>2</c:v>
                  </c:pt>
                  <c:pt idx="2">
                    <c:v>3</c:v>
                  </c:pt>
                  <c:pt idx="3">
                    <c:v>4</c:v>
                  </c:pt>
                  <c:pt idx="4">
                    <c:v>5</c:v>
                  </c:pt>
                  <c:pt idx="5">
                    <c:v>6</c:v>
                  </c:pt>
                  <c:pt idx="6">
                    <c:v>7</c:v>
                  </c:pt>
                  <c:pt idx="7">
                    <c:v>8</c:v>
                  </c:pt>
                  <c:pt idx="8">
                    <c:v>9</c:v>
                  </c:pt>
                  <c:pt idx="9">
                    <c:v>10</c:v>
                  </c:pt>
                  <c:pt idx="10">
                    <c:v>11</c:v>
                  </c:pt>
                  <c:pt idx="11">
                    <c:v>12</c:v>
                  </c:pt>
                  <c:pt idx="12">
                    <c:v>1</c:v>
                  </c:pt>
                  <c:pt idx="13">
                    <c:v>2</c:v>
                  </c:pt>
                  <c:pt idx="14">
                    <c:v>3</c:v>
                  </c:pt>
                  <c:pt idx="15">
                    <c:v>4</c:v>
                  </c:pt>
                  <c:pt idx="16">
                    <c:v>5</c:v>
                  </c:pt>
                  <c:pt idx="17">
                    <c:v>6</c:v>
                  </c:pt>
                </c:lvl>
                <c:lvl>
                  <c:pt idx="0">
                    <c:v>2020</c:v>
                  </c:pt>
                  <c:pt idx="12">
                    <c:v>2021</c:v>
                  </c:pt>
                </c:lvl>
              </c:multiLvlStrCache>
            </c:multiLvlStrRef>
          </c:cat>
          <c:val>
            <c:numRef>
              <c:f>Eksports_pa_grupam!$EQ$214:$FH$214</c:f>
              <c:numCache>
                <c:formatCode>0.00</c:formatCode>
                <c:ptCount val="18"/>
                <c:pt idx="0">
                  <c:v>0.30218940058864546</c:v>
                </c:pt>
                <c:pt idx="1">
                  <c:v>-3.3946128203478282E-2</c:v>
                </c:pt>
                <c:pt idx="2">
                  <c:v>1.1312638718311352</c:v>
                </c:pt>
                <c:pt idx="3">
                  <c:v>-0.12018589923176758</c:v>
                </c:pt>
                <c:pt idx="4">
                  <c:v>-1.0908021340973737</c:v>
                </c:pt>
                <c:pt idx="5">
                  <c:v>1.63513626904751</c:v>
                </c:pt>
                <c:pt idx="6">
                  <c:v>0.39714884270861794</c:v>
                </c:pt>
                <c:pt idx="7">
                  <c:v>-0.39707940631164429</c:v>
                </c:pt>
                <c:pt idx="8">
                  <c:v>8.0468517726948005E-2</c:v>
                </c:pt>
                <c:pt idx="9">
                  <c:v>-1.1366410206471236</c:v>
                </c:pt>
                <c:pt idx="10">
                  <c:v>1.6555873589729362</c:v>
                </c:pt>
                <c:pt idx="11">
                  <c:v>1.4671558280642851</c:v>
                </c:pt>
                <c:pt idx="12">
                  <c:v>0.88399510067074172</c:v>
                </c:pt>
                <c:pt idx="13">
                  <c:v>1.3555142063897441</c:v>
                </c:pt>
                <c:pt idx="14">
                  <c:v>2.2075761307637363</c:v>
                </c:pt>
                <c:pt idx="15">
                  <c:v>2.7927902436866283</c:v>
                </c:pt>
                <c:pt idx="16">
                  <c:v>3.6681556579155559</c:v>
                </c:pt>
                <c:pt idx="17">
                  <c:v>1.7969057220961586</c:v>
                </c:pt>
              </c:numCache>
            </c:numRef>
          </c:val>
          <c:extLst>
            <c:ext xmlns:c16="http://schemas.microsoft.com/office/drawing/2014/chart" uri="{C3380CC4-5D6E-409C-BE32-E72D297353CC}">
              <c16:uniqueId val="{00000002-6ECC-463A-90D8-1204AB93FA3B}"/>
            </c:ext>
          </c:extLst>
        </c:ser>
        <c:ser>
          <c:idx val="3"/>
          <c:order val="3"/>
          <c:tx>
            <c:strRef>
              <c:f>Eksports_pa_grupam!$DV$287</c:f>
              <c:strCache>
                <c:ptCount val="1"/>
                <c:pt idx="0">
                  <c:v>Koks un koka izstrādājumi</c:v>
                </c:pt>
              </c:strCache>
            </c:strRef>
          </c:tx>
          <c:spPr>
            <a:pattFill prst="dkUpDiag">
              <a:fgClr>
                <a:srgbClr val="00B050"/>
              </a:fgClr>
              <a:bgClr>
                <a:schemeClr val="bg1"/>
              </a:bgClr>
            </a:pattFill>
            <a:ln>
              <a:noFill/>
            </a:ln>
            <a:effectLst/>
          </c:spPr>
          <c:invertIfNegative val="0"/>
          <c:cat>
            <c:multiLvlStrRef>
              <c:f>Eksports_pa_grupam!$EQ$1:$FH$2</c:f>
              <c:multiLvlStrCache>
                <c:ptCount val="18"/>
                <c:lvl>
                  <c:pt idx="0">
                    <c:v>1</c:v>
                  </c:pt>
                  <c:pt idx="1">
                    <c:v>2</c:v>
                  </c:pt>
                  <c:pt idx="2">
                    <c:v>3</c:v>
                  </c:pt>
                  <c:pt idx="3">
                    <c:v>4</c:v>
                  </c:pt>
                  <c:pt idx="4">
                    <c:v>5</c:v>
                  </c:pt>
                  <c:pt idx="5">
                    <c:v>6</c:v>
                  </c:pt>
                  <c:pt idx="6">
                    <c:v>7</c:v>
                  </c:pt>
                  <c:pt idx="7">
                    <c:v>8</c:v>
                  </c:pt>
                  <c:pt idx="8">
                    <c:v>9</c:v>
                  </c:pt>
                  <c:pt idx="9">
                    <c:v>10</c:v>
                  </c:pt>
                  <c:pt idx="10">
                    <c:v>11</c:v>
                  </c:pt>
                  <c:pt idx="11">
                    <c:v>12</c:v>
                  </c:pt>
                  <c:pt idx="12">
                    <c:v>1</c:v>
                  </c:pt>
                  <c:pt idx="13">
                    <c:v>2</c:v>
                  </c:pt>
                  <c:pt idx="14">
                    <c:v>3</c:v>
                  </c:pt>
                  <c:pt idx="15">
                    <c:v>4</c:v>
                  </c:pt>
                  <c:pt idx="16">
                    <c:v>5</c:v>
                  </c:pt>
                  <c:pt idx="17">
                    <c:v>6</c:v>
                  </c:pt>
                </c:lvl>
                <c:lvl>
                  <c:pt idx="0">
                    <c:v>2020</c:v>
                  </c:pt>
                  <c:pt idx="12">
                    <c:v>2021</c:v>
                  </c:pt>
                </c:lvl>
              </c:multiLvlStrCache>
            </c:multiLvlStrRef>
          </c:cat>
          <c:val>
            <c:numRef>
              <c:f>Eksports_pa_grupam!$EQ$215:$FH$215</c:f>
              <c:numCache>
                <c:formatCode>0.00</c:formatCode>
                <c:ptCount val="18"/>
                <c:pt idx="0">
                  <c:v>-2.3423139640688908</c:v>
                </c:pt>
                <c:pt idx="1">
                  <c:v>-1.699764146717347</c:v>
                </c:pt>
                <c:pt idx="2">
                  <c:v>-2.7391741249930823</c:v>
                </c:pt>
                <c:pt idx="3">
                  <c:v>-2.8846195007772555</c:v>
                </c:pt>
                <c:pt idx="4">
                  <c:v>-1.4046380869881281</c:v>
                </c:pt>
                <c:pt idx="5">
                  <c:v>-1.3428732595636583</c:v>
                </c:pt>
                <c:pt idx="6">
                  <c:v>0.74466910485850835</c:v>
                </c:pt>
                <c:pt idx="7">
                  <c:v>-1.113214303287845</c:v>
                </c:pt>
                <c:pt idx="8">
                  <c:v>0.20984150012609795</c:v>
                </c:pt>
                <c:pt idx="9">
                  <c:v>1.9279872067779527</c:v>
                </c:pt>
                <c:pt idx="10">
                  <c:v>2.3172012987356645</c:v>
                </c:pt>
                <c:pt idx="11">
                  <c:v>3.6939050347983313</c:v>
                </c:pt>
                <c:pt idx="12">
                  <c:v>0.44204170780432711</c:v>
                </c:pt>
                <c:pt idx="13">
                  <c:v>3.5317467652134522</c:v>
                </c:pt>
                <c:pt idx="14">
                  <c:v>5.8933945356447621</c:v>
                </c:pt>
                <c:pt idx="15">
                  <c:v>6.7321667090493147</c:v>
                </c:pt>
                <c:pt idx="16">
                  <c:v>7.6003901237474656</c:v>
                </c:pt>
                <c:pt idx="17">
                  <c:v>14.461081138059594</c:v>
                </c:pt>
              </c:numCache>
            </c:numRef>
          </c:val>
          <c:extLst>
            <c:ext xmlns:c16="http://schemas.microsoft.com/office/drawing/2014/chart" uri="{C3380CC4-5D6E-409C-BE32-E72D297353CC}">
              <c16:uniqueId val="{00000003-6ECC-463A-90D8-1204AB93FA3B}"/>
            </c:ext>
          </c:extLst>
        </c:ser>
        <c:ser>
          <c:idx val="4"/>
          <c:order val="4"/>
          <c:tx>
            <c:strRef>
              <c:f>Eksports_pa_grupam!$DV$289</c:f>
              <c:strCache>
                <c:ptCount val="1"/>
                <c:pt idx="0">
                  <c:v>Metāli un to izstrādājumi</c:v>
                </c:pt>
              </c:strCache>
            </c:strRef>
          </c:tx>
          <c:spPr>
            <a:solidFill>
              <a:srgbClr val="FF0000"/>
            </a:solidFill>
            <a:ln>
              <a:noFill/>
            </a:ln>
            <a:effectLst/>
          </c:spPr>
          <c:invertIfNegative val="0"/>
          <c:cat>
            <c:multiLvlStrRef>
              <c:f>Eksports_pa_grupam!$EQ$1:$FH$2</c:f>
              <c:multiLvlStrCache>
                <c:ptCount val="18"/>
                <c:lvl>
                  <c:pt idx="0">
                    <c:v>1</c:v>
                  </c:pt>
                  <c:pt idx="1">
                    <c:v>2</c:v>
                  </c:pt>
                  <c:pt idx="2">
                    <c:v>3</c:v>
                  </c:pt>
                  <c:pt idx="3">
                    <c:v>4</c:v>
                  </c:pt>
                  <c:pt idx="4">
                    <c:v>5</c:v>
                  </c:pt>
                  <c:pt idx="5">
                    <c:v>6</c:v>
                  </c:pt>
                  <c:pt idx="6">
                    <c:v>7</c:v>
                  </c:pt>
                  <c:pt idx="7">
                    <c:v>8</c:v>
                  </c:pt>
                  <c:pt idx="8">
                    <c:v>9</c:v>
                  </c:pt>
                  <c:pt idx="9">
                    <c:v>10</c:v>
                  </c:pt>
                  <c:pt idx="10">
                    <c:v>11</c:v>
                  </c:pt>
                  <c:pt idx="11">
                    <c:v>12</c:v>
                  </c:pt>
                  <c:pt idx="12">
                    <c:v>1</c:v>
                  </c:pt>
                  <c:pt idx="13">
                    <c:v>2</c:v>
                  </c:pt>
                  <c:pt idx="14">
                    <c:v>3</c:v>
                  </c:pt>
                  <c:pt idx="15">
                    <c:v>4</c:v>
                  </c:pt>
                  <c:pt idx="16">
                    <c:v>5</c:v>
                  </c:pt>
                  <c:pt idx="17">
                    <c:v>6</c:v>
                  </c:pt>
                </c:lvl>
                <c:lvl>
                  <c:pt idx="0">
                    <c:v>2020</c:v>
                  </c:pt>
                  <c:pt idx="12">
                    <c:v>2021</c:v>
                  </c:pt>
                </c:lvl>
              </c:multiLvlStrCache>
            </c:multiLvlStrRef>
          </c:cat>
          <c:val>
            <c:numRef>
              <c:f>Eksports_pa_grupam!$EQ$216:$FH$216</c:f>
              <c:numCache>
                <c:formatCode>0.00</c:formatCode>
                <c:ptCount val="18"/>
                <c:pt idx="0">
                  <c:v>0.21373207578424469</c:v>
                </c:pt>
                <c:pt idx="1">
                  <c:v>0.52165086791116688</c:v>
                </c:pt>
                <c:pt idx="2">
                  <c:v>7.3410922978361368E-2</c:v>
                </c:pt>
                <c:pt idx="3">
                  <c:v>-0.8754086884988852</c:v>
                </c:pt>
                <c:pt idx="4">
                  <c:v>-1.9277040698529773</c:v>
                </c:pt>
                <c:pt idx="5">
                  <c:v>0.29985411250147714</c:v>
                </c:pt>
                <c:pt idx="6">
                  <c:v>-0.95116056455289866</c:v>
                </c:pt>
                <c:pt idx="7">
                  <c:v>-0.5596279318169407</c:v>
                </c:pt>
                <c:pt idx="8">
                  <c:v>1.1408022022147346</c:v>
                </c:pt>
                <c:pt idx="9">
                  <c:v>0.58726222805401462</c:v>
                </c:pt>
                <c:pt idx="10">
                  <c:v>-6.7712473421519773E-2</c:v>
                </c:pt>
                <c:pt idx="11">
                  <c:v>1.2729812471122732</c:v>
                </c:pt>
                <c:pt idx="12">
                  <c:v>0.26603953178325646</c:v>
                </c:pt>
                <c:pt idx="13">
                  <c:v>-1.1124334865966752</c:v>
                </c:pt>
                <c:pt idx="14">
                  <c:v>2.2557755538632471</c:v>
                </c:pt>
                <c:pt idx="15">
                  <c:v>5.1790772242185064</c:v>
                </c:pt>
                <c:pt idx="16">
                  <c:v>5.6233815607481983</c:v>
                </c:pt>
                <c:pt idx="17">
                  <c:v>4.9014227517390498</c:v>
                </c:pt>
              </c:numCache>
            </c:numRef>
          </c:val>
          <c:extLst>
            <c:ext xmlns:c16="http://schemas.microsoft.com/office/drawing/2014/chart" uri="{C3380CC4-5D6E-409C-BE32-E72D297353CC}">
              <c16:uniqueId val="{00000004-6ECC-463A-90D8-1204AB93FA3B}"/>
            </c:ext>
          </c:extLst>
        </c:ser>
        <c:ser>
          <c:idx val="5"/>
          <c:order val="5"/>
          <c:tx>
            <c:strRef>
              <c:f>Eksports_pa_grupam!$DV$288</c:f>
              <c:strCache>
                <c:ptCount val="1"/>
                <c:pt idx="0">
                  <c:v>Mehānismi un elektroierīces</c:v>
                </c:pt>
              </c:strCache>
            </c:strRef>
          </c:tx>
          <c:spPr>
            <a:pattFill prst="dkUpDiag">
              <a:fgClr>
                <a:schemeClr val="accent2"/>
              </a:fgClr>
              <a:bgClr>
                <a:schemeClr val="bg1"/>
              </a:bgClr>
            </a:pattFill>
            <a:ln>
              <a:noFill/>
            </a:ln>
            <a:effectLst/>
          </c:spPr>
          <c:invertIfNegative val="0"/>
          <c:cat>
            <c:multiLvlStrRef>
              <c:f>Eksports_pa_grupam!$EQ$1:$FH$2</c:f>
              <c:multiLvlStrCache>
                <c:ptCount val="18"/>
                <c:lvl>
                  <c:pt idx="0">
                    <c:v>1</c:v>
                  </c:pt>
                  <c:pt idx="1">
                    <c:v>2</c:v>
                  </c:pt>
                  <c:pt idx="2">
                    <c:v>3</c:v>
                  </c:pt>
                  <c:pt idx="3">
                    <c:v>4</c:v>
                  </c:pt>
                  <c:pt idx="4">
                    <c:v>5</c:v>
                  </c:pt>
                  <c:pt idx="5">
                    <c:v>6</c:v>
                  </c:pt>
                  <c:pt idx="6">
                    <c:v>7</c:v>
                  </c:pt>
                  <c:pt idx="7">
                    <c:v>8</c:v>
                  </c:pt>
                  <c:pt idx="8">
                    <c:v>9</c:v>
                  </c:pt>
                  <c:pt idx="9">
                    <c:v>10</c:v>
                  </c:pt>
                  <c:pt idx="10">
                    <c:v>11</c:v>
                  </c:pt>
                  <c:pt idx="11">
                    <c:v>12</c:v>
                  </c:pt>
                  <c:pt idx="12">
                    <c:v>1</c:v>
                  </c:pt>
                  <c:pt idx="13">
                    <c:v>2</c:v>
                  </c:pt>
                  <c:pt idx="14">
                    <c:v>3</c:v>
                  </c:pt>
                  <c:pt idx="15">
                    <c:v>4</c:v>
                  </c:pt>
                  <c:pt idx="16">
                    <c:v>5</c:v>
                  </c:pt>
                  <c:pt idx="17">
                    <c:v>6</c:v>
                  </c:pt>
                </c:lvl>
                <c:lvl>
                  <c:pt idx="0">
                    <c:v>2020</c:v>
                  </c:pt>
                  <c:pt idx="12">
                    <c:v>2021</c:v>
                  </c:pt>
                </c:lvl>
              </c:multiLvlStrCache>
            </c:multiLvlStrRef>
          </c:cat>
          <c:val>
            <c:numRef>
              <c:f>Eksports_pa_grupam!$EQ$217:$FH$217</c:f>
              <c:numCache>
                <c:formatCode>0.00</c:formatCode>
                <c:ptCount val="18"/>
                <c:pt idx="0">
                  <c:v>3.6783792148712444</c:v>
                </c:pt>
                <c:pt idx="1">
                  <c:v>3.8818878123467964</c:v>
                </c:pt>
                <c:pt idx="2">
                  <c:v>0.2306939560266813</c:v>
                </c:pt>
                <c:pt idx="3">
                  <c:v>-9.8474188909714183E-2</c:v>
                </c:pt>
                <c:pt idx="4">
                  <c:v>-0.19622203242183442</c:v>
                </c:pt>
                <c:pt idx="5">
                  <c:v>2.9137842898709381</c:v>
                </c:pt>
                <c:pt idx="6">
                  <c:v>2.9288026952318829</c:v>
                </c:pt>
                <c:pt idx="7">
                  <c:v>2.7959830018073926</c:v>
                </c:pt>
                <c:pt idx="8">
                  <c:v>5.9413991890589575</c:v>
                </c:pt>
                <c:pt idx="9">
                  <c:v>3.151417684026498</c:v>
                </c:pt>
                <c:pt idx="10">
                  <c:v>4.5560709533854293</c:v>
                </c:pt>
                <c:pt idx="11">
                  <c:v>4.4181089765194512</c:v>
                </c:pt>
                <c:pt idx="12">
                  <c:v>0.2157663916567156</c:v>
                </c:pt>
                <c:pt idx="13">
                  <c:v>1.4187360868157923</c:v>
                </c:pt>
                <c:pt idx="14">
                  <c:v>4.1020214795153134</c:v>
                </c:pt>
                <c:pt idx="15">
                  <c:v>4.0477859301269934</c:v>
                </c:pt>
                <c:pt idx="16">
                  <c:v>3.564289500289894</c:v>
                </c:pt>
                <c:pt idx="17">
                  <c:v>1.6234335376433913</c:v>
                </c:pt>
              </c:numCache>
            </c:numRef>
          </c:val>
          <c:extLst>
            <c:ext xmlns:c16="http://schemas.microsoft.com/office/drawing/2014/chart" uri="{C3380CC4-5D6E-409C-BE32-E72D297353CC}">
              <c16:uniqueId val="{00000005-6ECC-463A-90D8-1204AB93FA3B}"/>
            </c:ext>
          </c:extLst>
        </c:ser>
        <c:ser>
          <c:idx val="6"/>
          <c:order val="6"/>
          <c:tx>
            <c:strRef>
              <c:f>Eksports_pa_grupam!$DV$291</c:f>
              <c:strCache>
                <c:ptCount val="1"/>
                <c:pt idx="0">
                  <c:v>Satiksmes līdzekļi</c:v>
                </c:pt>
              </c:strCache>
            </c:strRef>
          </c:tx>
          <c:spPr>
            <a:solidFill>
              <a:schemeClr val="accent5">
                <a:lumMod val="50000"/>
              </a:schemeClr>
            </a:solidFill>
            <a:ln>
              <a:noFill/>
            </a:ln>
            <a:effectLst/>
          </c:spPr>
          <c:invertIfNegative val="0"/>
          <c:cat>
            <c:multiLvlStrRef>
              <c:f>Eksports_pa_grupam!$EQ$1:$FH$2</c:f>
              <c:multiLvlStrCache>
                <c:ptCount val="18"/>
                <c:lvl>
                  <c:pt idx="0">
                    <c:v>1</c:v>
                  </c:pt>
                  <c:pt idx="1">
                    <c:v>2</c:v>
                  </c:pt>
                  <c:pt idx="2">
                    <c:v>3</c:v>
                  </c:pt>
                  <c:pt idx="3">
                    <c:v>4</c:v>
                  </c:pt>
                  <c:pt idx="4">
                    <c:v>5</c:v>
                  </c:pt>
                  <c:pt idx="5">
                    <c:v>6</c:v>
                  </c:pt>
                  <c:pt idx="6">
                    <c:v>7</c:v>
                  </c:pt>
                  <c:pt idx="7">
                    <c:v>8</c:v>
                  </c:pt>
                  <c:pt idx="8">
                    <c:v>9</c:v>
                  </c:pt>
                  <c:pt idx="9">
                    <c:v>10</c:v>
                  </c:pt>
                  <c:pt idx="10">
                    <c:v>11</c:v>
                  </c:pt>
                  <c:pt idx="11">
                    <c:v>12</c:v>
                  </c:pt>
                  <c:pt idx="12">
                    <c:v>1</c:v>
                  </c:pt>
                  <c:pt idx="13">
                    <c:v>2</c:v>
                  </c:pt>
                  <c:pt idx="14">
                    <c:v>3</c:v>
                  </c:pt>
                  <c:pt idx="15">
                    <c:v>4</c:v>
                  </c:pt>
                  <c:pt idx="16">
                    <c:v>5</c:v>
                  </c:pt>
                  <c:pt idx="17">
                    <c:v>6</c:v>
                  </c:pt>
                </c:lvl>
                <c:lvl>
                  <c:pt idx="0">
                    <c:v>2020</c:v>
                  </c:pt>
                  <c:pt idx="12">
                    <c:v>2021</c:v>
                  </c:pt>
                </c:lvl>
              </c:multiLvlStrCache>
            </c:multiLvlStrRef>
          </c:cat>
          <c:val>
            <c:numRef>
              <c:f>Eksports_pa_grupam!$EQ$218:$FH$218</c:f>
              <c:numCache>
                <c:formatCode>0.00</c:formatCode>
                <c:ptCount val="18"/>
                <c:pt idx="0">
                  <c:v>-1.5712453586547195</c:v>
                </c:pt>
                <c:pt idx="1">
                  <c:v>0.4955081012298343</c:v>
                </c:pt>
                <c:pt idx="2">
                  <c:v>-1.2234076161047309</c:v>
                </c:pt>
                <c:pt idx="3">
                  <c:v>-3.529565659075077</c:v>
                </c:pt>
                <c:pt idx="4">
                  <c:v>-3.3666776718678517</c:v>
                </c:pt>
                <c:pt idx="5">
                  <c:v>-1.1165954378480754</c:v>
                </c:pt>
                <c:pt idx="6">
                  <c:v>-1.2055722897107011</c:v>
                </c:pt>
                <c:pt idx="7">
                  <c:v>-0.94894532454795333</c:v>
                </c:pt>
                <c:pt idx="8">
                  <c:v>-1.3321615439755516</c:v>
                </c:pt>
                <c:pt idx="9">
                  <c:v>0.72840190892034251</c:v>
                </c:pt>
                <c:pt idx="10">
                  <c:v>1.7543672898101808</c:v>
                </c:pt>
                <c:pt idx="11">
                  <c:v>0.25661424306456387</c:v>
                </c:pt>
                <c:pt idx="12">
                  <c:v>-1.6776863335902523</c:v>
                </c:pt>
                <c:pt idx="13">
                  <c:v>-0.97700957586615733</c:v>
                </c:pt>
                <c:pt idx="14">
                  <c:v>1.074090607787292</c:v>
                </c:pt>
                <c:pt idx="15">
                  <c:v>4.091396908071939</c:v>
                </c:pt>
                <c:pt idx="16">
                  <c:v>3.1647732706682028</c:v>
                </c:pt>
                <c:pt idx="17">
                  <c:v>1.1965866934949903</c:v>
                </c:pt>
              </c:numCache>
            </c:numRef>
          </c:val>
          <c:extLst>
            <c:ext xmlns:c16="http://schemas.microsoft.com/office/drawing/2014/chart" uri="{C3380CC4-5D6E-409C-BE32-E72D297353CC}">
              <c16:uniqueId val="{00000006-6ECC-463A-90D8-1204AB93FA3B}"/>
            </c:ext>
          </c:extLst>
        </c:ser>
        <c:ser>
          <c:idx val="7"/>
          <c:order val="7"/>
          <c:tx>
            <c:strRef>
              <c:f>Eksports_pa_grupam!$DV$294</c:f>
              <c:strCache>
                <c:ptCount val="1"/>
                <c:pt idx="0">
                  <c:v>Pārējās preces</c:v>
                </c:pt>
              </c:strCache>
            </c:strRef>
          </c:tx>
          <c:spPr>
            <a:pattFill prst="dkUpDiag">
              <a:fgClr>
                <a:srgbClr val="0070C0"/>
              </a:fgClr>
              <a:bgClr>
                <a:schemeClr val="bg1"/>
              </a:bgClr>
            </a:pattFill>
            <a:ln>
              <a:noFill/>
            </a:ln>
            <a:effectLst/>
          </c:spPr>
          <c:invertIfNegative val="0"/>
          <c:cat>
            <c:multiLvlStrRef>
              <c:f>Eksports_pa_grupam!$EQ$1:$FH$2</c:f>
              <c:multiLvlStrCache>
                <c:ptCount val="18"/>
                <c:lvl>
                  <c:pt idx="0">
                    <c:v>1</c:v>
                  </c:pt>
                  <c:pt idx="1">
                    <c:v>2</c:v>
                  </c:pt>
                  <c:pt idx="2">
                    <c:v>3</c:v>
                  </c:pt>
                  <c:pt idx="3">
                    <c:v>4</c:v>
                  </c:pt>
                  <c:pt idx="4">
                    <c:v>5</c:v>
                  </c:pt>
                  <c:pt idx="5">
                    <c:v>6</c:v>
                  </c:pt>
                  <c:pt idx="6">
                    <c:v>7</c:v>
                  </c:pt>
                  <c:pt idx="7">
                    <c:v>8</c:v>
                  </c:pt>
                  <c:pt idx="8">
                    <c:v>9</c:v>
                  </c:pt>
                  <c:pt idx="9">
                    <c:v>10</c:v>
                  </c:pt>
                  <c:pt idx="10">
                    <c:v>11</c:v>
                  </c:pt>
                  <c:pt idx="11">
                    <c:v>12</c:v>
                  </c:pt>
                  <c:pt idx="12">
                    <c:v>1</c:v>
                  </c:pt>
                  <c:pt idx="13">
                    <c:v>2</c:v>
                  </c:pt>
                  <c:pt idx="14">
                    <c:v>3</c:v>
                  </c:pt>
                  <c:pt idx="15">
                    <c:v>4</c:v>
                  </c:pt>
                  <c:pt idx="16">
                    <c:v>5</c:v>
                  </c:pt>
                  <c:pt idx="17">
                    <c:v>6</c:v>
                  </c:pt>
                </c:lvl>
                <c:lvl>
                  <c:pt idx="0">
                    <c:v>2020</c:v>
                  </c:pt>
                  <c:pt idx="12">
                    <c:v>2021</c:v>
                  </c:pt>
                </c:lvl>
              </c:multiLvlStrCache>
            </c:multiLvlStrRef>
          </c:cat>
          <c:val>
            <c:numRef>
              <c:f>Eksports_pa_grupam!$EQ$219:$FH$219</c:f>
              <c:numCache>
                <c:formatCode>0.00</c:formatCode>
                <c:ptCount val="18"/>
                <c:pt idx="0">
                  <c:v>1.9631992248533332</c:v>
                </c:pt>
                <c:pt idx="1">
                  <c:v>2.7008833105945467</c:v>
                </c:pt>
                <c:pt idx="2">
                  <c:v>9.2460448750002894E-2</c:v>
                </c:pt>
                <c:pt idx="3">
                  <c:v>-1.9495034232146344</c:v>
                </c:pt>
                <c:pt idx="4">
                  <c:v>-2.6814026327068814</c:v>
                </c:pt>
                <c:pt idx="5">
                  <c:v>-0.36402623629852926</c:v>
                </c:pt>
                <c:pt idx="6">
                  <c:v>0.26783215284373868</c:v>
                </c:pt>
                <c:pt idx="7">
                  <c:v>-0.52264983132356901</c:v>
                </c:pt>
                <c:pt idx="8">
                  <c:v>1.1512669738110706</c:v>
                </c:pt>
                <c:pt idx="9">
                  <c:v>0.49386825293184689</c:v>
                </c:pt>
                <c:pt idx="10">
                  <c:v>0.10187186959567734</c:v>
                </c:pt>
                <c:pt idx="11">
                  <c:v>0.944848819567076</c:v>
                </c:pt>
                <c:pt idx="12">
                  <c:v>-0.88219644435173161</c:v>
                </c:pt>
                <c:pt idx="13">
                  <c:v>3.6272276903868646E-2</c:v>
                </c:pt>
                <c:pt idx="14">
                  <c:v>2.8332822942664384</c:v>
                </c:pt>
                <c:pt idx="15">
                  <c:v>6.2967927570654476</c:v>
                </c:pt>
                <c:pt idx="16">
                  <c:v>5.3213476118917278</c:v>
                </c:pt>
                <c:pt idx="17">
                  <c:v>4.3886682891944053</c:v>
                </c:pt>
              </c:numCache>
            </c:numRef>
          </c:val>
          <c:extLst>
            <c:ext xmlns:c16="http://schemas.microsoft.com/office/drawing/2014/chart" uri="{C3380CC4-5D6E-409C-BE32-E72D297353CC}">
              <c16:uniqueId val="{00000007-6ECC-463A-90D8-1204AB93FA3B}"/>
            </c:ext>
          </c:extLst>
        </c:ser>
        <c:dLbls>
          <c:showLegendKey val="0"/>
          <c:showVal val="0"/>
          <c:showCatName val="0"/>
          <c:showSerName val="0"/>
          <c:showPercent val="0"/>
          <c:showBubbleSize val="0"/>
        </c:dLbls>
        <c:gapWidth val="50"/>
        <c:overlap val="100"/>
        <c:axId val="1889913279"/>
        <c:axId val="96310655"/>
      </c:barChart>
      <c:lineChart>
        <c:grouping val="standard"/>
        <c:varyColors val="0"/>
        <c:ser>
          <c:idx val="8"/>
          <c:order val="8"/>
          <c:tx>
            <c:strRef>
              <c:f>Eksports_pa_grupam!$DV$295</c:f>
              <c:strCache>
                <c:ptCount val="1"/>
                <c:pt idx="0">
                  <c:v>Pieaugums, g/g, %</c:v>
                </c:pt>
              </c:strCache>
            </c:strRef>
          </c:tx>
          <c:spPr>
            <a:ln w="31750" cap="rnd">
              <a:solidFill>
                <a:schemeClr val="tx1"/>
              </a:solidFill>
              <a:prstDash val="sysDash"/>
              <a:round/>
            </a:ln>
            <a:effectLst/>
          </c:spPr>
          <c:marker>
            <c:symbol val="none"/>
          </c:marker>
          <c:cat>
            <c:multiLvlStrRef>
              <c:f>Eksports_pa_grupam!$DS$1:$EP$2</c:f>
              <c:multiLvlStrCache>
                <c:ptCount val="24"/>
                <c:lvl>
                  <c:pt idx="0">
                    <c:v>I</c:v>
                  </c:pt>
                  <c:pt idx="1">
                    <c:v>II</c:v>
                  </c:pt>
                  <c:pt idx="2">
                    <c:v>III</c:v>
                  </c:pt>
                  <c:pt idx="3">
                    <c:v>IV</c:v>
                  </c:pt>
                  <c:pt idx="4">
                    <c:v>V</c:v>
                  </c:pt>
                  <c:pt idx="5">
                    <c:v>VI</c:v>
                  </c:pt>
                  <c:pt idx="6">
                    <c:v>VII</c:v>
                  </c:pt>
                  <c:pt idx="7">
                    <c:v>VIII</c:v>
                  </c:pt>
                  <c:pt idx="8">
                    <c:v>IX</c:v>
                  </c:pt>
                  <c:pt idx="9">
                    <c:v>X</c:v>
                  </c:pt>
                  <c:pt idx="10">
                    <c:v>XI</c:v>
                  </c:pt>
                  <c:pt idx="11">
                    <c:v>XII</c:v>
                  </c:pt>
                  <c:pt idx="12">
                    <c:v>I</c:v>
                  </c:pt>
                  <c:pt idx="13">
                    <c:v>II</c:v>
                  </c:pt>
                  <c:pt idx="14">
                    <c:v>III</c:v>
                  </c:pt>
                  <c:pt idx="15">
                    <c:v>IV</c:v>
                  </c:pt>
                  <c:pt idx="16">
                    <c:v>V</c:v>
                  </c:pt>
                  <c:pt idx="17">
                    <c:v>VI</c:v>
                  </c:pt>
                  <c:pt idx="18">
                    <c:v>VII</c:v>
                  </c:pt>
                  <c:pt idx="19">
                    <c:v>VIII</c:v>
                  </c:pt>
                  <c:pt idx="20">
                    <c:v>IX</c:v>
                  </c:pt>
                  <c:pt idx="21">
                    <c:v>X</c:v>
                  </c:pt>
                  <c:pt idx="22">
                    <c:v>XI</c:v>
                  </c:pt>
                  <c:pt idx="23">
                    <c:v>XII</c:v>
                  </c:pt>
                </c:lvl>
                <c:lvl>
                  <c:pt idx="0">
                    <c:v>2018</c:v>
                  </c:pt>
                  <c:pt idx="12">
                    <c:v>2019</c:v>
                  </c:pt>
                </c:lvl>
              </c:multiLvlStrCache>
            </c:multiLvlStrRef>
          </c:cat>
          <c:val>
            <c:numRef>
              <c:f>Eksports_pa_grupam!$EQ$220:$FH$220</c:f>
              <c:numCache>
                <c:formatCode>0.0</c:formatCode>
                <c:ptCount val="18"/>
                <c:pt idx="0">
                  <c:v>5.6026276491629563</c:v>
                </c:pt>
                <c:pt idx="1">
                  <c:v>8.1779431854108076</c:v>
                </c:pt>
                <c:pt idx="2">
                  <c:v>0.3957764128382093</c:v>
                </c:pt>
                <c:pt idx="3">
                  <c:v>-12.791584148035792</c:v>
                </c:pt>
                <c:pt idx="4">
                  <c:v>-15.8168550318033</c:v>
                </c:pt>
                <c:pt idx="5">
                  <c:v>-0.54764469565261498</c:v>
                </c:pt>
                <c:pt idx="6">
                  <c:v>0.50999723453854617</c:v>
                </c:pt>
                <c:pt idx="7">
                  <c:v>-2.0762146236819543</c:v>
                </c:pt>
                <c:pt idx="8">
                  <c:v>15.246307844118903</c:v>
                </c:pt>
                <c:pt idx="9">
                  <c:v>8.6113726031538125</c:v>
                </c:pt>
                <c:pt idx="10">
                  <c:v>9.1506254129152467</c:v>
                </c:pt>
                <c:pt idx="11">
                  <c:v>14.453668160040085</c:v>
                </c:pt>
                <c:pt idx="12">
                  <c:v>-1.8797628036291303</c:v>
                </c:pt>
                <c:pt idx="13">
                  <c:v>7.0211398967726275</c:v>
                </c:pt>
                <c:pt idx="14">
                  <c:v>20.888869852928266</c:v>
                </c:pt>
                <c:pt idx="15">
                  <c:v>33.016185556669434</c:v>
                </c:pt>
                <c:pt idx="16">
                  <c:v>36.224286539140664</c:v>
                </c:pt>
                <c:pt idx="17">
                  <c:v>31.664425044502622</c:v>
                </c:pt>
              </c:numCache>
            </c:numRef>
          </c:val>
          <c:smooth val="0"/>
          <c:extLst>
            <c:ext xmlns:c16="http://schemas.microsoft.com/office/drawing/2014/chart" uri="{C3380CC4-5D6E-409C-BE32-E72D297353CC}">
              <c16:uniqueId val="{00000008-6ECC-463A-90D8-1204AB93FA3B}"/>
            </c:ext>
          </c:extLst>
        </c:ser>
        <c:dLbls>
          <c:showLegendKey val="0"/>
          <c:showVal val="0"/>
          <c:showCatName val="0"/>
          <c:showSerName val="0"/>
          <c:showPercent val="0"/>
          <c:showBubbleSize val="0"/>
        </c:dLbls>
        <c:marker val="1"/>
        <c:smooth val="0"/>
        <c:axId val="341418911"/>
        <c:axId val="341418079"/>
      </c:lineChart>
      <c:catAx>
        <c:axId val="1889913279"/>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crossAx val="96310655"/>
        <c:crosses val="autoZero"/>
        <c:auto val="1"/>
        <c:lblAlgn val="ctr"/>
        <c:lblOffset val="100"/>
        <c:noMultiLvlLbl val="0"/>
      </c:catAx>
      <c:valAx>
        <c:axId val="9631065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crossAx val="1889913279"/>
        <c:crosses val="autoZero"/>
        <c:crossBetween val="between"/>
      </c:valAx>
      <c:valAx>
        <c:axId val="341418079"/>
        <c:scaling>
          <c:orientation val="minMax"/>
          <c:max val="36"/>
          <c:min val="-18"/>
        </c:scaling>
        <c:delete val="1"/>
        <c:axPos val="r"/>
        <c:numFmt formatCode="0" sourceLinked="0"/>
        <c:majorTickMark val="out"/>
        <c:minorTickMark val="none"/>
        <c:tickLblPos val="nextTo"/>
        <c:crossAx val="341418911"/>
        <c:crosses val="max"/>
        <c:crossBetween val="between"/>
        <c:majorUnit val="3"/>
      </c:valAx>
      <c:catAx>
        <c:axId val="341418911"/>
        <c:scaling>
          <c:orientation val="minMax"/>
        </c:scaling>
        <c:delete val="1"/>
        <c:axPos val="b"/>
        <c:numFmt formatCode="General" sourceLinked="1"/>
        <c:majorTickMark val="out"/>
        <c:minorTickMark val="none"/>
        <c:tickLblPos val="nextTo"/>
        <c:crossAx val="341418079"/>
        <c:crosses val="autoZero"/>
        <c:auto val="1"/>
        <c:lblAlgn val="ctr"/>
        <c:lblOffset val="100"/>
        <c:noMultiLvlLbl val="0"/>
      </c:catAx>
      <c:spPr>
        <a:noFill/>
        <a:ln>
          <a:noFill/>
        </a:ln>
        <a:effectLst/>
      </c:spPr>
    </c:plotArea>
    <c:legend>
      <c:legendPos val="r"/>
      <c:layout>
        <c:manualLayout>
          <c:xMode val="edge"/>
          <c:yMode val="edge"/>
          <c:x val="0.67334699090519612"/>
          <c:y val="0.10711083846282768"/>
          <c:w val="0.32665302358251724"/>
          <c:h val="0.7693642304342862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legend>
    <c:plotVisOnly val="1"/>
    <c:dispBlanksAs val="gap"/>
    <c:showDLblsOverMax val="0"/>
  </c:chart>
  <c:spPr>
    <a:noFill/>
    <a:ln>
      <a:noFill/>
    </a:ln>
    <a:effectLst/>
  </c:spPr>
  <c:txPr>
    <a:bodyPr/>
    <a:lstStyle/>
    <a:p>
      <a:pPr>
        <a:defRPr sz="1100">
          <a:latin typeface="Verdana" panose="020B0604030504040204" pitchFamily="34" charset="0"/>
          <a:ea typeface="Verdana" panose="020B0604030504040204" pitchFamily="34" charset="0"/>
        </a:defRPr>
      </a:pPr>
      <a:endParaRPr lang="lv-LV"/>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Pakalp_eksports_Q!$AN$35</c:f>
              <c:strCache>
                <c:ptCount val="1"/>
                <c:pt idx="0">
                  <c:v>Transporta pakalpojumi</c:v>
                </c:pt>
              </c:strCache>
            </c:strRef>
          </c:tx>
          <c:spPr>
            <a:solidFill>
              <a:schemeClr val="accent1"/>
            </a:solidFill>
            <a:ln>
              <a:noFill/>
            </a:ln>
            <a:effectLst/>
          </c:spPr>
          <c:invertIfNegative val="0"/>
          <c:cat>
            <c:multiLvlStrRef>
              <c:f>Pakalp_eksports_Q!$BM$5:$BV$6</c:f>
              <c:multiLvlStrCache>
                <c:ptCount val="10"/>
                <c:lvl>
                  <c:pt idx="0">
                    <c:v>I</c:v>
                  </c:pt>
                  <c:pt idx="1">
                    <c:v>II</c:v>
                  </c:pt>
                  <c:pt idx="2">
                    <c:v>III</c:v>
                  </c:pt>
                  <c:pt idx="3">
                    <c:v>IV</c:v>
                  </c:pt>
                  <c:pt idx="4">
                    <c:v>I</c:v>
                  </c:pt>
                  <c:pt idx="5">
                    <c:v>II</c:v>
                  </c:pt>
                  <c:pt idx="6">
                    <c:v>III</c:v>
                  </c:pt>
                  <c:pt idx="7">
                    <c:v>IV</c:v>
                  </c:pt>
                  <c:pt idx="8">
                    <c:v>I</c:v>
                  </c:pt>
                  <c:pt idx="9">
                    <c:v>II*</c:v>
                  </c:pt>
                </c:lvl>
                <c:lvl>
                  <c:pt idx="0">
                    <c:v>2019</c:v>
                  </c:pt>
                  <c:pt idx="4">
                    <c:v>2020</c:v>
                  </c:pt>
                  <c:pt idx="8">
                    <c:v>2021</c:v>
                  </c:pt>
                </c:lvl>
              </c:multiLvlStrCache>
            </c:multiLvlStrRef>
          </c:cat>
          <c:val>
            <c:numRef>
              <c:f>Pakalp_eksports_Q!$BM$35:$BV$35</c:f>
              <c:numCache>
                <c:formatCode>0.0</c:formatCode>
                <c:ptCount val="10"/>
                <c:pt idx="0">
                  <c:v>-0.16708437761069339</c:v>
                </c:pt>
                <c:pt idx="1">
                  <c:v>1.1843079200592155</c:v>
                </c:pt>
                <c:pt idx="2">
                  <c:v>7.0521861777150918E-2</c:v>
                </c:pt>
                <c:pt idx="3">
                  <c:v>-0.36576444769568395</c:v>
                </c:pt>
                <c:pt idx="4">
                  <c:v>-6.8054443554843873</c:v>
                </c:pt>
                <c:pt idx="5">
                  <c:v>-18.330955777460769</c:v>
                </c:pt>
                <c:pt idx="6">
                  <c:v>-16.610169491525422</c:v>
                </c:pt>
                <c:pt idx="7">
                  <c:v>-9.6443228454172356</c:v>
                </c:pt>
                <c:pt idx="8">
                  <c:v>-4.7417442845046578</c:v>
                </c:pt>
              </c:numCache>
            </c:numRef>
          </c:val>
          <c:extLst>
            <c:ext xmlns:c16="http://schemas.microsoft.com/office/drawing/2014/chart" uri="{C3380CC4-5D6E-409C-BE32-E72D297353CC}">
              <c16:uniqueId val="{00000000-0152-47C2-84DB-2AEC7AA01C9A}"/>
            </c:ext>
          </c:extLst>
        </c:ser>
        <c:ser>
          <c:idx val="1"/>
          <c:order val="1"/>
          <c:tx>
            <c:strRef>
              <c:f>Pakalp_eksports_Q!$AN$36</c:f>
              <c:strCache>
                <c:ptCount val="1"/>
                <c:pt idx="0">
                  <c:v>Braucieni</c:v>
                </c:pt>
              </c:strCache>
            </c:strRef>
          </c:tx>
          <c:spPr>
            <a:solidFill>
              <a:schemeClr val="accent2"/>
            </a:solidFill>
            <a:ln>
              <a:noFill/>
            </a:ln>
            <a:effectLst/>
          </c:spPr>
          <c:invertIfNegative val="0"/>
          <c:cat>
            <c:multiLvlStrRef>
              <c:f>Pakalp_eksports_Q!$BM$5:$BV$6</c:f>
              <c:multiLvlStrCache>
                <c:ptCount val="10"/>
                <c:lvl>
                  <c:pt idx="0">
                    <c:v>I</c:v>
                  </c:pt>
                  <c:pt idx="1">
                    <c:v>II</c:v>
                  </c:pt>
                  <c:pt idx="2">
                    <c:v>III</c:v>
                  </c:pt>
                  <c:pt idx="3">
                    <c:v>IV</c:v>
                  </c:pt>
                  <c:pt idx="4">
                    <c:v>I</c:v>
                  </c:pt>
                  <c:pt idx="5">
                    <c:v>II</c:v>
                  </c:pt>
                  <c:pt idx="6">
                    <c:v>III</c:v>
                  </c:pt>
                  <c:pt idx="7">
                    <c:v>IV</c:v>
                  </c:pt>
                  <c:pt idx="8">
                    <c:v>I</c:v>
                  </c:pt>
                  <c:pt idx="9">
                    <c:v>II*</c:v>
                  </c:pt>
                </c:lvl>
                <c:lvl>
                  <c:pt idx="0">
                    <c:v>2019</c:v>
                  </c:pt>
                  <c:pt idx="4">
                    <c:v>2020</c:v>
                  </c:pt>
                  <c:pt idx="8">
                    <c:v>2021</c:v>
                  </c:pt>
                </c:lvl>
              </c:multiLvlStrCache>
            </c:multiLvlStrRef>
          </c:cat>
          <c:val>
            <c:numRef>
              <c:f>Pakalp_eksports_Q!$BM$36:$BV$36</c:f>
              <c:numCache>
                <c:formatCode>0.0</c:formatCode>
                <c:ptCount val="10"/>
                <c:pt idx="0">
                  <c:v>0.16708437761069336</c:v>
                </c:pt>
                <c:pt idx="1">
                  <c:v>0.2220577350111029</c:v>
                </c:pt>
                <c:pt idx="2">
                  <c:v>0</c:v>
                </c:pt>
                <c:pt idx="3">
                  <c:v>0.43891733723482079</c:v>
                </c:pt>
                <c:pt idx="4">
                  <c:v>-0.40032025620496403</c:v>
                </c:pt>
                <c:pt idx="5">
                  <c:v>-11.840228245363765</c:v>
                </c:pt>
                <c:pt idx="6">
                  <c:v>-11.050847457627119</c:v>
                </c:pt>
                <c:pt idx="7">
                  <c:v>-11.627906976744185</c:v>
                </c:pt>
                <c:pt idx="8">
                  <c:v>-12.616426756985605</c:v>
                </c:pt>
              </c:numCache>
            </c:numRef>
          </c:val>
          <c:extLst>
            <c:ext xmlns:c16="http://schemas.microsoft.com/office/drawing/2014/chart" uri="{C3380CC4-5D6E-409C-BE32-E72D297353CC}">
              <c16:uniqueId val="{00000001-0152-47C2-84DB-2AEC7AA01C9A}"/>
            </c:ext>
          </c:extLst>
        </c:ser>
        <c:ser>
          <c:idx val="2"/>
          <c:order val="2"/>
          <c:tx>
            <c:strRef>
              <c:f>Pakalp_eksports_Q!$AN$37</c:f>
              <c:strCache>
                <c:ptCount val="1"/>
                <c:pt idx="0">
                  <c:v>Telesakaru un IT</c:v>
                </c:pt>
              </c:strCache>
            </c:strRef>
          </c:tx>
          <c:spPr>
            <a:solidFill>
              <a:schemeClr val="accent3"/>
            </a:solidFill>
            <a:ln>
              <a:noFill/>
            </a:ln>
            <a:effectLst/>
          </c:spPr>
          <c:invertIfNegative val="0"/>
          <c:cat>
            <c:multiLvlStrRef>
              <c:f>Pakalp_eksports_Q!$BM$5:$BV$6</c:f>
              <c:multiLvlStrCache>
                <c:ptCount val="10"/>
                <c:lvl>
                  <c:pt idx="0">
                    <c:v>I</c:v>
                  </c:pt>
                  <c:pt idx="1">
                    <c:v>II</c:v>
                  </c:pt>
                  <c:pt idx="2">
                    <c:v>III</c:v>
                  </c:pt>
                  <c:pt idx="3">
                    <c:v>IV</c:v>
                  </c:pt>
                  <c:pt idx="4">
                    <c:v>I</c:v>
                  </c:pt>
                  <c:pt idx="5">
                    <c:v>II</c:v>
                  </c:pt>
                  <c:pt idx="6">
                    <c:v>III</c:v>
                  </c:pt>
                  <c:pt idx="7">
                    <c:v>IV</c:v>
                  </c:pt>
                  <c:pt idx="8">
                    <c:v>I</c:v>
                  </c:pt>
                  <c:pt idx="9">
                    <c:v>II*</c:v>
                  </c:pt>
                </c:lvl>
                <c:lvl>
                  <c:pt idx="0">
                    <c:v>2019</c:v>
                  </c:pt>
                  <c:pt idx="4">
                    <c:v>2020</c:v>
                  </c:pt>
                  <c:pt idx="8">
                    <c:v>2021</c:v>
                  </c:pt>
                </c:lvl>
              </c:multiLvlStrCache>
            </c:multiLvlStrRef>
          </c:cat>
          <c:val>
            <c:numRef>
              <c:f>Pakalp_eksports_Q!$BM$37:$BV$37</c:f>
              <c:numCache>
                <c:formatCode>0.0</c:formatCode>
                <c:ptCount val="10"/>
                <c:pt idx="0">
                  <c:v>3.5087719298245612</c:v>
                </c:pt>
                <c:pt idx="1">
                  <c:v>1.776461880088823</c:v>
                </c:pt>
                <c:pt idx="2">
                  <c:v>0.42313117066290545</c:v>
                </c:pt>
                <c:pt idx="3">
                  <c:v>-0.365764447695684</c:v>
                </c:pt>
                <c:pt idx="4">
                  <c:v>-8.0064051240992792E-2</c:v>
                </c:pt>
                <c:pt idx="5">
                  <c:v>-0.35663338088445079</c:v>
                </c:pt>
                <c:pt idx="6">
                  <c:v>-0.81355932203389836</c:v>
                </c:pt>
                <c:pt idx="7">
                  <c:v>0.8891928864569083</c:v>
                </c:pt>
                <c:pt idx="8">
                  <c:v>0.25402201524132095</c:v>
                </c:pt>
              </c:numCache>
            </c:numRef>
          </c:val>
          <c:extLst>
            <c:ext xmlns:c16="http://schemas.microsoft.com/office/drawing/2014/chart" uri="{C3380CC4-5D6E-409C-BE32-E72D297353CC}">
              <c16:uniqueId val="{00000002-0152-47C2-84DB-2AEC7AA01C9A}"/>
            </c:ext>
          </c:extLst>
        </c:ser>
        <c:ser>
          <c:idx val="3"/>
          <c:order val="3"/>
          <c:tx>
            <c:strRef>
              <c:f>Pakalp_eksports_Q!$AN$38</c:f>
              <c:strCache>
                <c:ptCount val="1"/>
                <c:pt idx="0">
                  <c:v>Finanšu pakalpojumi</c:v>
                </c:pt>
              </c:strCache>
            </c:strRef>
          </c:tx>
          <c:spPr>
            <a:solidFill>
              <a:schemeClr val="accent4"/>
            </a:solidFill>
            <a:ln>
              <a:noFill/>
            </a:ln>
            <a:effectLst/>
          </c:spPr>
          <c:invertIfNegative val="0"/>
          <c:cat>
            <c:multiLvlStrRef>
              <c:f>Pakalp_eksports_Q!$BM$5:$BV$6</c:f>
              <c:multiLvlStrCache>
                <c:ptCount val="10"/>
                <c:lvl>
                  <c:pt idx="0">
                    <c:v>I</c:v>
                  </c:pt>
                  <c:pt idx="1">
                    <c:v>II</c:v>
                  </c:pt>
                  <c:pt idx="2">
                    <c:v>III</c:v>
                  </c:pt>
                  <c:pt idx="3">
                    <c:v>IV</c:v>
                  </c:pt>
                  <c:pt idx="4">
                    <c:v>I</c:v>
                  </c:pt>
                  <c:pt idx="5">
                    <c:v>II</c:v>
                  </c:pt>
                  <c:pt idx="6">
                    <c:v>III</c:v>
                  </c:pt>
                  <c:pt idx="7">
                    <c:v>IV</c:v>
                  </c:pt>
                  <c:pt idx="8">
                    <c:v>I</c:v>
                  </c:pt>
                  <c:pt idx="9">
                    <c:v>II*</c:v>
                  </c:pt>
                </c:lvl>
                <c:lvl>
                  <c:pt idx="0">
                    <c:v>2019</c:v>
                  </c:pt>
                  <c:pt idx="4">
                    <c:v>2020</c:v>
                  </c:pt>
                  <c:pt idx="8">
                    <c:v>2021</c:v>
                  </c:pt>
                </c:lvl>
              </c:multiLvlStrCache>
            </c:multiLvlStrRef>
          </c:cat>
          <c:val>
            <c:numRef>
              <c:f>Pakalp_eksports_Q!$BM$38:$BV$38</c:f>
              <c:numCache>
                <c:formatCode>0.0</c:formatCode>
                <c:ptCount val="10"/>
                <c:pt idx="0">
                  <c:v>-2.9239766081871346</c:v>
                </c:pt>
                <c:pt idx="1">
                  <c:v>-3.6269430051813467</c:v>
                </c:pt>
                <c:pt idx="2">
                  <c:v>-1.1988716502115657</c:v>
                </c:pt>
                <c:pt idx="3">
                  <c:v>-1.5362106803218725</c:v>
                </c:pt>
                <c:pt idx="4">
                  <c:v>-1.2810248198558849</c:v>
                </c:pt>
                <c:pt idx="5">
                  <c:v>-1.2838801711840231</c:v>
                </c:pt>
                <c:pt idx="6">
                  <c:v>-0.81355932203389836</c:v>
                </c:pt>
                <c:pt idx="7">
                  <c:v>-0.47879616963064298</c:v>
                </c:pt>
                <c:pt idx="8">
                  <c:v>0.76206604572396264</c:v>
                </c:pt>
              </c:numCache>
            </c:numRef>
          </c:val>
          <c:extLst>
            <c:ext xmlns:c16="http://schemas.microsoft.com/office/drawing/2014/chart" uri="{C3380CC4-5D6E-409C-BE32-E72D297353CC}">
              <c16:uniqueId val="{00000003-0152-47C2-84DB-2AEC7AA01C9A}"/>
            </c:ext>
          </c:extLst>
        </c:ser>
        <c:ser>
          <c:idx val="4"/>
          <c:order val="4"/>
          <c:tx>
            <c:strRef>
              <c:f>Pakalp_eksports_Q!$AN$39</c:f>
              <c:strCache>
                <c:ptCount val="1"/>
                <c:pt idx="0">
                  <c:v>Būvniecība</c:v>
                </c:pt>
              </c:strCache>
            </c:strRef>
          </c:tx>
          <c:spPr>
            <a:solidFill>
              <a:schemeClr val="accent5"/>
            </a:solidFill>
            <a:ln>
              <a:noFill/>
            </a:ln>
            <a:effectLst/>
          </c:spPr>
          <c:invertIfNegative val="0"/>
          <c:cat>
            <c:multiLvlStrRef>
              <c:f>Pakalp_eksports_Q!$BM$5:$BV$6</c:f>
              <c:multiLvlStrCache>
                <c:ptCount val="10"/>
                <c:lvl>
                  <c:pt idx="0">
                    <c:v>I</c:v>
                  </c:pt>
                  <c:pt idx="1">
                    <c:v>II</c:v>
                  </c:pt>
                  <c:pt idx="2">
                    <c:v>III</c:v>
                  </c:pt>
                  <c:pt idx="3">
                    <c:v>IV</c:v>
                  </c:pt>
                  <c:pt idx="4">
                    <c:v>I</c:v>
                  </c:pt>
                  <c:pt idx="5">
                    <c:v>II</c:v>
                  </c:pt>
                  <c:pt idx="6">
                    <c:v>III</c:v>
                  </c:pt>
                  <c:pt idx="7">
                    <c:v>IV</c:v>
                  </c:pt>
                  <c:pt idx="8">
                    <c:v>I</c:v>
                  </c:pt>
                  <c:pt idx="9">
                    <c:v>II*</c:v>
                  </c:pt>
                </c:lvl>
                <c:lvl>
                  <c:pt idx="0">
                    <c:v>2019</c:v>
                  </c:pt>
                  <c:pt idx="4">
                    <c:v>2020</c:v>
                  </c:pt>
                  <c:pt idx="8">
                    <c:v>2021</c:v>
                  </c:pt>
                </c:lvl>
              </c:multiLvlStrCache>
            </c:multiLvlStrRef>
          </c:cat>
          <c:val>
            <c:numRef>
              <c:f>Pakalp_eksports_Q!$BM$39:$BV$39</c:f>
              <c:numCache>
                <c:formatCode>0.0</c:formatCode>
                <c:ptCount val="10"/>
                <c:pt idx="0">
                  <c:v>0.58479532163742687</c:v>
                </c:pt>
                <c:pt idx="1">
                  <c:v>-7.4019245003700967E-2</c:v>
                </c:pt>
                <c:pt idx="2">
                  <c:v>1.1283497884344147</c:v>
                </c:pt>
                <c:pt idx="3">
                  <c:v>2.560351133869788</c:v>
                </c:pt>
                <c:pt idx="4">
                  <c:v>1.7614091273018413</c:v>
                </c:pt>
                <c:pt idx="5">
                  <c:v>1.8544935805991443</c:v>
                </c:pt>
                <c:pt idx="6">
                  <c:v>0.33898305084745761</c:v>
                </c:pt>
                <c:pt idx="7">
                  <c:v>-0.41039671682626538</c:v>
                </c:pt>
                <c:pt idx="8">
                  <c:v>0.16934801016088061</c:v>
                </c:pt>
              </c:numCache>
            </c:numRef>
          </c:val>
          <c:extLst>
            <c:ext xmlns:c16="http://schemas.microsoft.com/office/drawing/2014/chart" uri="{C3380CC4-5D6E-409C-BE32-E72D297353CC}">
              <c16:uniqueId val="{00000004-0152-47C2-84DB-2AEC7AA01C9A}"/>
            </c:ext>
          </c:extLst>
        </c:ser>
        <c:ser>
          <c:idx val="5"/>
          <c:order val="5"/>
          <c:tx>
            <c:strRef>
              <c:f>Pakalp_eksports_Q!$AN$40</c:f>
              <c:strCache>
                <c:ptCount val="1"/>
                <c:pt idx="0">
                  <c:v>Citi pakalpojumi</c:v>
                </c:pt>
              </c:strCache>
            </c:strRef>
          </c:tx>
          <c:spPr>
            <a:solidFill>
              <a:schemeClr val="accent6"/>
            </a:solidFill>
            <a:ln>
              <a:noFill/>
            </a:ln>
            <a:effectLst/>
          </c:spPr>
          <c:invertIfNegative val="0"/>
          <c:cat>
            <c:multiLvlStrRef>
              <c:f>Pakalp_eksports_Q!$BM$5:$BV$6</c:f>
              <c:multiLvlStrCache>
                <c:ptCount val="10"/>
                <c:lvl>
                  <c:pt idx="0">
                    <c:v>I</c:v>
                  </c:pt>
                  <c:pt idx="1">
                    <c:v>II</c:v>
                  </c:pt>
                  <c:pt idx="2">
                    <c:v>III</c:v>
                  </c:pt>
                  <c:pt idx="3">
                    <c:v>IV</c:v>
                  </c:pt>
                  <c:pt idx="4">
                    <c:v>I</c:v>
                  </c:pt>
                  <c:pt idx="5">
                    <c:v>II</c:v>
                  </c:pt>
                  <c:pt idx="6">
                    <c:v>III</c:v>
                  </c:pt>
                  <c:pt idx="7">
                    <c:v>IV</c:v>
                  </c:pt>
                  <c:pt idx="8">
                    <c:v>I</c:v>
                  </c:pt>
                  <c:pt idx="9">
                    <c:v>II*</c:v>
                  </c:pt>
                </c:lvl>
                <c:lvl>
                  <c:pt idx="0">
                    <c:v>2019</c:v>
                  </c:pt>
                  <c:pt idx="4">
                    <c:v>2020</c:v>
                  </c:pt>
                  <c:pt idx="8">
                    <c:v>2021</c:v>
                  </c:pt>
                </c:lvl>
              </c:multiLvlStrCache>
            </c:multiLvlStrRef>
          </c:cat>
          <c:val>
            <c:numRef>
              <c:f>Pakalp_eksports_Q!$BM$40:$BV$40</c:f>
              <c:numCache>
                <c:formatCode>0.0</c:formatCode>
                <c:ptCount val="10"/>
                <c:pt idx="0">
                  <c:v>3.1746031746031744</c:v>
                </c:pt>
                <c:pt idx="1">
                  <c:v>4.2931162102146558</c:v>
                </c:pt>
                <c:pt idx="2">
                  <c:v>3.5966149506346965</c:v>
                </c:pt>
                <c:pt idx="3">
                  <c:v>6.2179956108266277</c:v>
                </c:pt>
                <c:pt idx="4">
                  <c:v>1.3610888710968778</c:v>
                </c:pt>
                <c:pt idx="5">
                  <c:v>0.42796005706134094</c:v>
                </c:pt>
                <c:pt idx="6">
                  <c:v>2.2372881355932202</c:v>
                </c:pt>
                <c:pt idx="7">
                  <c:v>6.8399452804377564E-2</c:v>
                </c:pt>
                <c:pt idx="8">
                  <c:v>3.0482641828958514</c:v>
                </c:pt>
              </c:numCache>
            </c:numRef>
          </c:val>
          <c:extLst>
            <c:ext xmlns:c16="http://schemas.microsoft.com/office/drawing/2014/chart" uri="{C3380CC4-5D6E-409C-BE32-E72D297353CC}">
              <c16:uniqueId val="{00000005-0152-47C2-84DB-2AEC7AA01C9A}"/>
            </c:ext>
          </c:extLst>
        </c:ser>
        <c:dLbls>
          <c:showLegendKey val="0"/>
          <c:showVal val="0"/>
          <c:showCatName val="0"/>
          <c:showSerName val="0"/>
          <c:showPercent val="0"/>
          <c:showBubbleSize val="0"/>
        </c:dLbls>
        <c:gapWidth val="50"/>
        <c:overlap val="100"/>
        <c:axId val="348099048"/>
        <c:axId val="348099440"/>
      </c:barChart>
      <c:lineChart>
        <c:grouping val="standard"/>
        <c:varyColors val="0"/>
        <c:ser>
          <c:idx val="6"/>
          <c:order val="6"/>
          <c:tx>
            <c:strRef>
              <c:f>Pakalp_eksports_Q!$AN$41</c:f>
              <c:strCache>
                <c:ptCount val="1"/>
                <c:pt idx="0">
                  <c:v>Kopējais pieaugums</c:v>
                </c:pt>
              </c:strCache>
            </c:strRef>
          </c:tx>
          <c:spPr>
            <a:ln w="28575" cap="rnd">
              <a:solidFill>
                <a:schemeClr val="accent1">
                  <a:lumMod val="60000"/>
                </a:schemeClr>
              </a:solidFill>
              <a:round/>
            </a:ln>
            <a:effectLst/>
          </c:spPr>
          <c:marker>
            <c:symbol val="none"/>
          </c:marker>
          <c:cat>
            <c:multiLvlStrRef>
              <c:f>Pakalp_eksports_Q!$BM$5:$BV$6</c:f>
              <c:multiLvlStrCache>
                <c:ptCount val="10"/>
                <c:lvl>
                  <c:pt idx="0">
                    <c:v>I</c:v>
                  </c:pt>
                  <c:pt idx="1">
                    <c:v>II</c:v>
                  </c:pt>
                  <c:pt idx="2">
                    <c:v>III</c:v>
                  </c:pt>
                  <c:pt idx="3">
                    <c:v>IV</c:v>
                  </c:pt>
                  <c:pt idx="4">
                    <c:v>I</c:v>
                  </c:pt>
                  <c:pt idx="5">
                    <c:v>II</c:v>
                  </c:pt>
                  <c:pt idx="6">
                    <c:v>III</c:v>
                  </c:pt>
                  <c:pt idx="7">
                    <c:v>IV</c:v>
                  </c:pt>
                  <c:pt idx="8">
                    <c:v>I</c:v>
                  </c:pt>
                  <c:pt idx="9">
                    <c:v>II*</c:v>
                  </c:pt>
                </c:lvl>
                <c:lvl>
                  <c:pt idx="0">
                    <c:v>2019</c:v>
                  </c:pt>
                  <c:pt idx="4">
                    <c:v>2020</c:v>
                  </c:pt>
                  <c:pt idx="8">
                    <c:v>2021</c:v>
                  </c:pt>
                </c:lvl>
              </c:multiLvlStrCache>
            </c:multiLvlStrRef>
          </c:cat>
          <c:val>
            <c:numRef>
              <c:f>Pakalp_eksports_Q!$BM$41:$BV$41</c:f>
              <c:numCache>
                <c:formatCode>0.0</c:formatCode>
                <c:ptCount val="10"/>
                <c:pt idx="0">
                  <c:v>4.3441938178780282</c:v>
                </c:pt>
                <c:pt idx="1">
                  <c:v>3.7749814951887499</c:v>
                </c:pt>
                <c:pt idx="2">
                  <c:v>4.0197461212976018</c:v>
                </c:pt>
                <c:pt idx="3">
                  <c:v>6.9495245062179958</c:v>
                </c:pt>
                <c:pt idx="4">
                  <c:v>-5.4443554843875095</c:v>
                </c:pt>
                <c:pt idx="5">
                  <c:v>-29.529243937232522</c:v>
                </c:pt>
                <c:pt idx="6">
                  <c:v>-26.711864406779661</c:v>
                </c:pt>
                <c:pt idx="7">
                  <c:v>-21.203830369357046</c:v>
                </c:pt>
                <c:pt idx="8">
                  <c:v>-13.124470787468246</c:v>
                </c:pt>
                <c:pt idx="9">
                  <c:v>7.3</c:v>
                </c:pt>
              </c:numCache>
            </c:numRef>
          </c:val>
          <c:smooth val="0"/>
          <c:extLst>
            <c:ext xmlns:c16="http://schemas.microsoft.com/office/drawing/2014/chart" uri="{C3380CC4-5D6E-409C-BE32-E72D297353CC}">
              <c16:uniqueId val="{00000006-0152-47C2-84DB-2AEC7AA01C9A}"/>
            </c:ext>
          </c:extLst>
        </c:ser>
        <c:dLbls>
          <c:showLegendKey val="0"/>
          <c:showVal val="0"/>
          <c:showCatName val="0"/>
          <c:showSerName val="0"/>
          <c:showPercent val="0"/>
          <c:showBubbleSize val="0"/>
        </c:dLbls>
        <c:marker val="1"/>
        <c:smooth val="0"/>
        <c:axId val="348099048"/>
        <c:axId val="348099440"/>
      </c:lineChart>
      <c:catAx>
        <c:axId val="34809904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vert="horz"/>
          <a:lstStyle/>
          <a:p>
            <a:pPr>
              <a:defRPr/>
            </a:pPr>
            <a:endParaRPr lang="lv-LV"/>
          </a:p>
        </c:txPr>
        <c:crossAx val="348099440"/>
        <c:crosses val="autoZero"/>
        <c:auto val="1"/>
        <c:lblAlgn val="ctr"/>
        <c:lblOffset val="100"/>
        <c:noMultiLvlLbl val="0"/>
      </c:catAx>
      <c:valAx>
        <c:axId val="3480994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b="1"/>
            </a:pPr>
            <a:endParaRPr lang="lv-LV"/>
          </a:p>
        </c:txPr>
        <c:crossAx val="348099048"/>
        <c:crosses val="autoZero"/>
        <c:crossBetween val="between"/>
      </c:valAx>
      <c:spPr>
        <a:noFill/>
        <a:ln w="25400">
          <a:noFill/>
        </a:ln>
      </c:spPr>
    </c:plotArea>
    <c:legend>
      <c:legendPos val="r"/>
      <c:layout>
        <c:manualLayout>
          <c:xMode val="edge"/>
          <c:yMode val="edge"/>
          <c:x val="0.64683286639428861"/>
          <c:y val="0.31671980030926727"/>
          <c:w val="0.35090975794178531"/>
          <c:h val="0.49432807987446392"/>
        </c:manualLayout>
      </c:layout>
      <c:overlay val="0"/>
      <c:spPr>
        <a:noFill/>
        <a:ln>
          <a:noFill/>
        </a:ln>
        <a:effectLst/>
      </c:spPr>
      <c:txPr>
        <a:bodyPr rot="0" vert="horz"/>
        <a:lstStyle/>
        <a:p>
          <a:pPr>
            <a:defRPr/>
          </a:pPr>
          <a:endParaRPr lang="lv-LV"/>
        </a:p>
      </c:txPr>
    </c:legend>
    <c:plotVisOnly val="1"/>
    <c:dispBlanksAs val="gap"/>
    <c:showDLblsOverMax val="0"/>
  </c:chart>
  <c:spPr>
    <a:solidFill>
      <a:schemeClr val="bg1"/>
    </a:solidFill>
    <a:ln w="9525" cap="flat" cmpd="sng" algn="ctr">
      <a:noFill/>
      <a:round/>
    </a:ln>
    <a:effectLst/>
  </c:spPr>
  <c:txPr>
    <a:bodyPr/>
    <a:lstStyle/>
    <a:p>
      <a:pPr>
        <a:defRPr sz="1050">
          <a:latin typeface="Verdana" panose="020B0604030504040204" pitchFamily="34" charset="0"/>
          <a:ea typeface="Verdana" panose="020B0604030504040204" pitchFamily="34" charset="0"/>
        </a:defRPr>
      </a:pPr>
      <a:endParaRPr lang="lv-LV"/>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890798734050452E-2"/>
          <c:y val="3.2461288735129171E-2"/>
          <c:w val="0.95152470246066179"/>
          <c:h val="0.75432707500937168"/>
        </c:manualLayout>
      </c:layout>
      <c:barChart>
        <c:barDir val="col"/>
        <c:grouping val="stacked"/>
        <c:varyColors val="0"/>
        <c:ser>
          <c:idx val="0"/>
          <c:order val="0"/>
          <c:tx>
            <c:strRef>
              <c:f>BySource!$P$178</c:f>
              <c:strCache>
                <c:ptCount val="1"/>
                <c:pt idx="0">
                  <c:v>Pamatinflācija</c:v>
                </c:pt>
              </c:strCache>
            </c:strRef>
          </c:tx>
          <c:spPr>
            <a:solidFill>
              <a:schemeClr val="accent1"/>
            </a:solidFill>
            <a:ln>
              <a:noFill/>
            </a:ln>
          </c:spPr>
          <c:invertIfNegative val="0"/>
          <c:cat>
            <c:multiLvlStrRef>
              <c:f>BySource!$A$182:$B$215</c:f>
              <c:multiLvlStrCache>
                <c:ptCount val="31"/>
                <c:lvl>
                  <c:pt idx="0">
                    <c:v>I</c:v>
                  </c:pt>
                  <c:pt idx="1">
                    <c:v>II</c:v>
                  </c:pt>
                  <c:pt idx="2">
                    <c:v>III</c:v>
                  </c:pt>
                  <c:pt idx="3">
                    <c:v>IV</c:v>
                  </c:pt>
                  <c:pt idx="4">
                    <c:v>V</c:v>
                  </c:pt>
                  <c:pt idx="5">
                    <c:v>VI</c:v>
                  </c:pt>
                  <c:pt idx="6">
                    <c:v>VII</c:v>
                  </c:pt>
                  <c:pt idx="7">
                    <c:v>VIII</c:v>
                  </c:pt>
                  <c:pt idx="8">
                    <c:v>IX</c:v>
                  </c:pt>
                  <c:pt idx="9">
                    <c:v>X</c:v>
                  </c:pt>
                  <c:pt idx="10">
                    <c:v>XI</c:v>
                  </c:pt>
                  <c:pt idx="11">
                    <c:v>XII</c:v>
                  </c:pt>
                  <c:pt idx="12">
                    <c:v>I</c:v>
                  </c:pt>
                  <c:pt idx="13">
                    <c:v>II</c:v>
                  </c:pt>
                  <c:pt idx="14">
                    <c:v>III</c:v>
                  </c:pt>
                  <c:pt idx="15">
                    <c:v>IV</c:v>
                  </c:pt>
                  <c:pt idx="16">
                    <c:v>V</c:v>
                  </c:pt>
                  <c:pt idx="17">
                    <c:v>VI</c:v>
                  </c:pt>
                  <c:pt idx="18">
                    <c:v>VII</c:v>
                  </c:pt>
                  <c:pt idx="19">
                    <c:v>VIII</c:v>
                  </c:pt>
                  <c:pt idx="20">
                    <c:v>IX</c:v>
                  </c:pt>
                  <c:pt idx="21">
                    <c:v>X</c:v>
                  </c:pt>
                  <c:pt idx="22">
                    <c:v>XI</c:v>
                  </c:pt>
                  <c:pt idx="23">
                    <c:v>XII</c:v>
                  </c:pt>
                  <c:pt idx="24">
                    <c:v>I</c:v>
                  </c:pt>
                  <c:pt idx="25">
                    <c:v>II</c:v>
                  </c:pt>
                  <c:pt idx="26">
                    <c:v>III</c:v>
                  </c:pt>
                  <c:pt idx="27">
                    <c:v>IV</c:v>
                  </c:pt>
                  <c:pt idx="28">
                    <c:v>V</c:v>
                  </c:pt>
                  <c:pt idx="29">
                    <c:v>VI</c:v>
                  </c:pt>
                  <c:pt idx="30">
                    <c:v>VII</c:v>
                  </c:pt>
                </c:lvl>
                <c:lvl>
                  <c:pt idx="0">
                    <c:v>2019</c:v>
                  </c:pt>
                  <c:pt idx="12">
                    <c:v>2020</c:v>
                  </c:pt>
                  <c:pt idx="24">
                    <c:v>2021</c:v>
                  </c:pt>
                </c:lvl>
              </c:multiLvlStrCache>
            </c:multiLvlStrRef>
          </c:cat>
          <c:val>
            <c:numRef>
              <c:f>BySource!$L$182:$L$212</c:f>
              <c:numCache>
                <c:formatCode>0.0</c:formatCode>
                <c:ptCount val="31"/>
                <c:pt idx="0">
                  <c:v>1.6455762541620371</c:v>
                </c:pt>
                <c:pt idx="1">
                  <c:v>1.4890595181960273</c:v>
                </c:pt>
                <c:pt idx="2">
                  <c:v>1.327383077069922</c:v>
                </c:pt>
                <c:pt idx="3">
                  <c:v>1.7672288924447788</c:v>
                </c:pt>
                <c:pt idx="4">
                  <c:v>1.6033368621956283</c:v>
                </c:pt>
                <c:pt idx="5">
                  <c:v>1.6368725521326195</c:v>
                </c:pt>
                <c:pt idx="6">
                  <c:v>1.893577807511664</c:v>
                </c:pt>
                <c:pt idx="7">
                  <c:v>1.9571298157800154</c:v>
                </c:pt>
                <c:pt idx="8">
                  <c:v>1.9836049273069449</c:v>
                </c:pt>
                <c:pt idx="9">
                  <c:v>1.7411892825096993</c:v>
                </c:pt>
                <c:pt idx="10">
                  <c:v>1.5779329186807882</c:v>
                </c:pt>
                <c:pt idx="11">
                  <c:v>1.3033704068031084</c:v>
                </c:pt>
                <c:pt idx="12" formatCode="0.000">
                  <c:v>1.0107503088287251</c:v>
                </c:pt>
                <c:pt idx="13" formatCode="0.000">
                  <c:v>1.1137979076711841</c:v>
                </c:pt>
                <c:pt idx="14" formatCode="0.000">
                  <c:v>1.0704409978083596</c:v>
                </c:pt>
                <c:pt idx="15" formatCode="0.000">
                  <c:v>0.78071680565529267</c:v>
                </c:pt>
                <c:pt idx="16" formatCode="0.000">
                  <c:v>0.62973515690089332</c:v>
                </c:pt>
                <c:pt idx="17" formatCode="0.000">
                  <c:v>0.20707063678107751</c:v>
                </c:pt>
                <c:pt idx="18" formatCode="0.000">
                  <c:v>0.87722116997585464</c:v>
                </c:pt>
                <c:pt idx="19" formatCode="0.000">
                  <c:v>0.51443482582976485</c:v>
                </c:pt>
                <c:pt idx="20" formatCode="0.000">
                  <c:v>0.52075662419145152</c:v>
                </c:pt>
                <c:pt idx="21" formatCode="0.000">
                  <c:v>0.5239372166599704</c:v>
                </c:pt>
                <c:pt idx="22" formatCode="0.000">
                  <c:v>0.35033851276238298</c:v>
                </c:pt>
                <c:pt idx="23" formatCode="0.000">
                  <c:v>0.39294868412629258</c:v>
                </c:pt>
                <c:pt idx="24" formatCode="0.000">
                  <c:v>0.68322731201260778</c:v>
                </c:pt>
                <c:pt idx="25" formatCode="0.000">
                  <c:v>0.42634960331704458</c:v>
                </c:pt>
                <c:pt idx="26" formatCode="0.000">
                  <c:v>0.30160671881522561</c:v>
                </c:pt>
                <c:pt idx="27" formatCode="0.000">
                  <c:v>0.4347558791646442</c:v>
                </c:pt>
                <c:pt idx="28" formatCode="0.000">
                  <c:v>0.99998552208919955</c:v>
                </c:pt>
                <c:pt idx="29" formatCode="0.000">
                  <c:v>1.2931156872794756</c:v>
                </c:pt>
              </c:numCache>
            </c:numRef>
          </c:val>
          <c:extLst>
            <c:ext xmlns:c16="http://schemas.microsoft.com/office/drawing/2014/chart" uri="{C3380CC4-5D6E-409C-BE32-E72D297353CC}">
              <c16:uniqueId val="{00000000-2434-4273-97AD-DAEE38D544B4}"/>
            </c:ext>
          </c:extLst>
        </c:ser>
        <c:ser>
          <c:idx val="2"/>
          <c:order val="1"/>
          <c:tx>
            <c:strRef>
              <c:f>BySource!$Q$178</c:f>
              <c:strCache>
                <c:ptCount val="1"/>
                <c:pt idx="0">
                  <c:v>Nodokļi</c:v>
                </c:pt>
              </c:strCache>
            </c:strRef>
          </c:tx>
          <c:spPr>
            <a:solidFill>
              <a:schemeClr val="accent3"/>
            </a:solidFill>
            <a:ln>
              <a:noFill/>
            </a:ln>
          </c:spPr>
          <c:invertIfNegative val="0"/>
          <c:cat>
            <c:multiLvlStrRef>
              <c:f>BySource!$A$182:$B$215</c:f>
              <c:multiLvlStrCache>
                <c:ptCount val="31"/>
                <c:lvl>
                  <c:pt idx="0">
                    <c:v>I</c:v>
                  </c:pt>
                  <c:pt idx="1">
                    <c:v>II</c:v>
                  </c:pt>
                  <c:pt idx="2">
                    <c:v>III</c:v>
                  </c:pt>
                  <c:pt idx="3">
                    <c:v>IV</c:v>
                  </c:pt>
                  <c:pt idx="4">
                    <c:v>V</c:v>
                  </c:pt>
                  <c:pt idx="5">
                    <c:v>VI</c:v>
                  </c:pt>
                  <c:pt idx="6">
                    <c:v>VII</c:v>
                  </c:pt>
                  <c:pt idx="7">
                    <c:v>VIII</c:v>
                  </c:pt>
                  <c:pt idx="8">
                    <c:v>IX</c:v>
                  </c:pt>
                  <c:pt idx="9">
                    <c:v>X</c:v>
                  </c:pt>
                  <c:pt idx="10">
                    <c:v>XI</c:v>
                  </c:pt>
                  <c:pt idx="11">
                    <c:v>XII</c:v>
                  </c:pt>
                  <c:pt idx="12">
                    <c:v>I</c:v>
                  </c:pt>
                  <c:pt idx="13">
                    <c:v>II</c:v>
                  </c:pt>
                  <c:pt idx="14">
                    <c:v>III</c:v>
                  </c:pt>
                  <c:pt idx="15">
                    <c:v>IV</c:v>
                  </c:pt>
                  <c:pt idx="16">
                    <c:v>V</c:v>
                  </c:pt>
                  <c:pt idx="17">
                    <c:v>VI</c:v>
                  </c:pt>
                  <c:pt idx="18">
                    <c:v>VII</c:v>
                  </c:pt>
                  <c:pt idx="19">
                    <c:v>VIII</c:v>
                  </c:pt>
                  <c:pt idx="20">
                    <c:v>IX</c:v>
                  </c:pt>
                  <c:pt idx="21">
                    <c:v>X</c:v>
                  </c:pt>
                  <c:pt idx="22">
                    <c:v>XI</c:v>
                  </c:pt>
                  <c:pt idx="23">
                    <c:v>XII</c:v>
                  </c:pt>
                  <c:pt idx="24">
                    <c:v>I</c:v>
                  </c:pt>
                  <c:pt idx="25">
                    <c:v>II</c:v>
                  </c:pt>
                  <c:pt idx="26">
                    <c:v>III</c:v>
                  </c:pt>
                  <c:pt idx="27">
                    <c:v>IV</c:v>
                  </c:pt>
                  <c:pt idx="28">
                    <c:v>V</c:v>
                  </c:pt>
                  <c:pt idx="29">
                    <c:v>VI</c:v>
                  </c:pt>
                  <c:pt idx="30">
                    <c:v>VII</c:v>
                  </c:pt>
                </c:lvl>
                <c:lvl>
                  <c:pt idx="0">
                    <c:v>2019</c:v>
                  </c:pt>
                  <c:pt idx="12">
                    <c:v>2020</c:v>
                  </c:pt>
                  <c:pt idx="24">
                    <c:v>2021</c:v>
                  </c:pt>
                </c:lvl>
              </c:multiLvlStrCache>
            </c:multiLvlStrRef>
          </c:cat>
          <c:val>
            <c:numRef>
              <c:f>BySource!$D$182:$D$212</c:f>
              <c:numCache>
                <c:formatCode>0.00</c:formatCode>
                <c:ptCount val="31"/>
                <c:pt idx="0">
                  <c:v>0.5328868667311415</c:v>
                </c:pt>
                <c:pt idx="1">
                  <c:v>0.54254461311924462</c:v>
                </c:pt>
                <c:pt idx="2">
                  <c:v>0.36474076746926265</c:v>
                </c:pt>
                <c:pt idx="3">
                  <c:v>0.37561348004606643</c:v>
                </c:pt>
                <c:pt idx="4">
                  <c:v>0.39147306960274353</c:v>
                </c:pt>
                <c:pt idx="5">
                  <c:v>0.38368775508643704</c:v>
                </c:pt>
                <c:pt idx="6">
                  <c:v>0.29736520498462315</c:v>
                </c:pt>
                <c:pt idx="7">
                  <c:v>6.4419453762365464E-2</c:v>
                </c:pt>
                <c:pt idx="8">
                  <c:v>9.3893321481153258E-2</c:v>
                </c:pt>
                <c:pt idx="9">
                  <c:v>9.5819446626044247E-2</c:v>
                </c:pt>
                <c:pt idx="10">
                  <c:v>8.8823606723376081E-2</c:v>
                </c:pt>
                <c:pt idx="11">
                  <c:v>0.1063827609780521</c:v>
                </c:pt>
                <c:pt idx="12" formatCode="0.000">
                  <c:v>0.30498869670396722</c:v>
                </c:pt>
                <c:pt idx="13" formatCode="0.000">
                  <c:v>0.31324070333822451</c:v>
                </c:pt>
                <c:pt idx="14" formatCode="0.000">
                  <c:v>0.21457140751905968</c:v>
                </c:pt>
                <c:pt idx="15" formatCode="0.000">
                  <c:v>0.21550151325480105</c:v>
                </c:pt>
                <c:pt idx="16" formatCode="0.000">
                  <c:v>0.20851117028598543</c:v>
                </c:pt>
                <c:pt idx="17" formatCode="0.000">
                  <c:v>0.20973803244189737</c:v>
                </c:pt>
                <c:pt idx="18" formatCode="0.000">
                  <c:v>0.11981826191622691</c:v>
                </c:pt>
                <c:pt idx="19" formatCode="0.000">
                  <c:v>0.31362677779549486</c:v>
                </c:pt>
                <c:pt idx="20" formatCode="0.000">
                  <c:v>0.31299546957368474</c:v>
                </c:pt>
                <c:pt idx="21" formatCode="0.000">
                  <c:v>0.31599063673115602</c:v>
                </c:pt>
                <c:pt idx="22" formatCode="0.000">
                  <c:v>0.32600083331976171</c:v>
                </c:pt>
                <c:pt idx="23" formatCode="0.000">
                  <c:v>0.32443880854737817</c:v>
                </c:pt>
                <c:pt idx="24" formatCode="0.000">
                  <c:v>0.10974964262951969</c:v>
                </c:pt>
                <c:pt idx="25" formatCode="0.000">
                  <c:v>0.11484444557449125</c:v>
                </c:pt>
                <c:pt idx="26" formatCode="0.000">
                  <c:v>0.18118682229408822</c:v>
                </c:pt>
                <c:pt idx="27" formatCode="0.000">
                  <c:v>0.18578253432404157</c:v>
                </c:pt>
                <c:pt idx="28" formatCode="0.000">
                  <c:v>0.18163912588819997</c:v>
                </c:pt>
                <c:pt idx="29" formatCode="0.000">
                  <c:v>0.18842440082214029</c:v>
                </c:pt>
              </c:numCache>
            </c:numRef>
          </c:val>
          <c:extLst>
            <c:ext xmlns:c16="http://schemas.microsoft.com/office/drawing/2014/chart" uri="{C3380CC4-5D6E-409C-BE32-E72D297353CC}">
              <c16:uniqueId val="{00000001-2434-4273-97AD-DAEE38D544B4}"/>
            </c:ext>
          </c:extLst>
        </c:ser>
        <c:ser>
          <c:idx val="1"/>
          <c:order val="2"/>
          <c:tx>
            <c:strRef>
              <c:f>BySource!$R$178</c:f>
              <c:strCache>
                <c:ptCount val="1"/>
                <c:pt idx="0">
                  <c:v>Importētā inflācija</c:v>
                </c:pt>
              </c:strCache>
            </c:strRef>
          </c:tx>
          <c:spPr>
            <a:solidFill>
              <a:srgbClr val="FF3737"/>
            </a:solidFill>
            <a:ln>
              <a:noFill/>
            </a:ln>
          </c:spPr>
          <c:invertIfNegative val="0"/>
          <c:cat>
            <c:multiLvlStrRef>
              <c:f>BySource!$A$182:$B$215</c:f>
              <c:multiLvlStrCache>
                <c:ptCount val="31"/>
                <c:lvl>
                  <c:pt idx="0">
                    <c:v>I</c:v>
                  </c:pt>
                  <c:pt idx="1">
                    <c:v>II</c:v>
                  </c:pt>
                  <c:pt idx="2">
                    <c:v>III</c:v>
                  </c:pt>
                  <c:pt idx="3">
                    <c:v>IV</c:v>
                  </c:pt>
                  <c:pt idx="4">
                    <c:v>V</c:v>
                  </c:pt>
                  <c:pt idx="5">
                    <c:v>VI</c:v>
                  </c:pt>
                  <c:pt idx="6">
                    <c:v>VII</c:v>
                  </c:pt>
                  <c:pt idx="7">
                    <c:v>VIII</c:v>
                  </c:pt>
                  <c:pt idx="8">
                    <c:v>IX</c:v>
                  </c:pt>
                  <c:pt idx="9">
                    <c:v>X</c:v>
                  </c:pt>
                  <c:pt idx="10">
                    <c:v>XI</c:v>
                  </c:pt>
                  <c:pt idx="11">
                    <c:v>XII</c:v>
                  </c:pt>
                  <c:pt idx="12">
                    <c:v>I</c:v>
                  </c:pt>
                  <c:pt idx="13">
                    <c:v>II</c:v>
                  </c:pt>
                  <c:pt idx="14">
                    <c:v>III</c:v>
                  </c:pt>
                  <c:pt idx="15">
                    <c:v>IV</c:v>
                  </c:pt>
                  <c:pt idx="16">
                    <c:v>V</c:v>
                  </c:pt>
                  <c:pt idx="17">
                    <c:v>VI</c:v>
                  </c:pt>
                  <c:pt idx="18">
                    <c:v>VII</c:v>
                  </c:pt>
                  <c:pt idx="19">
                    <c:v>VIII</c:v>
                  </c:pt>
                  <c:pt idx="20">
                    <c:v>IX</c:v>
                  </c:pt>
                  <c:pt idx="21">
                    <c:v>X</c:v>
                  </c:pt>
                  <c:pt idx="22">
                    <c:v>XI</c:v>
                  </c:pt>
                  <c:pt idx="23">
                    <c:v>XII</c:v>
                  </c:pt>
                  <c:pt idx="24">
                    <c:v>I</c:v>
                  </c:pt>
                  <c:pt idx="25">
                    <c:v>II</c:v>
                  </c:pt>
                  <c:pt idx="26">
                    <c:v>III</c:v>
                  </c:pt>
                  <c:pt idx="27">
                    <c:v>IV</c:v>
                  </c:pt>
                  <c:pt idx="28">
                    <c:v>V</c:v>
                  </c:pt>
                  <c:pt idx="29">
                    <c:v>VI</c:v>
                  </c:pt>
                  <c:pt idx="30">
                    <c:v>VII</c:v>
                  </c:pt>
                </c:lvl>
                <c:lvl>
                  <c:pt idx="0">
                    <c:v>2019</c:v>
                  </c:pt>
                  <c:pt idx="12">
                    <c:v>2020</c:v>
                  </c:pt>
                  <c:pt idx="24">
                    <c:v>2021</c:v>
                  </c:pt>
                </c:lvl>
              </c:multiLvlStrCache>
            </c:multiLvlStrRef>
          </c:cat>
          <c:val>
            <c:numRef>
              <c:f>BySource!$N$182:$N$212</c:f>
              <c:numCache>
                <c:formatCode>0.000</c:formatCode>
                <c:ptCount val="31"/>
                <c:pt idx="0">
                  <c:v>0.82153687910682138</c:v>
                </c:pt>
                <c:pt idx="1">
                  <c:v>0.86839586868472796</c:v>
                </c:pt>
                <c:pt idx="2">
                  <c:v>1.1078761554608152</c:v>
                </c:pt>
                <c:pt idx="3">
                  <c:v>1.2571576275091547</c:v>
                </c:pt>
                <c:pt idx="4">
                  <c:v>1.305190068201628</c:v>
                </c:pt>
                <c:pt idx="5">
                  <c:v>0.97943969278094345</c:v>
                </c:pt>
                <c:pt idx="6">
                  <c:v>0.70905698750371271</c:v>
                </c:pt>
                <c:pt idx="7">
                  <c:v>1.1784507304576193</c:v>
                </c:pt>
                <c:pt idx="8">
                  <c:v>0.52250175121190179</c:v>
                </c:pt>
                <c:pt idx="9">
                  <c:v>0.46299127086425634</c:v>
                </c:pt>
                <c:pt idx="10">
                  <c:v>0.43324347459583573</c:v>
                </c:pt>
                <c:pt idx="11">
                  <c:v>0.89024683221883927</c:v>
                </c:pt>
                <c:pt idx="12">
                  <c:v>0.88426099446730777</c:v>
                </c:pt>
                <c:pt idx="13">
                  <c:v>0.87296138899059128</c:v>
                </c:pt>
                <c:pt idx="14">
                  <c:v>0.1149875946725806</c:v>
                </c:pt>
                <c:pt idx="15">
                  <c:v>-0.99621831891009371</c:v>
                </c:pt>
                <c:pt idx="16">
                  <c:v>-1.4382463271868786</c:v>
                </c:pt>
                <c:pt idx="17">
                  <c:v>-1.1168086692229751</c:v>
                </c:pt>
                <c:pt idx="18">
                  <c:v>-0.49703943189208161</c:v>
                </c:pt>
                <c:pt idx="19">
                  <c:v>-1.0280616036252597</c:v>
                </c:pt>
                <c:pt idx="20">
                  <c:v>-1.1337520937651362</c:v>
                </c:pt>
                <c:pt idx="21">
                  <c:v>-1.5399278533911263</c:v>
                </c:pt>
                <c:pt idx="22">
                  <c:v>-1.3763393460821447</c:v>
                </c:pt>
                <c:pt idx="23">
                  <c:v>-1.2173874926736707</c:v>
                </c:pt>
                <c:pt idx="24">
                  <c:v>-1.2929769546421275</c:v>
                </c:pt>
                <c:pt idx="25">
                  <c:v>-0.74119404889153584</c:v>
                </c:pt>
                <c:pt idx="26">
                  <c:v>-0.18279354110931384</c:v>
                </c:pt>
                <c:pt idx="27">
                  <c:v>1.079461586511314</c:v>
                </c:pt>
                <c:pt idx="28">
                  <c:v>1.4183753520226006</c:v>
                </c:pt>
                <c:pt idx="29">
                  <c:v>1.2184599118983843</c:v>
                </c:pt>
              </c:numCache>
            </c:numRef>
          </c:val>
          <c:extLst>
            <c:ext xmlns:c16="http://schemas.microsoft.com/office/drawing/2014/chart" uri="{C3380CC4-5D6E-409C-BE32-E72D297353CC}">
              <c16:uniqueId val="{00000002-2434-4273-97AD-DAEE38D544B4}"/>
            </c:ext>
          </c:extLst>
        </c:ser>
        <c:dLbls>
          <c:showLegendKey val="0"/>
          <c:showVal val="0"/>
          <c:showCatName val="0"/>
          <c:showSerName val="0"/>
          <c:showPercent val="0"/>
          <c:showBubbleSize val="0"/>
        </c:dLbls>
        <c:gapWidth val="22"/>
        <c:overlap val="100"/>
        <c:axId val="348883032"/>
        <c:axId val="348885384"/>
      </c:barChart>
      <c:lineChart>
        <c:grouping val="standard"/>
        <c:varyColors val="0"/>
        <c:ser>
          <c:idx val="3"/>
          <c:order val="3"/>
          <c:tx>
            <c:strRef>
              <c:f>BySource!$S$177</c:f>
              <c:strCache>
                <c:ptCount val="1"/>
                <c:pt idx="0">
                  <c:v>CPI</c:v>
                </c:pt>
              </c:strCache>
            </c:strRef>
          </c:tx>
          <c:spPr>
            <a:ln w="19050">
              <a:solidFill>
                <a:schemeClr val="tx1"/>
              </a:solidFill>
              <a:prstDash val="dash"/>
            </a:ln>
            <a:effectLst/>
          </c:spPr>
          <c:marker>
            <c:symbol val="none"/>
          </c:marker>
          <c:dPt>
            <c:idx val="30"/>
            <c:marker>
              <c:symbol val="circle"/>
              <c:size val="5"/>
              <c:spPr>
                <a:solidFill>
                  <a:schemeClr val="accent1"/>
                </a:solidFill>
                <a:ln>
                  <a:solidFill>
                    <a:schemeClr val="tx1"/>
                  </a:solidFill>
                </a:ln>
              </c:spPr>
            </c:marker>
            <c:bubble3D val="0"/>
            <c:extLst>
              <c:ext xmlns:c16="http://schemas.microsoft.com/office/drawing/2014/chart" uri="{C3380CC4-5D6E-409C-BE32-E72D297353CC}">
                <c16:uniqueId val="{00000000-D156-48AD-9269-9AF33099F6D4}"/>
              </c:ext>
            </c:extLst>
          </c:dPt>
          <c:val>
            <c:numRef>
              <c:f>BySource!$C$182:$C$212</c:f>
              <c:numCache>
                <c:formatCode>0.000</c:formatCode>
                <c:ptCount val="31"/>
                <c:pt idx="0">
                  <c:v>3</c:v>
                </c:pt>
                <c:pt idx="1">
                  <c:v>2.9</c:v>
                </c:pt>
                <c:pt idx="2">
                  <c:v>2.8</c:v>
                </c:pt>
                <c:pt idx="3">
                  <c:v>3.4</c:v>
                </c:pt>
                <c:pt idx="4">
                  <c:v>3.3</c:v>
                </c:pt>
                <c:pt idx="5">
                  <c:v>3</c:v>
                </c:pt>
                <c:pt idx="6">
                  <c:v>2.9</c:v>
                </c:pt>
                <c:pt idx="7">
                  <c:v>3.2</c:v>
                </c:pt>
                <c:pt idx="8">
                  <c:v>2.6</c:v>
                </c:pt>
                <c:pt idx="9">
                  <c:v>2.2999999999999998</c:v>
                </c:pt>
                <c:pt idx="10">
                  <c:v>2.1</c:v>
                </c:pt>
                <c:pt idx="11">
                  <c:v>2.2999999999999998</c:v>
                </c:pt>
                <c:pt idx="12">
                  <c:v>2.2000000000000002</c:v>
                </c:pt>
                <c:pt idx="13">
                  <c:v>2.2999999999999998</c:v>
                </c:pt>
                <c:pt idx="14">
                  <c:v>1.4</c:v>
                </c:pt>
                <c:pt idx="15">
                  <c:v>0</c:v>
                </c:pt>
                <c:pt idx="16">
                  <c:v>-0.6</c:v>
                </c:pt>
                <c:pt idx="17">
                  <c:v>-0.7</c:v>
                </c:pt>
                <c:pt idx="18">
                  <c:v>0.5</c:v>
                </c:pt>
                <c:pt idx="19">
                  <c:v>-0.2</c:v>
                </c:pt>
                <c:pt idx="20">
                  <c:v>-0.3</c:v>
                </c:pt>
                <c:pt idx="21">
                  <c:v>-0.7</c:v>
                </c:pt>
                <c:pt idx="22">
                  <c:v>-0.7</c:v>
                </c:pt>
                <c:pt idx="23">
                  <c:v>-0.5</c:v>
                </c:pt>
                <c:pt idx="24">
                  <c:v>-0.5</c:v>
                </c:pt>
                <c:pt idx="25">
                  <c:v>-0.2</c:v>
                </c:pt>
                <c:pt idx="26">
                  <c:v>0.3</c:v>
                </c:pt>
                <c:pt idx="27">
                  <c:v>1.7</c:v>
                </c:pt>
                <c:pt idx="28">
                  <c:v>2.6</c:v>
                </c:pt>
                <c:pt idx="29">
                  <c:v>2.7</c:v>
                </c:pt>
                <c:pt idx="30">
                  <c:v>2.8</c:v>
                </c:pt>
              </c:numCache>
            </c:numRef>
          </c:val>
          <c:smooth val="0"/>
          <c:extLst>
            <c:ext xmlns:c16="http://schemas.microsoft.com/office/drawing/2014/chart" uri="{C3380CC4-5D6E-409C-BE32-E72D297353CC}">
              <c16:uniqueId val="{00000003-2434-4273-97AD-DAEE38D544B4}"/>
            </c:ext>
          </c:extLst>
        </c:ser>
        <c:dLbls>
          <c:showLegendKey val="0"/>
          <c:showVal val="0"/>
          <c:showCatName val="0"/>
          <c:showSerName val="0"/>
          <c:showPercent val="0"/>
          <c:showBubbleSize val="0"/>
        </c:dLbls>
        <c:marker val="1"/>
        <c:smooth val="0"/>
        <c:axId val="348883032"/>
        <c:axId val="348885384"/>
      </c:lineChart>
      <c:catAx>
        <c:axId val="348883032"/>
        <c:scaling>
          <c:orientation val="minMax"/>
        </c:scaling>
        <c:delete val="0"/>
        <c:axPos val="b"/>
        <c:numFmt formatCode="General" sourceLinked="0"/>
        <c:majorTickMark val="out"/>
        <c:minorTickMark val="none"/>
        <c:tickLblPos val="low"/>
        <c:spPr>
          <a:ln>
            <a:solidFill>
              <a:schemeClr val="tx1"/>
            </a:solidFill>
          </a:ln>
        </c:spPr>
        <c:txPr>
          <a:bodyPr rot="-5400000" vert="horz"/>
          <a:lstStyle/>
          <a:p>
            <a:pPr>
              <a:defRPr/>
            </a:pPr>
            <a:endParaRPr lang="lv-LV"/>
          </a:p>
        </c:txPr>
        <c:crossAx val="348885384"/>
        <c:crosses val="autoZero"/>
        <c:auto val="1"/>
        <c:lblAlgn val="ctr"/>
        <c:lblOffset val="100"/>
        <c:tickLblSkip val="1"/>
        <c:noMultiLvlLbl val="0"/>
      </c:catAx>
      <c:valAx>
        <c:axId val="348885384"/>
        <c:scaling>
          <c:orientation val="minMax"/>
          <c:min val="-2"/>
        </c:scaling>
        <c:delete val="0"/>
        <c:axPos val="l"/>
        <c:majorGridlines>
          <c:spPr>
            <a:ln>
              <a:solidFill>
                <a:schemeClr val="bg1">
                  <a:lumMod val="75000"/>
                </a:schemeClr>
              </a:solidFill>
            </a:ln>
          </c:spPr>
        </c:majorGridlines>
        <c:numFmt formatCode="0" sourceLinked="0"/>
        <c:majorTickMark val="out"/>
        <c:minorTickMark val="none"/>
        <c:tickLblPos val="nextTo"/>
        <c:spPr>
          <a:ln>
            <a:solidFill>
              <a:schemeClr val="tx1"/>
            </a:solidFill>
          </a:ln>
        </c:spPr>
        <c:crossAx val="348883032"/>
        <c:crosses val="autoZero"/>
        <c:crossBetween val="between"/>
      </c:valAx>
      <c:spPr>
        <a:noFill/>
      </c:spPr>
    </c:plotArea>
    <c:legend>
      <c:legendPos val="b"/>
      <c:layout>
        <c:manualLayout>
          <c:xMode val="edge"/>
          <c:yMode val="edge"/>
          <c:x val="0"/>
          <c:y val="0.94512895369696759"/>
          <c:w val="0.99689636629626444"/>
          <c:h val="5.487104630303237E-2"/>
        </c:manualLayout>
      </c:layout>
      <c:overlay val="0"/>
    </c:legend>
    <c:plotVisOnly val="1"/>
    <c:dispBlanksAs val="gap"/>
    <c:showDLblsOverMax val="0"/>
  </c:chart>
  <c:spPr>
    <a:ln>
      <a:noFill/>
    </a:ln>
  </c:spPr>
  <c:txPr>
    <a:bodyPr/>
    <a:lstStyle/>
    <a:p>
      <a:pPr>
        <a:defRPr sz="1050">
          <a:latin typeface="Verdana" panose="020B0604030504040204" pitchFamily="34" charset="0"/>
          <a:ea typeface="Verdana" panose="020B0604030504040204" pitchFamily="34" charset="0"/>
        </a:defRPr>
      </a:pPr>
      <a:endParaRPr lang="lv-LV"/>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bg1">
                <a:lumMod val="75000"/>
              </a:schemeClr>
            </a:solidFill>
            <a:ln>
              <a:noFill/>
            </a:ln>
            <a:effectLst/>
          </c:spPr>
          <c:invertIfNegative val="0"/>
          <c:dLbls>
            <c:numFmt formatCode="#,##0.0" sourceLinked="0"/>
            <c:spPr>
              <a:noFill/>
              <a:ln>
                <a:noFill/>
              </a:ln>
              <a:effectLst/>
            </c:spPr>
            <c:txPr>
              <a:bodyPr rot="0" spcFirstLastPara="1" vertOverflow="ellipsis" vert="horz" wrap="none" lIns="38100" tIns="19050" rIns="38100" bIns="19050" anchor="ctr" anchorCtr="1">
                <a:spAutoFit/>
              </a:bodyPr>
              <a:lstStyle/>
              <a:p>
                <a:pPr>
                  <a:defRPr sz="1000" b="0" i="0" u="none" strike="noStrike" kern="1200" baseline="0">
                    <a:solidFill>
                      <a:schemeClr val="tx1"/>
                    </a:solidFill>
                    <a:latin typeface="Verdana" panose="020B0604030504040204" pitchFamily="34" charset="0"/>
                    <a:ea typeface="Verdana" panose="020B0604030504040204" pitchFamily="34" charset="0"/>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2021</c:v>
                </c:pt>
                <c:pt idx="1">
                  <c:v>2022</c:v>
                </c:pt>
              </c:numCache>
            </c:numRef>
          </c:cat>
          <c:val>
            <c:numRef>
              <c:f>Sheet1!$B$2:$B$3</c:f>
              <c:numCache>
                <c:formatCode>General</c:formatCode>
                <c:ptCount val="2"/>
                <c:pt idx="0">
                  <c:v>2</c:v>
                </c:pt>
                <c:pt idx="1">
                  <c:v>2.4</c:v>
                </c:pt>
              </c:numCache>
            </c:numRef>
          </c:val>
          <c:extLst>
            <c:ext xmlns:c16="http://schemas.microsoft.com/office/drawing/2014/chart" uri="{C3380CC4-5D6E-409C-BE32-E72D297353CC}">
              <c16:uniqueId val="{00000000-5C3B-4BC5-BBBD-BB156C0D8F69}"/>
            </c:ext>
          </c:extLst>
        </c:ser>
        <c:dLbls>
          <c:showLegendKey val="0"/>
          <c:showVal val="0"/>
          <c:showCatName val="0"/>
          <c:showSerName val="0"/>
          <c:showPercent val="0"/>
          <c:showBubbleSize val="0"/>
        </c:dLbls>
        <c:gapWidth val="50"/>
        <c:overlap val="-27"/>
        <c:axId val="630233536"/>
        <c:axId val="630235832"/>
      </c:barChart>
      <c:catAx>
        <c:axId val="630233536"/>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Verdana" panose="020B0604030504040204" pitchFamily="34" charset="0"/>
                <a:cs typeface="+mn-cs"/>
              </a:defRPr>
            </a:pPr>
            <a:endParaRPr lang="lv-LV"/>
          </a:p>
        </c:txPr>
        <c:crossAx val="630235832"/>
        <c:crosses val="autoZero"/>
        <c:auto val="1"/>
        <c:lblAlgn val="ctr"/>
        <c:lblOffset val="100"/>
        <c:noMultiLvlLbl val="0"/>
      </c:catAx>
      <c:valAx>
        <c:axId val="630235832"/>
        <c:scaling>
          <c:orientation val="minMax"/>
          <c:max val="4"/>
          <c:min val="-2"/>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30233536"/>
        <c:crosses val="autoZero"/>
        <c:crossBetween val="between"/>
      </c:valAx>
      <c:spPr>
        <a:noFill/>
        <a:ln>
          <a:noFill/>
        </a:ln>
        <a:effectLst/>
      </c:spPr>
    </c:plotArea>
    <c:plotVisOnly val="1"/>
    <c:dispBlanksAs val="gap"/>
    <c:showDLblsOverMax val="0"/>
  </c:chart>
  <c:spPr>
    <a:noFill/>
    <a:ln>
      <a:noFill/>
    </a:ln>
    <a:effectLst/>
  </c:spPr>
  <c:txPr>
    <a:bodyPr/>
    <a:lstStyle/>
    <a:p>
      <a:pPr>
        <a:defRPr sz="1000">
          <a:latin typeface="Verdana" panose="020B0604030504040204" pitchFamily="34" charset="0"/>
          <a:ea typeface="Verdana" panose="020B0604030504040204" pitchFamily="34" charset="0"/>
        </a:defRPr>
      </a:pPr>
      <a:endParaRPr lang="lv-LV"/>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'EU cpi'!$D$11</c:f>
              <c:strCache>
                <c:ptCount val="1"/>
                <c:pt idx="0">
                  <c:v>ES</c:v>
                </c:pt>
              </c:strCache>
            </c:strRef>
          </c:tx>
          <c:spPr>
            <a:ln w="28575" cap="rnd">
              <a:solidFill>
                <a:srgbClr val="92D050"/>
              </a:solidFill>
              <a:round/>
            </a:ln>
            <a:effectLst/>
          </c:spPr>
          <c:marker>
            <c:symbol val="none"/>
          </c:marker>
          <c:cat>
            <c:multiLvlStrRef>
              <c:f>'EU cpi'!$A$12:$B$42</c:f>
              <c:multiLvlStrCache>
                <c:ptCount val="31"/>
                <c:lvl>
                  <c:pt idx="0">
                    <c:v>I</c:v>
                  </c:pt>
                  <c:pt idx="1">
                    <c:v>II</c:v>
                  </c:pt>
                  <c:pt idx="2">
                    <c:v>III</c:v>
                  </c:pt>
                  <c:pt idx="3">
                    <c:v>IV</c:v>
                  </c:pt>
                  <c:pt idx="4">
                    <c:v>V</c:v>
                  </c:pt>
                  <c:pt idx="5">
                    <c:v>VI</c:v>
                  </c:pt>
                  <c:pt idx="6">
                    <c:v>VII</c:v>
                  </c:pt>
                  <c:pt idx="7">
                    <c:v>VIII</c:v>
                  </c:pt>
                  <c:pt idx="8">
                    <c:v>IX</c:v>
                  </c:pt>
                  <c:pt idx="9">
                    <c:v>X</c:v>
                  </c:pt>
                  <c:pt idx="10">
                    <c:v>XI</c:v>
                  </c:pt>
                  <c:pt idx="11">
                    <c:v>XII</c:v>
                  </c:pt>
                  <c:pt idx="12">
                    <c:v>I</c:v>
                  </c:pt>
                  <c:pt idx="13">
                    <c:v>II</c:v>
                  </c:pt>
                  <c:pt idx="14">
                    <c:v>III</c:v>
                  </c:pt>
                  <c:pt idx="15">
                    <c:v>IV</c:v>
                  </c:pt>
                  <c:pt idx="16">
                    <c:v>V</c:v>
                  </c:pt>
                  <c:pt idx="17">
                    <c:v>VI</c:v>
                  </c:pt>
                  <c:pt idx="18">
                    <c:v>VII</c:v>
                  </c:pt>
                  <c:pt idx="19">
                    <c:v>VIII</c:v>
                  </c:pt>
                  <c:pt idx="20">
                    <c:v>IX</c:v>
                  </c:pt>
                  <c:pt idx="21">
                    <c:v>X</c:v>
                  </c:pt>
                  <c:pt idx="22">
                    <c:v>XI</c:v>
                  </c:pt>
                  <c:pt idx="23">
                    <c:v>XII</c:v>
                  </c:pt>
                  <c:pt idx="24">
                    <c:v>I</c:v>
                  </c:pt>
                  <c:pt idx="25">
                    <c:v>II</c:v>
                  </c:pt>
                  <c:pt idx="26">
                    <c:v>III</c:v>
                  </c:pt>
                  <c:pt idx="27">
                    <c:v>IV</c:v>
                  </c:pt>
                  <c:pt idx="28">
                    <c:v>V</c:v>
                  </c:pt>
                  <c:pt idx="29">
                    <c:v>VI</c:v>
                  </c:pt>
                  <c:pt idx="30">
                    <c:v>VII</c:v>
                  </c:pt>
                </c:lvl>
                <c:lvl>
                  <c:pt idx="0">
                    <c:v>2019</c:v>
                  </c:pt>
                  <c:pt idx="12">
                    <c:v>2020</c:v>
                  </c:pt>
                  <c:pt idx="24">
                    <c:v>2021</c:v>
                  </c:pt>
                </c:lvl>
              </c:multiLvlStrCache>
            </c:multiLvlStrRef>
          </c:cat>
          <c:val>
            <c:numRef>
              <c:f>'EU cpi'!$D$12:$D$42</c:f>
              <c:numCache>
                <c:formatCode>#,##0.00</c:formatCode>
                <c:ptCount val="31"/>
                <c:pt idx="0">
                  <c:v>106</c:v>
                </c:pt>
                <c:pt idx="1">
                  <c:v>106.56</c:v>
                </c:pt>
                <c:pt idx="2">
                  <c:v>106.38</c:v>
                </c:pt>
                <c:pt idx="3">
                  <c:v>106.49</c:v>
                </c:pt>
                <c:pt idx="4">
                  <c:v>107.2</c:v>
                </c:pt>
                <c:pt idx="5">
                  <c:v>107.21</c:v>
                </c:pt>
                <c:pt idx="6">
                  <c:v>107.29</c:v>
                </c:pt>
                <c:pt idx="7">
                  <c:v>107.36</c:v>
                </c:pt>
                <c:pt idx="8">
                  <c:v>107.03</c:v>
                </c:pt>
                <c:pt idx="9">
                  <c:v>107.21</c:v>
                </c:pt>
                <c:pt idx="10">
                  <c:v>107.56</c:v>
                </c:pt>
                <c:pt idx="11">
                  <c:v>107.99</c:v>
                </c:pt>
                <c:pt idx="12">
                  <c:v>108.93</c:v>
                </c:pt>
                <c:pt idx="13">
                  <c:v>109.53</c:v>
                </c:pt>
                <c:pt idx="14">
                  <c:v>109.89</c:v>
                </c:pt>
                <c:pt idx="15">
                  <c:v>111.32</c:v>
                </c:pt>
                <c:pt idx="16">
                  <c:v>111.6</c:v>
                </c:pt>
                <c:pt idx="17">
                  <c:v>111.16</c:v>
                </c:pt>
                <c:pt idx="18">
                  <c:v>109.76</c:v>
                </c:pt>
                <c:pt idx="19">
                  <c:v>109.41</c:v>
                </c:pt>
                <c:pt idx="20">
                  <c:v>109.1</c:v>
                </c:pt>
                <c:pt idx="21">
                  <c:v>109.47</c:v>
                </c:pt>
                <c:pt idx="22">
                  <c:v>109.57</c:v>
                </c:pt>
                <c:pt idx="23">
                  <c:v>109.15</c:v>
                </c:pt>
                <c:pt idx="24">
                  <c:v>110.09</c:v>
                </c:pt>
                <c:pt idx="25">
                  <c:v>110.39</c:v>
                </c:pt>
                <c:pt idx="26">
                  <c:v>110.53</c:v>
                </c:pt>
                <c:pt idx="27">
                  <c:v>111.28</c:v>
                </c:pt>
                <c:pt idx="28">
                  <c:v>111.7</c:v>
                </c:pt>
                <c:pt idx="29">
                  <c:v>111.47</c:v>
                </c:pt>
              </c:numCache>
            </c:numRef>
          </c:val>
          <c:smooth val="0"/>
          <c:extLst>
            <c:ext xmlns:c16="http://schemas.microsoft.com/office/drawing/2014/chart" uri="{C3380CC4-5D6E-409C-BE32-E72D297353CC}">
              <c16:uniqueId val="{00000000-37D6-4703-916A-A88B3BECE1A4}"/>
            </c:ext>
          </c:extLst>
        </c:ser>
        <c:ser>
          <c:idx val="1"/>
          <c:order val="1"/>
          <c:tx>
            <c:strRef>
              <c:f>'EU cpi'!$E$11</c:f>
              <c:strCache>
                <c:ptCount val="1"/>
                <c:pt idx="0">
                  <c:v>Eirozona</c:v>
                </c:pt>
              </c:strCache>
            </c:strRef>
          </c:tx>
          <c:spPr>
            <a:ln w="28575" cap="rnd">
              <a:solidFill>
                <a:srgbClr val="00B0F0"/>
              </a:solidFill>
              <a:round/>
            </a:ln>
            <a:effectLst/>
          </c:spPr>
          <c:marker>
            <c:symbol val="none"/>
          </c:marker>
          <c:cat>
            <c:multiLvlStrRef>
              <c:f>'EU cpi'!$A$12:$B$42</c:f>
              <c:multiLvlStrCache>
                <c:ptCount val="31"/>
                <c:lvl>
                  <c:pt idx="0">
                    <c:v>I</c:v>
                  </c:pt>
                  <c:pt idx="1">
                    <c:v>II</c:v>
                  </c:pt>
                  <c:pt idx="2">
                    <c:v>III</c:v>
                  </c:pt>
                  <c:pt idx="3">
                    <c:v>IV</c:v>
                  </c:pt>
                  <c:pt idx="4">
                    <c:v>V</c:v>
                  </c:pt>
                  <c:pt idx="5">
                    <c:v>VI</c:v>
                  </c:pt>
                  <c:pt idx="6">
                    <c:v>VII</c:v>
                  </c:pt>
                  <c:pt idx="7">
                    <c:v>VIII</c:v>
                  </c:pt>
                  <c:pt idx="8">
                    <c:v>IX</c:v>
                  </c:pt>
                  <c:pt idx="9">
                    <c:v>X</c:v>
                  </c:pt>
                  <c:pt idx="10">
                    <c:v>XI</c:v>
                  </c:pt>
                  <c:pt idx="11">
                    <c:v>XII</c:v>
                  </c:pt>
                  <c:pt idx="12">
                    <c:v>I</c:v>
                  </c:pt>
                  <c:pt idx="13">
                    <c:v>II</c:v>
                  </c:pt>
                  <c:pt idx="14">
                    <c:v>III</c:v>
                  </c:pt>
                  <c:pt idx="15">
                    <c:v>IV</c:v>
                  </c:pt>
                  <c:pt idx="16">
                    <c:v>V</c:v>
                  </c:pt>
                  <c:pt idx="17">
                    <c:v>VI</c:v>
                  </c:pt>
                  <c:pt idx="18">
                    <c:v>VII</c:v>
                  </c:pt>
                  <c:pt idx="19">
                    <c:v>VIII</c:v>
                  </c:pt>
                  <c:pt idx="20">
                    <c:v>IX</c:v>
                  </c:pt>
                  <c:pt idx="21">
                    <c:v>X</c:v>
                  </c:pt>
                  <c:pt idx="22">
                    <c:v>XI</c:v>
                  </c:pt>
                  <c:pt idx="23">
                    <c:v>XII</c:v>
                  </c:pt>
                  <c:pt idx="24">
                    <c:v>I</c:v>
                  </c:pt>
                  <c:pt idx="25">
                    <c:v>II</c:v>
                  </c:pt>
                  <c:pt idx="26">
                    <c:v>III</c:v>
                  </c:pt>
                  <c:pt idx="27">
                    <c:v>IV</c:v>
                  </c:pt>
                  <c:pt idx="28">
                    <c:v>V</c:v>
                  </c:pt>
                  <c:pt idx="29">
                    <c:v>VI</c:v>
                  </c:pt>
                  <c:pt idx="30">
                    <c:v>VII</c:v>
                  </c:pt>
                </c:lvl>
                <c:lvl>
                  <c:pt idx="0">
                    <c:v>2019</c:v>
                  </c:pt>
                  <c:pt idx="12">
                    <c:v>2020</c:v>
                  </c:pt>
                  <c:pt idx="24">
                    <c:v>2021</c:v>
                  </c:pt>
                </c:lvl>
              </c:multiLvlStrCache>
            </c:multiLvlStrRef>
          </c:cat>
          <c:val>
            <c:numRef>
              <c:f>'EU cpi'!$E$12:$E$42</c:f>
              <c:numCache>
                <c:formatCode>#,##0.00</c:formatCode>
                <c:ptCount val="31"/>
                <c:pt idx="0">
                  <c:v>105.35</c:v>
                </c:pt>
                <c:pt idx="1">
                  <c:v>105.69</c:v>
                </c:pt>
                <c:pt idx="2">
                  <c:v>105.32</c:v>
                </c:pt>
                <c:pt idx="3">
                  <c:v>105.28</c:v>
                </c:pt>
                <c:pt idx="4">
                  <c:v>105.82</c:v>
                </c:pt>
                <c:pt idx="5">
                  <c:v>105.88</c:v>
                </c:pt>
                <c:pt idx="6">
                  <c:v>105.98</c:v>
                </c:pt>
                <c:pt idx="7">
                  <c:v>106.21</c:v>
                </c:pt>
                <c:pt idx="8">
                  <c:v>105.85</c:v>
                </c:pt>
                <c:pt idx="9">
                  <c:v>105.95</c:v>
                </c:pt>
                <c:pt idx="10">
                  <c:v>106.23</c:v>
                </c:pt>
                <c:pt idx="11">
                  <c:v>106.51</c:v>
                </c:pt>
                <c:pt idx="12">
                  <c:v>107.2</c:v>
                </c:pt>
                <c:pt idx="13">
                  <c:v>107.69</c:v>
                </c:pt>
                <c:pt idx="14">
                  <c:v>107.82</c:v>
                </c:pt>
                <c:pt idx="15">
                  <c:v>109.35</c:v>
                </c:pt>
                <c:pt idx="16">
                  <c:v>109.6</c:v>
                </c:pt>
                <c:pt idx="17">
                  <c:v>109.2</c:v>
                </c:pt>
                <c:pt idx="18">
                  <c:v>107.75</c:v>
                </c:pt>
                <c:pt idx="19">
                  <c:v>107.58</c:v>
                </c:pt>
                <c:pt idx="20">
                  <c:v>107.42</c:v>
                </c:pt>
                <c:pt idx="21">
                  <c:v>107.87</c:v>
                </c:pt>
                <c:pt idx="22">
                  <c:v>108.02</c:v>
                </c:pt>
                <c:pt idx="23">
                  <c:v>107.53</c:v>
                </c:pt>
                <c:pt idx="24">
                  <c:v>108.28</c:v>
                </c:pt>
                <c:pt idx="25">
                  <c:v>108.53</c:v>
                </c:pt>
                <c:pt idx="26">
                  <c:v>108.58</c:v>
                </c:pt>
                <c:pt idx="27">
                  <c:v>109.26</c:v>
                </c:pt>
                <c:pt idx="28">
                  <c:v>109.6</c:v>
                </c:pt>
                <c:pt idx="29">
                  <c:v>109.32</c:v>
                </c:pt>
              </c:numCache>
            </c:numRef>
          </c:val>
          <c:smooth val="0"/>
          <c:extLst>
            <c:ext xmlns:c16="http://schemas.microsoft.com/office/drawing/2014/chart" uri="{C3380CC4-5D6E-409C-BE32-E72D297353CC}">
              <c16:uniqueId val="{00000001-37D6-4703-916A-A88B3BECE1A4}"/>
            </c:ext>
          </c:extLst>
        </c:ser>
        <c:ser>
          <c:idx val="2"/>
          <c:order val="2"/>
          <c:tx>
            <c:strRef>
              <c:f>'EU cpi'!$F$11</c:f>
              <c:strCache>
                <c:ptCount val="1"/>
                <c:pt idx="0">
                  <c:v>Latvija</c:v>
                </c:pt>
              </c:strCache>
            </c:strRef>
          </c:tx>
          <c:spPr>
            <a:ln w="28575" cap="rnd">
              <a:solidFill>
                <a:srgbClr val="FF0000"/>
              </a:solidFill>
              <a:round/>
            </a:ln>
            <a:effectLst/>
          </c:spPr>
          <c:marker>
            <c:symbol val="none"/>
          </c:marker>
          <c:cat>
            <c:multiLvlStrRef>
              <c:f>'EU cpi'!$A$12:$B$42</c:f>
              <c:multiLvlStrCache>
                <c:ptCount val="31"/>
                <c:lvl>
                  <c:pt idx="0">
                    <c:v>I</c:v>
                  </c:pt>
                  <c:pt idx="1">
                    <c:v>II</c:v>
                  </c:pt>
                  <c:pt idx="2">
                    <c:v>III</c:v>
                  </c:pt>
                  <c:pt idx="3">
                    <c:v>IV</c:v>
                  </c:pt>
                  <c:pt idx="4">
                    <c:v>V</c:v>
                  </c:pt>
                  <c:pt idx="5">
                    <c:v>VI</c:v>
                  </c:pt>
                  <c:pt idx="6">
                    <c:v>VII</c:v>
                  </c:pt>
                  <c:pt idx="7">
                    <c:v>VIII</c:v>
                  </c:pt>
                  <c:pt idx="8">
                    <c:v>IX</c:v>
                  </c:pt>
                  <c:pt idx="9">
                    <c:v>X</c:v>
                  </c:pt>
                  <c:pt idx="10">
                    <c:v>XI</c:v>
                  </c:pt>
                  <c:pt idx="11">
                    <c:v>XII</c:v>
                  </c:pt>
                  <c:pt idx="12">
                    <c:v>I</c:v>
                  </c:pt>
                  <c:pt idx="13">
                    <c:v>II</c:v>
                  </c:pt>
                  <c:pt idx="14">
                    <c:v>III</c:v>
                  </c:pt>
                  <c:pt idx="15">
                    <c:v>IV</c:v>
                  </c:pt>
                  <c:pt idx="16">
                    <c:v>V</c:v>
                  </c:pt>
                  <c:pt idx="17">
                    <c:v>VI</c:v>
                  </c:pt>
                  <c:pt idx="18">
                    <c:v>VII</c:v>
                  </c:pt>
                  <c:pt idx="19">
                    <c:v>VIII</c:v>
                  </c:pt>
                  <c:pt idx="20">
                    <c:v>IX</c:v>
                  </c:pt>
                  <c:pt idx="21">
                    <c:v>X</c:v>
                  </c:pt>
                  <c:pt idx="22">
                    <c:v>XI</c:v>
                  </c:pt>
                  <c:pt idx="23">
                    <c:v>XII</c:v>
                  </c:pt>
                  <c:pt idx="24">
                    <c:v>I</c:v>
                  </c:pt>
                  <c:pt idx="25">
                    <c:v>II</c:v>
                  </c:pt>
                  <c:pt idx="26">
                    <c:v>III</c:v>
                  </c:pt>
                  <c:pt idx="27">
                    <c:v>IV</c:v>
                  </c:pt>
                  <c:pt idx="28">
                    <c:v>V</c:v>
                  </c:pt>
                  <c:pt idx="29">
                    <c:v>VI</c:v>
                  </c:pt>
                  <c:pt idx="30">
                    <c:v>VII</c:v>
                  </c:pt>
                </c:lvl>
                <c:lvl>
                  <c:pt idx="0">
                    <c:v>2019</c:v>
                  </c:pt>
                  <c:pt idx="12">
                    <c:v>2020</c:v>
                  </c:pt>
                  <c:pt idx="24">
                    <c:v>2021</c:v>
                  </c:pt>
                </c:lvl>
              </c:multiLvlStrCache>
            </c:multiLvlStrRef>
          </c:cat>
          <c:val>
            <c:numRef>
              <c:f>'EU cpi'!$F$12:$F$42</c:f>
              <c:numCache>
                <c:formatCode>#,##0.00</c:formatCode>
                <c:ptCount val="31"/>
                <c:pt idx="0">
                  <c:v>109.89</c:v>
                </c:pt>
                <c:pt idx="1">
                  <c:v>109.95</c:v>
                </c:pt>
                <c:pt idx="2">
                  <c:v>111.2</c:v>
                </c:pt>
                <c:pt idx="3">
                  <c:v>111.51</c:v>
                </c:pt>
                <c:pt idx="4">
                  <c:v>113.3</c:v>
                </c:pt>
                <c:pt idx="5">
                  <c:v>113.67</c:v>
                </c:pt>
                <c:pt idx="6">
                  <c:v>112.44</c:v>
                </c:pt>
                <c:pt idx="7">
                  <c:v>111.81</c:v>
                </c:pt>
                <c:pt idx="8">
                  <c:v>110.46</c:v>
                </c:pt>
                <c:pt idx="9">
                  <c:v>111.69</c:v>
                </c:pt>
                <c:pt idx="10">
                  <c:v>111.45</c:v>
                </c:pt>
                <c:pt idx="11">
                  <c:v>112.16</c:v>
                </c:pt>
                <c:pt idx="12">
                  <c:v>113.96</c:v>
                </c:pt>
                <c:pt idx="13">
                  <c:v>115.35</c:v>
                </c:pt>
                <c:pt idx="14">
                  <c:v>115.37</c:v>
                </c:pt>
                <c:pt idx="15">
                  <c:v>115.74</c:v>
                </c:pt>
                <c:pt idx="16">
                  <c:v>116.78</c:v>
                </c:pt>
                <c:pt idx="17">
                  <c:v>114.91</c:v>
                </c:pt>
                <c:pt idx="18">
                  <c:v>115.64</c:v>
                </c:pt>
                <c:pt idx="19">
                  <c:v>114.29</c:v>
                </c:pt>
                <c:pt idx="20">
                  <c:v>112.95</c:v>
                </c:pt>
                <c:pt idx="21">
                  <c:v>112.97</c:v>
                </c:pt>
                <c:pt idx="22">
                  <c:v>113.46</c:v>
                </c:pt>
                <c:pt idx="23">
                  <c:v>113.34</c:v>
                </c:pt>
                <c:pt idx="24">
                  <c:v>113.95</c:v>
                </c:pt>
                <c:pt idx="25">
                  <c:v>114.82</c:v>
                </c:pt>
                <c:pt idx="26">
                  <c:v>114.93</c:v>
                </c:pt>
                <c:pt idx="27">
                  <c:v>116.59</c:v>
                </c:pt>
                <c:pt idx="28">
                  <c:v>118.12</c:v>
                </c:pt>
                <c:pt idx="29">
                  <c:v>117.61</c:v>
                </c:pt>
                <c:pt idx="30" formatCode="General">
                  <c:v>117.46</c:v>
                </c:pt>
              </c:numCache>
            </c:numRef>
          </c:val>
          <c:smooth val="0"/>
          <c:extLst>
            <c:ext xmlns:c16="http://schemas.microsoft.com/office/drawing/2014/chart" uri="{C3380CC4-5D6E-409C-BE32-E72D297353CC}">
              <c16:uniqueId val="{00000002-37D6-4703-916A-A88B3BECE1A4}"/>
            </c:ext>
          </c:extLst>
        </c:ser>
        <c:ser>
          <c:idx val="3"/>
          <c:order val="3"/>
          <c:tx>
            <c:strRef>
              <c:f>'EU cpi'!$G$11</c:f>
              <c:strCache>
                <c:ptCount val="1"/>
                <c:pt idx="0">
                  <c:v>FAO</c:v>
                </c:pt>
              </c:strCache>
            </c:strRef>
          </c:tx>
          <c:spPr>
            <a:ln w="28575" cap="rnd">
              <a:solidFill>
                <a:schemeClr val="tx1"/>
              </a:solidFill>
              <a:round/>
            </a:ln>
            <a:effectLst/>
          </c:spPr>
          <c:marker>
            <c:symbol val="none"/>
          </c:marker>
          <c:cat>
            <c:multiLvlStrRef>
              <c:f>'EU cpi'!$A$12:$B$42</c:f>
              <c:multiLvlStrCache>
                <c:ptCount val="31"/>
                <c:lvl>
                  <c:pt idx="0">
                    <c:v>I</c:v>
                  </c:pt>
                  <c:pt idx="1">
                    <c:v>II</c:v>
                  </c:pt>
                  <c:pt idx="2">
                    <c:v>III</c:v>
                  </c:pt>
                  <c:pt idx="3">
                    <c:v>IV</c:v>
                  </c:pt>
                  <c:pt idx="4">
                    <c:v>V</c:v>
                  </c:pt>
                  <c:pt idx="5">
                    <c:v>VI</c:v>
                  </c:pt>
                  <c:pt idx="6">
                    <c:v>VII</c:v>
                  </c:pt>
                  <c:pt idx="7">
                    <c:v>VIII</c:v>
                  </c:pt>
                  <c:pt idx="8">
                    <c:v>IX</c:v>
                  </c:pt>
                  <c:pt idx="9">
                    <c:v>X</c:v>
                  </c:pt>
                  <c:pt idx="10">
                    <c:v>XI</c:v>
                  </c:pt>
                  <c:pt idx="11">
                    <c:v>XII</c:v>
                  </c:pt>
                  <c:pt idx="12">
                    <c:v>I</c:v>
                  </c:pt>
                  <c:pt idx="13">
                    <c:v>II</c:v>
                  </c:pt>
                  <c:pt idx="14">
                    <c:v>III</c:v>
                  </c:pt>
                  <c:pt idx="15">
                    <c:v>IV</c:v>
                  </c:pt>
                  <c:pt idx="16">
                    <c:v>V</c:v>
                  </c:pt>
                  <c:pt idx="17">
                    <c:v>VI</c:v>
                  </c:pt>
                  <c:pt idx="18">
                    <c:v>VII</c:v>
                  </c:pt>
                  <c:pt idx="19">
                    <c:v>VIII</c:v>
                  </c:pt>
                  <c:pt idx="20">
                    <c:v>IX</c:v>
                  </c:pt>
                  <c:pt idx="21">
                    <c:v>X</c:v>
                  </c:pt>
                  <c:pt idx="22">
                    <c:v>XI</c:v>
                  </c:pt>
                  <c:pt idx="23">
                    <c:v>XII</c:v>
                  </c:pt>
                  <c:pt idx="24">
                    <c:v>I</c:v>
                  </c:pt>
                  <c:pt idx="25">
                    <c:v>II</c:v>
                  </c:pt>
                  <c:pt idx="26">
                    <c:v>III</c:v>
                  </c:pt>
                  <c:pt idx="27">
                    <c:v>IV</c:v>
                  </c:pt>
                  <c:pt idx="28">
                    <c:v>V</c:v>
                  </c:pt>
                  <c:pt idx="29">
                    <c:v>VI</c:v>
                  </c:pt>
                  <c:pt idx="30">
                    <c:v>VII</c:v>
                  </c:pt>
                </c:lvl>
                <c:lvl>
                  <c:pt idx="0">
                    <c:v>2019</c:v>
                  </c:pt>
                  <c:pt idx="12">
                    <c:v>2020</c:v>
                  </c:pt>
                  <c:pt idx="24">
                    <c:v>2021</c:v>
                  </c:pt>
                </c:lvl>
              </c:multiLvlStrCache>
            </c:multiLvlStrRef>
          </c:cat>
          <c:val>
            <c:numRef>
              <c:f>'EU cpi'!$G$12:$G$42</c:f>
              <c:numCache>
                <c:formatCode>General</c:formatCode>
                <c:ptCount val="31"/>
                <c:pt idx="0">
                  <c:v>93.246823818546545</c:v>
                </c:pt>
                <c:pt idx="1">
                  <c:v>93.97317085163904</c:v>
                </c:pt>
                <c:pt idx="2">
                  <c:v>93.123274418355777</c:v>
                </c:pt>
                <c:pt idx="3">
                  <c:v>93.581322949176737</c:v>
                </c:pt>
                <c:pt idx="4">
                  <c:v>94.185559312400997</c:v>
                </c:pt>
                <c:pt idx="5">
                  <c:v>95.284108097711311</c:v>
                </c:pt>
                <c:pt idx="6">
                  <c:v>95.069745757715566</c:v>
                </c:pt>
                <c:pt idx="7">
                  <c:v>93.990023193305191</c:v>
                </c:pt>
                <c:pt idx="8">
                  <c:v>93.30032539456711</c:v>
                </c:pt>
                <c:pt idx="9">
                  <c:v>95.185012055845164</c:v>
                </c:pt>
                <c:pt idx="10">
                  <c:v>98.571503602781704</c:v>
                </c:pt>
                <c:pt idx="11">
                  <c:v>100.95222305098861</c:v>
                </c:pt>
                <c:pt idx="12">
                  <c:v>102.45174240101161</c:v>
                </c:pt>
                <c:pt idx="13">
                  <c:v>99.365937683556623</c:v>
                </c:pt>
                <c:pt idx="14">
                  <c:v>95.093810016659987</c:v>
                </c:pt>
                <c:pt idx="15">
                  <c:v>92.432879102154189</c:v>
                </c:pt>
                <c:pt idx="16">
                  <c:v>90.982383371213047</c:v>
                </c:pt>
                <c:pt idx="17">
                  <c:v>93.080819878401201</c:v>
                </c:pt>
                <c:pt idx="18">
                  <c:v>93.932326667514488</c:v>
                </c:pt>
                <c:pt idx="19">
                  <c:v>95.849069866740805</c:v>
                </c:pt>
                <c:pt idx="20">
                  <c:v>97.92724565246003</c:v>
                </c:pt>
                <c:pt idx="21">
                  <c:v>101.24349898394941</c:v>
                </c:pt>
                <c:pt idx="22">
                  <c:v>105.45082278159903</c:v>
                </c:pt>
                <c:pt idx="23">
                  <c:v>108.45839479373501</c:v>
                </c:pt>
                <c:pt idx="24">
                  <c:v>113.27587952189185</c:v>
                </c:pt>
                <c:pt idx="25">
                  <c:v>116.43368521953778</c:v>
                </c:pt>
                <c:pt idx="26">
                  <c:v>119.10976718189202</c:v>
                </c:pt>
                <c:pt idx="27">
                  <c:v>121.86129963466675</c:v>
                </c:pt>
                <c:pt idx="28">
                  <c:v>127.84755891544918</c:v>
                </c:pt>
                <c:pt idx="29">
                  <c:v>124.56678623166056</c:v>
                </c:pt>
                <c:pt idx="30">
                  <c:v>123.0264076280304</c:v>
                </c:pt>
              </c:numCache>
            </c:numRef>
          </c:val>
          <c:smooth val="0"/>
          <c:extLst>
            <c:ext xmlns:c16="http://schemas.microsoft.com/office/drawing/2014/chart" uri="{C3380CC4-5D6E-409C-BE32-E72D297353CC}">
              <c16:uniqueId val="{00000003-37D6-4703-916A-A88B3BECE1A4}"/>
            </c:ext>
          </c:extLst>
        </c:ser>
        <c:dLbls>
          <c:showLegendKey val="0"/>
          <c:showVal val="0"/>
          <c:showCatName val="0"/>
          <c:showSerName val="0"/>
          <c:showPercent val="0"/>
          <c:showBubbleSize val="0"/>
        </c:dLbls>
        <c:smooth val="0"/>
        <c:axId val="734122992"/>
        <c:axId val="734121352"/>
      </c:lineChart>
      <c:catAx>
        <c:axId val="7341229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50" b="0" i="0" u="none" strike="noStrike" kern="1200" baseline="0">
                <a:solidFill>
                  <a:schemeClr val="tx1"/>
                </a:solidFill>
                <a:latin typeface="Verdana" panose="020B0604030504040204" pitchFamily="34" charset="0"/>
                <a:ea typeface="Verdana" panose="020B0604030504040204" pitchFamily="34" charset="0"/>
                <a:cs typeface="+mn-cs"/>
              </a:defRPr>
            </a:pPr>
            <a:endParaRPr lang="lv-LV"/>
          </a:p>
        </c:txPr>
        <c:crossAx val="734121352"/>
        <c:crosses val="autoZero"/>
        <c:auto val="0"/>
        <c:lblAlgn val="ctr"/>
        <c:lblOffset val="100"/>
        <c:tickLblSkip val="3"/>
        <c:tickMarkSkip val="12"/>
        <c:noMultiLvlLbl val="0"/>
      </c:catAx>
      <c:valAx>
        <c:axId val="734121352"/>
        <c:scaling>
          <c:orientation val="minMax"/>
          <c:min val="9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Verdana" panose="020B0604030504040204" pitchFamily="34" charset="0"/>
                <a:cs typeface="+mn-cs"/>
              </a:defRPr>
            </a:pPr>
            <a:endParaRPr lang="lv-LV"/>
          </a:p>
        </c:txPr>
        <c:crossAx val="734122992"/>
        <c:crosses val="autoZero"/>
        <c:crossBetween val="between"/>
      </c:valAx>
      <c:spPr>
        <a:noFill/>
        <a:ln>
          <a:noFill/>
        </a:ln>
        <a:effectLst/>
      </c:spPr>
    </c:plotArea>
    <c:legend>
      <c:legendPos val="b"/>
      <c:layout>
        <c:manualLayout>
          <c:xMode val="edge"/>
          <c:yMode val="edge"/>
          <c:x val="0.17457458442694662"/>
          <c:y val="0.93433140323627584"/>
          <c:w val="0.65085083114610676"/>
          <c:h val="4.8410512302387007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Verdana" panose="020B0604030504040204" pitchFamily="34" charset="0"/>
              <a:cs typeface="+mn-cs"/>
            </a:defRPr>
          </a:pPr>
          <a:endParaRPr lang="lv-LV"/>
        </a:p>
      </c:txPr>
    </c:legend>
    <c:plotVisOnly val="1"/>
    <c:dispBlanksAs val="gap"/>
    <c:showDLblsOverMax val="0"/>
  </c:chart>
  <c:spPr>
    <a:noFill/>
    <a:ln>
      <a:noFill/>
    </a:ln>
    <a:effectLst/>
  </c:spPr>
  <c:txPr>
    <a:bodyPr/>
    <a:lstStyle/>
    <a:p>
      <a:pPr>
        <a:defRPr sz="1050">
          <a:solidFill>
            <a:schemeClr val="tx1"/>
          </a:solidFill>
          <a:latin typeface="Verdana" panose="020B0604030504040204" pitchFamily="34" charset="0"/>
          <a:ea typeface="Verdana" panose="020B0604030504040204" pitchFamily="34" charset="0"/>
        </a:defRPr>
      </a:pPr>
      <a:endParaRPr lang="lv-LV"/>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0355185128697414E-2"/>
          <c:y val="2.9837598148298478E-2"/>
          <c:w val="0.90179302150090668"/>
          <c:h val="0.73909185362143126"/>
        </c:manualLayout>
      </c:layout>
      <c:barChart>
        <c:barDir val="col"/>
        <c:grouping val="stacked"/>
        <c:varyColors val="0"/>
        <c:ser>
          <c:idx val="0"/>
          <c:order val="0"/>
          <c:tx>
            <c:strRef>
              <c:f>Sheet1!$A$2</c:f>
              <c:strCache>
                <c:ptCount val="1"/>
                <c:pt idx="0">
                  <c:v>Bezdarbnieki</c:v>
                </c:pt>
              </c:strCache>
            </c:strRef>
          </c:tx>
          <c:spPr>
            <a:solidFill>
              <a:schemeClr val="accent1"/>
            </a:solidFill>
            <a:ln>
              <a:noFill/>
            </a:ln>
            <a:effectLst/>
          </c:spPr>
          <c:invertIfNegative val="0"/>
          <c:cat>
            <c:strRef>
              <c:f>Sheet1!$N$1:$FT$1</c:f>
              <c:strCache>
                <c:ptCount val="160"/>
                <c:pt idx="0">
                  <c:v>2008</c:v>
                </c:pt>
                <c:pt idx="1">
                  <c:v>II</c:v>
                </c:pt>
                <c:pt idx="2">
                  <c:v>III</c:v>
                </c:pt>
                <c:pt idx="3">
                  <c:v>IV</c:v>
                </c:pt>
                <c:pt idx="4">
                  <c:v>V</c:v>
                </c:pt>
                <c:pt idx="5">
                  <c:v>VI</c:v>
                </c:pt>
                <c:pt idx="6">
                  <c:v>VII</c:v>
                </c:pt>
                <c:pt idx="7">
                  <c:v>VIII</c:v>
                </c:pt>
                <c:pt idx="8">
                  <c:v>IX</c:v>
                </c:pt>
                <c:pt idx="9">
                  <c:v>X</c:v>
                </c:pt>
                <c:pt idx="10">
                  <c:v>XI</c:v>
                </c:pt>
                <c:pt idx="11">
                  <c:v>XII</c:v>
                </c:pt>
                <c:pt idx="12">
                  <c:v>2009</c:v>
                </c:pt>
                <c:pt idx="13">
                  <c:v>II</c:v>
                </c:pt>
                <c:pt idx="14">
                  <c:v>III</c:v>
                </c:pt>
                <c:pt idx="15">
                  <c:v>IV</c:v>
                </c:pt>
                <c:pt idx="16">
                  <c:v>V</c:v>
                </c:pt>
                <c:pt idx="17">
                  <c:v>VI</c:v>
                </c:pt>
                <c:pt idx="18">
                  <c:v>VII</c:v>
                </c:pt>
                <c:pt idx="19">
                  <c:v>VIII</c:v>
                </c:pt>
                <c:pt idx="20">
                  <c:v>IX</c:v>
                </c:pt>
                <c:pt idx="21">
                  <c:v>X</c:v>
                </c:pt>
                <c:pt idx="22">
                  <c:v>XI</c:v>
                </c:pt>
                <c:pt idx="23">
                  <c:v>XII</c:v>
                </c:pt>
                <c:pt idx="24">
                  <c:v>2010</c:v>
                </c:pt>
                <c:pt idx="25">
                  <c:v>II</c:v>
                </c:pt>
                <c:pt idx="26">
                  <c:v>III</c:v>
                </c:pt>
                <c:pt idx="27">
                  <c:v>IV</c:v>
                </c:pt>
                <c:pt idx="28">
                  <c:v>V</c:v>
                </c:pt>
                <c:pt idx="29">
                  <c:v>VI</c:v>
                </c:pt>
                <c:pt idx="30">
                  <c:v>VII</c:v>
                </c:pt>
                <c:pt idx="31">
                  <c:v>VIII</c:v>
                </c:pt>
                <c:pt idx="32">
                  <c:v>IX</c:v>
                </c:pt>
                <c:pt idx="33">
                  <c:v>2011</c:v>
                </c:pt>
                <c:pt idx="34">
                  <c:v>XI</c:v>
                </c:pt>
                <c:pt idx="35">
                  <c:v>XII</c:v>
                </c:pt>
                <c:pt idx="36">
                  <c:v>2011</c:v>
                </c:pt>
                <c:pt idx="37">
                  <c:v>II</c:v>
                </c:pt>
                <c:pt idx="38">
                  <c:v>III</c:v>
                </c:pt>
                <c:pt idx="39">
                  <c:v>2012</c:v>
                </c:pt>
                <c:pt idx="40">
                  <c:v>V</c:v>
                </c:pt>
                <c:pt idx="41">
                  <c:v>VI</c:v>
                </c:pt>
                <c:pt idx="42">
                  <c:v>VII</c:v>
                </c:pt>
                <c:pt idx="43">
                  <c:v>VIII</c:v>
                </c:pt>
                <c:pt idx="44">
                  <c:v>IX</c:v>
                </c:pt>
                <c:pt idx="45">
                  <c:v>X</c:v>
                </c:pt>
                <c:pt idx="46">
                  <c:v>XI</c:v>
                </c:pt>
                <c:pt idx="47">
                  <c:v>XII</c:v>
                </c:pt>
                <c:pt idx="48">
                  <c:v>2012</c:v>
                </c:pt>
                <c:pt idx="49">
                  <c:v>II</c:v>
                </c:pt>
                <c:pt idx="50">
                  <c:v>III</c:v>
                </c:pt>
                <c:pt idx="51">
                  <c:v>IV</c:v>
                </c:pt>
                <c:pt idx="52">
                  <c:v>V</c:v>
                </c:pt>
                <c:pt idx="53">
                  <c:v>VI</c:v>
                </c:pt>
                <c:pt idx="54">
                  <c:v>VII</c:v>
                </c:pt>
                <c:pt idx="55">
                  <c:v>VIII</c:v>
                </c:pt>
                <c:pt idx="56">
                  <c:v>IX</c:v>
                </c:pt>
                <c:pt idx="57">
                  <c:v>X</c:v>
                </c:pt>
                <c:pt idx="58">
                  <c:v>XI</c:v>
                </c:pt>
                <c:pt idx="59">
                  <c:v>XII</c:v>
                </c:pt>
                <c:pt idx="60">
                  <c:v>2013</c:v>
                </c:pt>
                <c:pt idx="61">
                  <c:v>II</c:v>
                </c:pt>
                <c:pt idx="62">
                  <c:v>III</c:v>
                </c:pt>
                <c:pt idx="63">
                  <c:v>IV</c:v>
                </c:pt>
                <c:pt idx="64">
                  <c:v>V</c:v>
                </c:pt>
                <c:pt idx="65">
                  <c:v>VI</c:v>
                </c:pt>
                <c:pt idx="66">
                  <c:v>VII</c:v>
                </c:pt>
                <c:pt idx="67">
                  <c:v>VIII</c:v>
                </c:pt>
                <c:pt idx="68">
                  <c:v>IX</c:v>
                </c:pt>
                <c:pt idx="69">
                  <c:v>X</c:v>
                </c:pt>
                <c:pt idx="70">
                  <c:v>XI</c:v>
                </c:pt>
                <c:pt idx="71">
                  <c:v>XII</c:v>
                </c:pt>
                <c:pt idx="72">
                  <c:v>2014</c:v>
                </c:pt>
                <c:pt idx="73">
                  <c:v>II</c:v>
                </c:pt>
                <c:pt idx="74">
                  <c:v>III</c:v>
                </c:pt>
                <c:pt idx="75">
                  <c:v>IV</c:v>
                </c:pt>
                <c:pt idx="76">
                  <c:v>V</c:v>
                </c:pt>
                <c:pt idx="77">
                  <c:v>VI</c:v>
                </c:pt>
                <c:pt idx="78">
                  <c:v>VII</c:v>
                </c:pt>
                <c:pt idx="79">
                  <c:v>VIII</c:v>
                </c:pt>
                <c:pt idx="80">
                  <c:v>IX</c:v>
                </c:pt>
                <c:pt idx="81">
                  <c:v>X</c:v>
                </c:pt>
                <c:pt idx="82">
                  <c:v>XI</c:v>
                </c:pt>
                <c:pt idx="83">
                  <c:v>XII</c:v>
                </c:pt>
                <c:pt idx="84">
                  <c:v>2015</c:v>
                </c:pt>
                <c:pt idx="85">
                  <c:v>II</c:v>
                </c:pt>
                <c:pt idx="86">
                  <c:v>III</c:v>
                </c:pt>
                <c:pt idx="87">
                  <c:v>IV</c:v>
                </c:pt>
                <c:pt idx="88">
                  <c:v>V</c:v>
                </c:pt>
                <c:pt idx="89">
                  <c:v>VI</c:v>
                </c:pt>
                <c:pt idx="90">
                  <c:v>VII</c:v>
                </c:pt>
                <c:pt idx="91">
                  <c:v>VIII</c:v>
                </c:pt>
                <c:pt idx="92">
                  <c:v>IX</c:v>
                </c:pt>
                <c:pt idx="93">
                  <c:v>X</c:v>
                </c:pt>
                <c:pt idx="94">
                  <c:v>XI</c:v>
                </c:pt>
                <c:pt idx="95">
                  <c:v>XII</c:v>
                </c:pt>
                <c:pt idx="96">
                  <c:v>2016</c:v>
                </c:pt>
                <c:pt idx="97">
                  <c:v>II</c:v>
                </c:pt>
                <c:pt idx="98">
                  <c:v>III</c:v>
                </c:pt>
                <c:pt idx="99">
                  <c:v>IV</c:v>
                </c:pt>
                <c:pt idx="100">
                  <c:v>V</c:v>
                </c:pt>
                <c:pt idx="101">
                  <c:v>VI</c:v>
                </c:pt>
                <c:pt idx="102">
                  <c:v>VII</c:v>
                </c:pt>
                <c:pt idx="103">
                  <c:v>VIII</c:v>
                </c:pt>
                <c:pt idx="104">
                  <c:v>IX</c:v>
                </c:pt>
                <c:pt idx="105">
                  <c:v>X</c:v>
                </c:pt>
                <c:pt idx="106">
                  <c:v>XI</c:v>
                </c:pt>
                <c:pt idx="107">
                  <c:v>XII</c:v>
                </c:pt>
                <c:pt idx="108">
                  <c:v>2017</c:v>
                </c:pt>
                <c:pt idx="109">
                  <c:v>II</c:v>
                </c:pt>
                <c:pt idx="110">
                  <c:v>III</c:v>
                </c:pt>
                <c:pt idx="111">
                  <c:v>IV</c:v>
                </c:pt>
                <c:pt idx="112">
                  <c:v>V</c:v>
                </c:pt>
                <c:pt idx="113">
                  <c:v>VI</c:v>
                </c:pt>
                <c:pt idx="114">
                  <c:v>VII</c:v>
                </c:pt>
                <c:pt idx="115">
                  <c:v>VIII</c:v>
                </c:pt>
                <c:pt idx="116">
                  <c:v>IX</c:v>
                </c:pt>
                <c:pt idx="117">
                  <c:v>X</c:v>
                </c:pt>
                <c:pt idx="118">
                  <c:v>XI</c:v>
                </c:pt>
                <c:pt idx="119">
                  <c:v>XII</c:v>
                </c:pt>
                <c:pt idx="120">
                  <c:v>2018</c:v>
                </c:pt>
                <c:pt idx="121">
                  <c:v>II</c:v>
                </c:pt>
                <c:pt idx="122">
                  <c:v>III</c:v>
                </c:pt>
                <c:pt idx="123">
                  <c:v>IV</c:v>
                </c:pt>
                <c:pt idx="124">
                  <c:v>V</c:v>
                </c:pt>
                <c:pt idx="125">
                  <c:v>VI</c:v>
                </c:pt>
                <c:pt idx="126">
                  <c:v>VII</c:v>
                </c:pt>
                <c:pt idx="127">
                  <c:v>VIII</c:v>
                </c:pt>
                <c:pt idx="128">
                  <c:v>IX</c:v>
                </c:pt>
                <c:pt idx="129">
                  <c:v>X</c:v>
                </c:pt>
                <c:pt idx="130">
                  <c:v>XI</c:v>
                </c:pt>
                <c:pt idx="131">
                  <c:v>XII</c:v>
                </c:pt>
                <c:pt idx="132">
                  <c:v>2019</c:v>
                </c:pt>
                <c:pt idx="133">
                  <c:v>II</c:v>
                </c:pt>
                <c:pt idx="134">
                  <c:v>III</c:v>
                </c:pt>
                <c:pt idx="135">
                  <c:v>IV</c:v>
                </c:pt>
                <c:pt idx="136">
                  <c:v>V</c:v>
                </c:pt>
                <c:pt idx="137">
                  <c:v>VI</c:v>
                </c:pt>
                <c:pt idx="138">
                  <c:v>VII</c:v>
                </c:pt>
                <c:pt idx="139">
                  <c:v>VIII</c:v>
                </c:pt>
                <c:pt idx="140">
                  <c:v>IX</c:v>
                </c:pt>
                <c:pt idx="141">
                  <c:v>X</c:v>
                </c:pt>
                <c:pt idx="142">
                  <c:v>XI</c:v>
                </c:pt>
                <c:pt idx="143">
                  <c:v>XII</c:v>
                </c:pt>
                <c:pt idx="144">
                  <c:v>2020</c:v>
                </c:pt>
                <c:pt idx="145">
                  <c:v>II</c:v>
                </c:pt>
                <c:pt idx="146">
                  <c:v>III</c:v>
                </c:pt>
                <c:pt idx="147">
                  <c:v>IV</c:v>
                </c:pt>
                <c:pt idx="148">
                  <c:v>V</c:v>
                </c:pt>
                <c:pt idx="149">
                  <c:v>VI</c:v>
                </c:pt>
                <c:pt idx="150">
                  <c:v>VII</c:v>
                </c:pt>
                <c:pt idx="151">
                  <c:v>VIII</c:v>
                </c:pt>
                <c:pt idx="152">
                  <c:v>IX</c:v>
                </c:pt>
                <c:pt idx="153">
                  <c:v>X</c:v>
                </c:pt>
                <c:pt idx="154">
                  <c:v>XI</c:v>
                </c:pt>
                <c:pt idx="155">
                  <c:v>XII</c:v>
                </c:pt>
                <c:pt idx="156">
                  <c:v>2021</c:v>
                </c:pt>
                <c:pt idx="157">
                  <c:v>II</c:v>
                </c:pt>
                <c:pt idx="158">
                  <c:v>III</c:v>
                </c:pt>
                <c:pt idx="159">
                  <c:v>IV</c:v>
                </c:pt>
              </c:strCache>
            </c:strRef>
          </c:cat>
          <c:val>
            <c:numRef>
              <c:f>Sheet1!$N$2:$FT$2</c:f>
              <c:numCache>
                <c:formatCode>General</c:formatCode>
                <c:ptCount val="163"/>
                <c:pt idx="0">
                  <c:v>5</c:v>
                </c:pt>
                <c:pt idx="1">
                  <c:v>5</c:v>
                </c:pt>
                <c:pt idx="2">
                  <c:v>4.9000000000000004</c:v>
                </c:pt>
                <c:pt idx="3">
                  <c:v>4.8</c:v>
                </c:pt>
                <c:pt idx="4">
                  <c:v>4.8</c:v>
                </c:pt>
                <c:pt idx="5">
                  <c:v>4.9000000000000004</c:v>
                </c:pt>
                <c:pt idx="6">
                  <c:v>5.0999999999999996</c:v>
                </c:pt>
                <c:pt idx="7">
                  <c:v>5.2</c:v>
                </c:pt>
                <c:pt idx="8">
                  <c:v>5.3</c:v>
                </c:pt>
                <c:pt idx="9">
                  <c:v>5.6</c:v>
                </c:pt>
                <c:pt idx="10">
                  <c:v>6.1</c:v>
                </c:pt>
                <c:pt idx="11">
                  <c:v>7</c:v>
                </c:pt>
                <c:pt idx="12">
                  <c:v>8.3000000000000007</c:v>
                </c:pt>
                <c:pt idx="13">
                  <c:v>9.5</c:v>
                </c:pt>
                <c:pt idx="14">
                  <c:v>10.7</c:v>
                </c:pt>
                <c:pt idx="15">
                  <c:v>11</c:v>
                </c:pt>
                <c:pt idx="16">
                  <c:v>11.3</c:v>
                </c:pt>
                <c:pt idx="17">
                  <c:v>11.5</c:v>
                </c:pt>
                <c:pt idx="18">
                  <c:v>11.8</c:v>
                </c:pt>
                <c:pt idx="19">
                  <c:v>12.3</c:v>
                </c:pt>
                <c:pt idx="20">
                  <c:v>13.2</c:v>
                </c:pt>
                <c:pt idx="21">
                  <c:v>14.1</c:v>
                </c:pt>
                <c:pt idx="22">
                  <c:v>15.1</c:v>
                </c:pt>
                <c:pt idx="23">
                  <c:v>16</c:v>
                </c:pt>
                <c:pt idx="24">
                  <c:v>16.600000000000001</c:v>
                </c:pt>
                <c:pt idx="25">
                  <c:v>17.100000000000001</c:v>
                </c:pt>
                <c:pt idx="26">
                  <c:v>17.3</c:v>
                </c:pt>
                <c:pt idx="27">
                  <c:v>16.7</c:v>
                </c:pt>
                <c:pt idx="28">
                  <c:v>16.2</c:v>
                </c:pt>
                <c:pt idx="29">
                  <c:v>15.6</c:v>
                </c:pt>
                <c:pt idx="30">
                  <c:v>15.3</c:v>
                </c:pt>
                <c:pt idx="31">
                  <c:v>15</c:v>
                </c:pt>
                <c:pt idx="32">
                  <c:v>14.6</c:v>
                </c:pt>
                <c:pt idx="33">
                  <c:v>14.3</c:v>
                </c:pt>
                <c:pt idx="34">
                  <c:v>14.3</c:v>
                </c:pt>
                <c:pt idx="35">
                  <c:v>14.3</c:v>
                </c:pt>
                <c:pt idx="36">
                  <c:v>14.5</c:v>
                </c:pt>
                <c:pt idx="37">
                  <c:v>14.5</c:v>
                </c:pt>
                <c:pt idx="38">
                  <c:v>14.4</c:v>
                </c:pt>
                <c:pt idx="39">
                  <c:v>13.9</c:v>
                </c:pt>
                <c:pt idx="40">
                  <c:v>13.2</c:v>
                </c:pt>
                <c:pt idx="41">
                  <c:v>12.6</c:v>
                </c:pt>
                <c:pt idx="42">
                  <c:v>12.1</c:v>
                </c:pt>
                <c:pt idx="43">
                  <c:v>11.8</c:v>
                </c:pt>
                <c:pt idx="44">
                  <c:v>11.6</c:v>
                </c:pt>
                <c:pt idx="45">
                  <c:v>11.5</c:v>
                </c:pt>
                <c:pt idx="46">
                  <c:v>11.5</c:v>
                </c:pt>
                <c:pt idx="47">
                  <c:v>11.5</c:v>
                </c:pt>
                <c:pt idx="48">
                  <c:v>11.7</c:v>
                </c:pt>
                <c:pt idx="49">
                  <c:v>11.8</c:v>
                </c:pt>
                <c:pt idx="50">
                  <c:v>11.7</c:v>
                </c:pt>
                <c:pt idx="51">
                  <c:v>12.9</c:v>
                </c:pt>
                <c:pt idx="52">
                  <c:v>12.3</c:v>
                </c:pt>
                <c:pt idx="53">
                  <c:v>11.9</c:v>
                </c:pt>
                <c:pt idx="54">
                  <c:v>11.6</c:v>
                </c:pt>
                <c:pt idx="55">
                  <c:v>11.3</c:v>
                </c:pt>
                <c:pt idx="56">
                  <c:v>11</c:v>
                </c:pt>
                <c:pt idx="57">
                  <c:v>10.7</c:v>
                </c:pt>
                <c:pt idx="58">
                  <c:v>10.6</c:v>
                </c:pt>
                <c:pt idx="59">
                  <c:v>10.5</c:v>
                </c:pt>
                <c:pt idx="60">
                  <c:v>10.9</c:v>
                </c:pt>
                <c:pt idx="61">
                  <c:v>10.9</c:v>
                </c:pt>
                <c:pt idx="62">
                  <c:v>10.8</c:v>
                </c:pt>
                <c:pt idx="63">
                  <c:v>10.4</c:v>
                </c:pt>
                <c:pt idx="64">
                  <c:v>9.9</c:v>
                </c:pt>
                <c:pt idx="65">
                  <c:v>9.6</c:v>
                </c:pt>
                <c:pt idx="66" formatCode="#\ ##0.0">
                  <c:v>9.5</c:v>
                </c:pt>
                <c:pt idx="67">
                  <c:v>9.3000000000000007</c:v>
                </c:pt>
                <c:pt idx="68">
                  <c:v>9.1</c:v>
                </c:pt>
                <c:pt idx="69">
                  <c:v>9.1</c:v>
                </c:pt>
                <c:pt idx="70" formatCode="#\ ##0.0">
                  <c:v>9.3000000000000007</c:v>
                </c:pt>
                <c:pt idx="71">
                  <c:v>9.5</c:v>
                </c:pt>
                <c:pt idx="72" formatCode="#\ ##0.0">
                  <c:v>9.8000000000000007</c:v>
                </c:pt>
                <c:pt idx="73" formatCode="#\ ##0.0">
                  <c:v>9.9</c:v>
                </c:pt>
                <c:pt idx="74" formatCode="#\ ##0.0">
                  <c:v>9.8000000000000007</c:v>
                </c:pt>
                <c:pt idx="75" formatCode="#\ ##0.0">
                  <c:v>9.6</c:v>
                </c:pt>
                <c:pt idx="76" formatCode="#\ ##0.0">
                  <c:v>9.1</c:v>
                </c:pt>
                <c:pt idx="77" formatCode="#\ ##0.0">
                  <c:v>8.9</c:v>
                </c:pt>
                <c:pt idx="78" formatCode="#\ ##0.0">
                  <c:v>8.6</c:v>
                </c:pt>
                <c:pt idx="79" formatCode="#\ ##0.0">
                  <c:v>8.4</c:v>
                </c:pt>
                <c:pt idx="80" formatCode="#\ ##0.0">
                  <c:v>8.1999999999999993</c:v>
                </c:pt>
                <c:pt idx="81" formatCode="#\ ##0.0">
                  <c:v>8.1999999999999993</c:v>
                </c:pt>
                <c:pt idx="82" formatCode="#\ ##0.0">
                  <c:v>8.3000000000000007</c:v>
                </c:pt>
                <c:pt idx="83" formatCode="#\ ##0.0">
                  <c:v>8.5</c:v>
                </c:pt>
                <c:pt idx="84" formatCode="#\ ##0.0">
                  <c:v>9</c:v>
                </c:pt>
                <c:pt idx="85" formatCode="#\ ##0.0">
                  <c:v>9.1</c:v>
                </c:pt>
                <c:pt idx="86" formatCode="#\ ##0.0">
                  <c:v>9.1999999999999993</c:v>
                </c:pt>
                <c:pt idx="87" formatCode="#\ ##0.0">
                  <c:v>8.8000000000000007</c:v>
                </c:pt>
                <c:pt idx="88" formatCode="#\ ##0.0">
                  <c:v>8.6</c:v>
                </c:pt>
                <c:pt idx="89" formatCode="#\ ##0.0">
                  <c:v>8.6</c:v>
                </c:pt>
                <c:pt idx="90" formatCode="#\ ##0.0">
                  <c:v>8.6</c:v>
                </c:pt>
                <c:pt idx="91" formatCode="#\ ##0.0">
                  <c:v>8.5</c:v>
                </c:pt>
                <c:pt idx="92" formatCode="#\ ##0.0">
                  <c:v>8.3000000000000007</c:v>
                </c:pt>
                <c:pt idx="93" formatCode="#\ ##0.0">
                  <c:v>8.3000000000000007</c:v>
                </c:pt>
                <c:pt idx="94" formatCode="#\ ##0.0">
                  <c:v>8.4</c:v>
                </c:pt>
                <c:pt idx="95" formatCode="#\ ##0.0">
                  <c:v>8.6999999999999993</c:v>
                </c:pt>
                <c:pt idx="96" formatCode="#\ ##0.0">
                  <c:v>9.1</c:v>
                </c:pt>
                <c:pt idx="97" formatCode="#\ ##0.0">
                  <c:v>9.1999999999999993</c:v>
                </c:pt>
                <c:pt idx="98" formatCode="#\ ##0.0">
                  <c:v>9.1</c:v>
                </c:pt>
                <c:pt idx="99" formatCode="#\ ##0.0">
                  <c:v>8.8000000000000007</c:v>
                </c:pt>
                <c:pt idx="100" formatCode="#\ ##0.0">
                  <c:v>8.4</c:v>
                </c:pt>
                <c:pt idx="101" formatCode="#\ ##0.0">
                  <c:v>8.3000000000000007</c:v>
                </c:pt>
                <c:pt idx="102" formatCode="#\ ##0.0">
                  <c:v>8.3000000000000007</c:v>
                </c:pt>
                <c:pt idx="103" formatCode="#\ ##0.0">
                  <c:v>8.1</c:v>
                </c:pt>
                <c:pt idx="104" formatCode="#\ ##0.0">
                  <c:v>7.9</c:v>
                </c:pt>
                <c:pt idx="105" formatCode="#\ ##0.0">
                  <c:v>7.9</c:v>
                </c:pt>
                <c:pt idx="106" formatCode="#\ ##0.0">
                  <c:v>8</c:v>
                </c:pt>
                <c:pt idx="107" formatCode="0.0">
                  <c:v>8.4</c:v>
                </c:pt>
                <c:pt idx="108" formatCode="#\ ##0.0">
                  <c:v>8.5</c:v>
                </c:pt>
                <c:pt idx="109" formatCode="#\ ##0.0">
                  <c:v>8.4</c:v>
                </c:pt>
                <c:pt idx="110" formatCode="#\ ##0.0">
                  <c:v>8.3000000000000007</c:v>
                </c:pt>
                <c:pt idx="111" formatCode="#\ ##0.0">
                  <c:v>7.8</c:v>
                </c:pt>
                <c:pt idx="112" formatCode="#\ ##0.0">
                  <c:v>7.4</c:v>
                </c:pt>
                <c:pt idx="113" formatCode="#\ ##0.0">
                  <c:v>7.2</c:v>
                </c:pt>
                <c:pt idx="114" formatCode="#\ ##0.0">
                  <c:v>7.1</c:v>
                </c:pt>
                <c:pt idx="115" formatCode="#\ ##0.0">
                  <c:v>6.9</c:v>
                </c:pt>
                <c:pt idx="116" formatCode="#\ ##0.0">
                  <c:v>6.6</c:v>
                </c:pt>
                <c:pt idx="117" formatCode="#\ ##0.0">
                  <c:v>6.6</c:v>
                </c:pt>
                <c:pt idx="118" formatCode="#\ ##0.0">
                  <c:v>6.7</c:v>
                </c:pt>
                <c:pt idx="119" formatCode="#\ ##0.0">
                  <c:v>6.8</c:v>
                </c:pt>
                <c:pt idx="120" formatCode="#\ ##0.0">
                  <c:v>7</c:v>
                </c:pt>
                <c:pt idx="121" formatCode="#\ ##0.0">
                  <c:v>7.1</c:v>
                </c:pt>
                <c:pt idx="122" formatCode="#\ ##0.0">
                  <c:v>7</c:v>
                </c:pt>
                <c:pt idx="123" formatCode="#\ ##0.0">
                  <c:v>6.7</c:v>
                </c:pt>
                <c:pt idx="124" formatCode="#\ ##0.0">
                  <c:v>6.4</c:v>
                </c:pt>
                <c:pt idx="125" formatCode="#\ ##0.0">
                  <c:v>6.4</c:v>
                </c:pt>
                <c:pt idx="126" formatCode="#\ ##0.0">
                  <c:v>6.4</c:v>
                </c:pt>
                <c:pt idx="127" formatCode="#\ ##0.0">
                  <c:v>6.3</c:v>
                </c:pt>
                <c:pt idx="128" formatCode="#\ ##0.0">
                  <c:v>6.1</c:v>
                </c:pt>
                <c:pt idx="129" formatCode="#\ ##0.0">
                  <c:v>6.1</c:v>
                </c:pt>
                <c:pt idx="130" formatCode="#\ ##0.0">
                  <c:v>6.2</c:v>
                </c:pt>
                <c:pt idx="131" formatCode="#\ ##0.0">
                  <c:v>6.4</c:v>
                </c:pt>
                <c:pt idx="132" formatCode="#\ ##0.0">
                  <c:v>6.7</c:v>
                </c:pt>
                <c:pt idx="133" formatCode="#\ ##0.0">
                  <c:v>6.7</c:v>
                </c:pt>
                <c:pt idx="134" formatCode="#\ ##0.0">
                  <c:v>6.6</c:v>
                </c:pt>
                <c:pt idx="135" formatCode="#\ ##0.0">
                  <c:v>6.3</c:v>
                </c:pt>
                <c:pt idx="136" formatCode="#\ ##0.0">
                  <c:v>6.1</c:v>
                </c:pt>
                <c:pt idx="137" formatCode="#\ ##0.0">
                  <c:v>6</c:v>
                </c:pt>
                <c:pt idx="138" formatCode="#\ ##0.0">
                  <c:v>6</c:v>
                </c:pt>
                <c:pt idx="139" formatCode="#\ ##0.0">
                  <c:v>5.9</c:v>
                </c:pt>
                <c:pt idx="140" formatCode="#\ ##0.0">
                  <c:v>5.7</c:v>
                </c:pt>
                <c:pt idx="141" formatCode="#\ ##0.0">
                  <c:v>5.7</c:v>
                </c:pt>
                <c:pt idx="142" formatCode="#\ ##0.0">
                  <c:v>5.8</c:v>
                </c:pt>
                <c:pt idx="143" formatCode="#\ ##0.0">
                  <c:v>6.2</c:v>
                </c:pt>
                <c:pt idx="144" formatCode="#\ ##0.0">
                  <c:v>6.4</c:v>
                </c:pt>
                <c:pt idx="145" formatCode="#\ ##0.0">
                  <c:v>6.3</c:v>
                </c:pt>
                <c:pt idx="146">
                  <c:v>6.8</c:v>
                </c:pt>
                <c:pt idx="147">
                  <c:v>8</c:v>
                </c:pt>
                <c:pt idx="148">
                  <c:v>8.4</c:v>
                </c:pt>
                <c:pt idx="149">
                  <c:v>8.6</c:v>
                </c:pt>
                <c:pt idx="150">
                  <c:v>8.6</c:v>
                </c:pt>
                <c:pt idx="151">
                  <c:v>8.1999999999999993</c:v>
                </c:pt>
                <c:pt idx="152">
                  <c:v>7.7</c:v>
                </c:pt>
                <c:pt idx="153">
                  <c:v>7.4</c:v>
                </c:pt>
                <c:pt idx="154">
                  <c:v>7.4</c:v>
                </c:pt>
                <c:pt idx="155">
                  <c:v>7.7</c:v>
                </c:pt>
                <c:pt idx="156">
                  <c:v>8</c:v>
                </c:pt>
                <c:pt idx="157">
                  <c:v>8.1999999999999993</c:v>
                </c:pt>
                <c:pt idx="158">
                  <c:v>8.1999999999999993</c:v>
                </c:pt>
                <c:pt idx="159">
                  <c:v>7.9</c:v>
                </c:pt>
                <c:pt idx="160">
                  <c:v>7.6</c:v>
                </c:pt>
                <c:pt idx="161">
                  <c:v>7.4</c:v>
                </c:pt>
                <c:pt idx="162">
                  <c:v>7.1</c:v>
                </c:pt>
              </c:numCache>
            </c:numRef>
          </c:val>
          <c:extLst>
            <c:ext xmlns:c16="http://schemas.microsoft.com/office/drawing/2014/chart" uri="{C3380CC4-5D6E-409C-BE32-E72D297353CC}">
              <c16:uniqueId val="{00000000-8B8A-49FC-974E-4F30C0A626B3}"/>
            </c:ext>
          </c:extLst>
        </c:ser>
        <c:ser>
          <c:idx val="1"/>
          <c:order val="1"/>
          <c:tx>
            <c:strRef>
              <c:f>Sheet1!$A$3</c:f>
              <c:strCache>
                <c:ptCount val="1"/>
                <c:pt idx="0">
                  <c:v>Dīkstāves atbalsta saņēmēji</c:v>
                </c:pt>
              </c:strCache>
            </c:strRef>
          </c:tx>
          <c:spPr>
            <a:solidFill>
              <a:schemeClr val="accent2"/>
            </a:solidFill>
            <a:ln>
              <a:noFill/>
            </a:ln>
            <a:effectLst/>
          </c:spPr>
          <c:invertIfNegative val="0"/>
          <c:cat>
            <c:strRef>
              <c:f>Sheet1!$N$1:$FT$1</c:f>
              <c:strCache>
                <c:ptCount val="160"/>
                <c:pt idx="0">
                  <c:v>2008</c:v>
                </c:pt>
                <c:pt idx="1">
                  <c:v>II</c:v>
                </c:pt>
                <c:pt idx="2">
                  <c:v>III</c:v>
                </c:pt>
                <c:pt idx="3">
                  <c:v>IV</c:v>
                </c:pt>
                <c:pt idx="4">
                  <c:v>V</c:v>
                </c:pt>
                <c:pt idx="5">
                  <c:v>VI</c:v>
                </c:pt>
                <c:pt idx="6">
                  <c:v>VII</c:v>
                </c:pt>
                <c:pt idx="7">
                  <c:v>VIII</c:v>
                </c:pt>
                <c:pt idx="8">
                  <c:v>IX</c:v>
                </c:pt>
                <c:pt idx="9">
                  <c:v>X</c:v>
                </c:pt>
                <c:pt idx="10">
                  <c:v>XI</c:v>
                </c:pt>
                <c:pt idx="11">
                  <c:v>XII</c:v>
                </c:pt>
                <c:pt idx="12">
                  <c:v>2009</c:v>
                </c:pt>
                <c:pt idx="13">
                  <c:v>II</c:v>
                </c:pt>
                <c:pt idx="14">
                  <c:v>III</c:v>
                </c:pt>
                <c:pt idx="15">
                  <c:v>IV</c:v>
                </c:pt>
                <c:pt idx="16">
                  <c:v>V</c:v>
                </c:pt>
                <c:pt idx="17">
                  <c:v>VI</c:v>
                </c:pt>
                <c:pt idx="18">
                  <c:v>VII</c:v>
                </c:pt>
                <c:pt idx="19">
                  <c:v>VIII</c:v>
                </c:pt>
                <c:pt idx="20">
                  <c:v>IX</c:v>
                </c:pt>
                <c:pt idx="21">
                  <c:v>X</c:v>
                </c:pt>
                <c:pt idx="22">
                  <c:v>XI</c:v>
                </c:pt>
                <c:pt idx="23">
                  <c:v>XII</c:v>
                </c:pt>
                <c:pt idx="24">
                  <c:v>2010</c:v>
                </c:pt>
                <c:pt idx="25">
                  <c:v>II</c:v>
                </c:pt>
                <c:pt idx="26">
                  <c:v>III</c:v>
                </c:pt>
                <c:pt idx="27">
                  <c:v>IV</c:v>
                </c:pt>
                <c:pt idx="28">
                  <c:v>V</c:v>
                </c:pt>
                <c:pt idx="29">
                  <c:v>VI</c:v>
                </c:pt>
                <c:pt idx="30">
                  <c:v>VII</c:v>
                </c:pt>
                <c:pt idx="31">
                  <c:v>VIII</c:v>
                </c:pt>
                <c:pt idx="32">
                  <c:v>IX</c:v>
                </c:pt>
                <c:pt idx="33">
                  <c:v>2011</c:v>
                </c:pt>
                <c:pt idx="34">
                  <c:v>XI</c:v>
                </c:pt>
                <c:pt idx="35">
                  <c:v>XII</c:v>
                </c:pt>
                <c:pt idx="36">
                  <c:v>2011</c:v>
                </c:pt>
                <c:pt idx="37">
                  <c:v>II</c:v>
                </c:pt>
                <c:pt idx="38">
                  <c:v>III</c:v>
                </c:pt>
                <c:pt idx="39">
                  <c:v>2012</c:v>
                </c:pt>
                <c:pt idx="40">
                  <c:v>V</c:v>
                </c:pt>
                <c:pt idx="41">
                  <c:v>VI</c:v>
                </c:pt>
                <c:pt idx="42">
                  <c:v>VII</c:v>
                </c:pt>
                <c:pt idx="43">
                  <c:v>VIII</c:v>
                </c:pt>
                <c:pt idx="44">
                  <c:v>IX</c:v>
                </c:pt>
                <c:pt idx="45">
                  <c:v>X</c:v>
                </c:pt>
                <c:pt idx="46">
                  <c:v>XI</c:v>
                </c:pt>
                <c:pt idx="47">
                  <c:v>XII</c:v>
                </c:pt>
                <c:pt idx="48">
                  <c:v>2012</c:v>
                </c:pt>
                <c:pt idx="49">
                  <c:v>II</c:v>
                </c:pt>
                <c:pt idx="50">
                  <c:v>III</c:v>
                </c:pt>
                <c:pt idx="51">
                  <c:v>IV</c:v>
                </c:pt>
                <c:pt idx="52">
                  <c:v>V</c:v>
                </c:pt>
                <c:pt idx="53">
                  <c:v>VI</c:v>
                </c:pt>
                <c:pt idx="54">
                  <c:v>VII</c:v>
                </c:pt>
                <c:pt idx="55">
                  <c:v>VIII</c:v>
                </c:pt>
                <c:pt idx="56">
                  <c:v>IX</c:v>
                </c:pt>
                <c:pt idx="57">
                  <c:v>X</c:v>
                </c:pt>
                <c:pt idx="58">
                  <c:v>XI</c:v>
                </c:pt>
                <c:pt idx="59">
                  <c:v>XII</c:v>
                </c:pt>
                <c:pt idx="60">
                  <c:v>2013</c:v>
                </c:pt>
                <c:pt idx="61">
                  <c:v>II</c:v>
                </c:pt>
                <c:pt idx="62">
                  <c:v>III</c:v>
                </c:pt>
                <c:pt idx="63">
                  <c:v>IV</c:v>
                </c:pt>
                <c:pt idx="64">
                  <c:v>V</c:v>
                </c:pt>
                <c:pt idx="65">
                  <c:v>VI</c:v>
                </c:pt>
                <c:pt idx="66">
                  <c:v>VII</c:v>
                </c:pt>
                <c:pt idx="67">
                  <c:v>VIII</c:v>
                </c:pt>
                <c:pt idx="68">
                  <c:v>IX</c:v>
                </c:pt>
                <c:pt idx="69">
                  <c:v>X</c:v>
                </c:pt>
                <c:pt idx="70">
                  <c:v>XI</c:v>
                </c:pt>
                <c:pt idx="71">
                  <c:v>XII</c:v>
                </c:pt>
                <c:pt idx="72">
                  <c:v>2014</c:v>
                </c:pt>
                <c:pt idx="73">
                  <c:v>II</c:v>
                </c:pt>
                <c:pt idx="74">
                  <c:v>III</c:v>
                </c:pt>
                <c:pt idx="75">
                  <c:v>IV</c:v>
                </c:pt>
                <c:pt idx="76">
                  <c:v>V</c:v>
                </c:pt>
                <c:pt idx="77">
                  <c:v>VI</c:v>
                </c:pt>
                <c:pt idx="78">
                  <c:v>VII</c:v>
                </c:pt>
                <c:pt idx="79">
                  <c:v>VIII</c:v>
                </c:pt>
                <c:pt idx="80">
                  <c:v>IX</c:v>
                </c:pt>
                <c:pt idx="81">
                  <c:v>X</c:v>
                </c:pt>
                <c:pt idx="82">
                  <c:v>XI</c:v>
                </c:pt>
                <c:pt idx="83">
                  <c:v>XII</c:v>
                </c:pt>
                <c:pt idx="84">
                  <c:v>2015</c:v>
                </c:pt>
                <c:pt idx="85">
                  <c:v>II</c:v>
                </c:pt>
                <c:pt idx="86">
                  <c:v>III</c:v>
                </c:pt>
                <c:pt idx="87">
                  <c:v>IV</c:v>
                </c:pt>
                <c:pt idx="88">
                  <c:v>V</c:v>
                </c:pt>
                <c:pt idx="89">
                  <c:v>VI</c:v>
                </c:pt>
                <c:pt idx="90">
                  <c:v>VII</c:v>
                </c:pt>
                <c:pt idx="91">
                  <c:v>VIII</c:v>
                </c:pt>
                <c:pt idx="92">
                  <c:v>IX</c:v>
                </c:pt>
                <c:pt idx="93">
                  <c:v>X</c:v>
                </c:pt>
                <c:pt idx="94">
                  <c:v>XI</c:v>
                </c:pt>
                <c:pt idx="95">
                  <c:v>XII</c:v>
                </c:pt>
                <c:pt idx="96">
                  <c:v>2016</c:v>
                </c:pt>
                <c:pt idx="97">
                  <c:v>II</c:v>
                </c:pt>
                <c:pt idx="98">
                  <c:v>III</c:v>
                </c:pt>
                <c:pt idx="99">
                  <c:v>IV</c:v>
                </c:pt>
                <c:pt idx="100">
                  <c:v>V</c:v>
                </c:pt>
                <c:pt idx="101">
                  <c:v>VI</c:v>
                </c:pt>
                <c:pt idx="102">
                  <c:v>VII</c:v>
                </c:pt>
                <c:pt idx="103">
                  <c:v>VIII</c:v>
                </c:pt>
                <c:pt idx="104">
                  <c:v>IX</c:v>
                </c:pt>
                <c:pt idx="105">
                  <c:v>X</c:v>
                </c:pt>
                <c:pt idx="106">
                  <c:v>XI</c:v>
                </c:pt>
                <c:pt idx="107">
                  <c:v>XII</c:v>
                </c:pt>
                <c:pt idx="108">
                  <c:v>2017</c:v>
                </c:pt>
                <c:pt idx="109">
                  <c:v>II</c:v>
                </c:pt>
                <c:pt idx="110">
                  <c:v>III</c:v>
                </c:pt>
                <c:pt idx="111">
                  <c:v>IV</c:v>
                </c:pt>
                <c:pt idx="112">
                  <c:v>V</c:v>
                </c:pt>
                <c:pt idx="113">
                  <c:v>VI</c:v>
                </c:pt>
                <c:pt idx="114">
                  <c:v>VII</c:v>
                </c:pt>
                <c:pt idx="115">
                  <c:v>VIII</c:v>
                </c:pt>
                <c:pt idx="116">
                  <c:v>IX</c:v>
                </c:pt>
                <c:pt idx="117">
                  <c:v>X</c:v>
                </c:pt>
                <c:pt idx="118">
                  <c:v>XI</c:v>
                </c:pt>
                <c:pt idx="119">
                  <c:v>XII</c:v>
                </c:pt>
                <c:pt idx="120">
                  <c:v>2018</c:v>
                </c:pt>
                <c:pt idx="121">
                  <c:v>II</c:v>
                </c:pt>
                <c:pt idx="122">
                  <c:v>III</c:v>
                </c:pt>
                <c:pt idx="123">
                  <c:v>IV</c:v>
                </c:pt>
                <c:pt idx="124">
                  <c:v>V</c:v>
                </c:pt>
                <c:pt idx="125">
                  <c:v>VI</c:v>
                </c:pt>
                <c:pt idx="126">
                  <c:v>VII</c:v>
                </c:pt>
                <c:pt idx="127">
                  <c:v>VIII</c:v>
                </c:pt>
                <c:pt idx="128">
                  <c:v>IX</c:v>
                </c:pt>
                <c:pt idx="129">
                  <c:v>X</c:v>
                </c:pt>
                <c:pt idx="130">
                  <c:v>XI</c:v>
                </c:pt>
                <c:pt idx="131">
                  <c:v>XII</c:v>
                </c:pt>
                <c:pt idx="132">
                  <c:v>2019</c:v>
                </c:pt>
                <c:pt idx="133">
                  <c:v>II</c:v>
                </c:pt>
                <c:pt idx="134">
                  <c:v>III</c:v>
                </c:pt>
                <c:pt idx="135">
                  <c:v>IV</c:v>
                </c:pt>
                <c:pt idx="136">
                  <c:v>V</c:v>
                </c:pt>
                <c:pt idx="137">
                  <c:v>VI</c:v>
                </c:pt>
                <c:pt idx="138">
                  <c:v>VII</c:v>
                </c:pt>
                <c:pt idx="139">
                  <c:v>VIII</c:v>
                </c:pt>
                <c:pt idx="140">
                  <c:v>IX</c:v>
                </c:pt>
                <c:pt idx="141">
                  <c:v>X</c:v>
                </c:pt>
                <c:pt idx="142">
                  <c:v>XI</c:v>
                </c:pt>
                <c:pt idx="143">
                  <c:v>XII</c:v>
                </c:pt>
                <c:pt idx="144">
                  <c:v>2020</c:v>
                </c:pt>
                <c:pt idx="145">
                  <c:v>II</c:v>
                </c:pt>
                <c:pt idx="146">
                  <c:v>III</c:v>
                </c:pt>
                <c:pt idx="147">
                  <c:v>IV</c:v>
                </c:pt>
                <c:pt idx="148">
                  <c:v>V</c:v>
                </c:pt>
                <c:pt idx="149">
                  <c:v>VI</c:v>
                </c:pt>
                <c:pt idx="150">
                  <c:v>VII</c:v>
                </c:pt>
                <c:pt idx="151">
                  <c:v>VIII</c:v>
                </c:pt>
                <c:pt idx="152">
                  <c:v>IX</c:v>
                </c:pt>
                <c:pt idx="153">
                  <c:v>X</c:v>
                </c:pt>
                <c:pt idx="154">
                  <c:v>XI</c:v>
                </c:pt>
                <c:pt idx="155">
                  <c:v>XII</c:v>
                </c:pt>
                <c:pt idx="156">
                  <c:v>2021</c:v>
                </c:pt>
                <c:pt idx="157">
                  <c:v>II</c:v>
                </c:pt>
                <c:pt idx="158">
                  <c:v>III</c:v>
                </c:pt>
                <c:pt idx="159">
                  <c:v>IV</c:v>
                </c:pt>
              </c:strCache>
            </c:strRef>
          </c:cat>
          <c:val>
            <c:numRef>
              <c:f>Sheet1!$N$3:$FT$3</c:f>
              <c:numCache>
                <c:formatCode>General</c:formatCode>
                <c:ptCount val="163"/>
                <c:pt idx="146" formatCode="0.0">
                  <c:v>2.4</c:v>
                </c:pt>
                <c:pt idx="147" formatCode="0.0">
                  <c:v>4.5999999999999996</c:v>
                </c:pt>
                <c:pt idx="148" formatCode="0.0">
                  <c:v>4.0999999999999996</c:v>
                </c:pt>
                <c:pt idx="149" formatCode="0.0">
                  <c:v>2.8</c:v>
                </c:pt>
                <c:pt idx="155" formatCode="0.0">
                  <c:v>2.690061</c:v>
                </c:pt>
                <c:pt idx="156" formatCode="0.0">
                  <c:v>4.5140950000000002</c:v>
                </c:pt>
                <c:pt idx="157" formatCode="0.0">
                  <c:v>5.6890479999999997</c:v>
                </c:pt>
                <c:pt idx="158" formatCode="0.0">
                  <c:v>3.0537369999999999</c:v>
                </c:pt>
                <c:pt idx="159">
                  <c:v>3.3197559999999999</c:v>
                </c:pt>
                <c:pt idx="160">
                  <c:v>3.2963420000000001</c:v>
                </c:pt>
                <c:pt idx="161">
                  <c:v>0.83239099999999999</c:v>
                </c:pt>
              </c:numCache>
            </c:numRef>
          </c:val>
          <c:extLst>
            <c:ext xmlns:c16="http://schemas.microsoft.com/office/drawing/2014/chart" uri="{C3380CC4-5D6E-409C-BE32-E72D297353CC}">
              <c16:uniqueId val="{00000003-8B8A-49FC-974E-4F30C0A626B3}"/>
            </c:ext>
          </c:extLst>
        </c:ser>
        <c:ser>
          <c:idx val="2"/>
          <c:order val="2"/>
          <c:tx>
            <c:strRef>
              <c:f>Sheet1!$A$4</c:f>
              <c:strCache>
                <c:ptCount val="1"/>
                <c:pt idx="0">
                  <c:v>Subsidētā atbalsta saņēmēji</c:v>
                </c:pt>
              </c:strCache>
            </c:strRef>
          </c:tx>
          <c:spPr>
            <a:solidFill>
              <a:srgbClr val="002060"/>
            </a:solidFill>
            <a:ln>
              <a:noFill/>
            </a:ln>
            <a:effectLst/>
          </c:spPr>
          <c:invertIfNegative val="0"/>
          <c:cat>
            <c:strRef>
              <c:f>Sheet1!$N$1:$FT$1</c:f>
              <c:strCache>
                <c:ptCount val="160"/>
                <c:pt idx="0">
                  <c:v>2008</c:v>
                </c:pt>
                <c:pt idx="1">
                  <c:v>II</c:v>
                </c:pt>
                <c:pt idx="2">
                  <c:v>III</c:v>
                </c:pt>
                <c:pt idx="3">
                  <c:v>IV</c:v>
                </c:pt>
                <c:pt idx="4">
                  <c:v>V</c:v>
                </c:pt>
                <c:pt idx="5">
                  <c:v>VI</c:v>
                </c:pt>
                <c:pt idx="6">
                  <c:v>VII</c:v>
                </c:pt>
                <c:pt idx="7">
                  <c:v>VIII</c:v>
                </c:pt>
                <c:pt idx="8">
                  <c:v>IX</c:v>
                </c:pt>
                <c:pt idx="9">
                  <c:v>X</c:v>
                </c:pt>
                <c:pt idx="10">
                  <c:v>XI</c:v>
                </c:pt>
                <c:pt idx="11">
                  <c:v>XII</c:v>
                </c:pt>
                <c:pt idx="12">
                  <c:v>2009</c:v>
                </c:pt>
                <c:pt idx="13">
                  <c:v>II</c:v>
                </c:pt>
                <c:pt idx="14">
                  <c:v>III</c:v>
                </c:pt>
                <c:pt idx="15">
                  <c:v>IV</c:v>
                </c:pt>
                <c:pt idx="16">
                  <c:v>V</c:v>
                </c:pt>
                <c:pt idx="17">
                  <c:v>VI</c:v>
                </c:pt>
                <c:pt idx="18">
                  <c:v>VII</c:v>
                </c:pt>
                <c:pt idx="19">
                  <c:v>VIII</c:v>
                </c:pt>
                <c:pt idx="20">
                  <c:v>IX</c:v>
                </c:pt>
                <c:pt idx="21">
                  <c:v>X</c:v>
                </c:pt>
                <c:pt idx="22">
                  <c:v>XI</c:v>
                </c:pt>
                <c:pt idx="23">
                  <c:v>XII</c:v>
                </c:pt>
                <c:pt idx="24">
                  <c:v>2010</c:v>
                </c:pt>
                <c:pt idx="25">
                  <c:v>II</c:v>
                </c:pt>
                <c:pt idx="26">
                  <c:v>III</c:v>
                </c:pt>
                <c:pt idx="27">
                  <c:v>IV</c:v>
                </c:pt>
                <c:pt idx="28">
                  <c:v>V</c:v>
                </c:pt>
                <c:pt idx="29">
                  <c:v>VI</c:v>
                </c:pt>
                <c:pt idx="30">
                  <c:v>VII</c:v>
                </c:pt>
                <c:pt idx="31">
                  <c:v>VIII</c:v>
                </c:pt>
                <c:pt idx="32">
                  <c:v>IX</c:v>
                </c:pt>
                <c:pt idx="33">
                  <c:v>2011</c:v>
                </c:pt>
                <c:pt idx="34">
                  <c:v>XI</c:v>
                </c:pt>
                <c:pt idx="35">
                  <c:v>XII</c:v>
                </c:pt>
                <c:pt idx="36">
                  <c:v>2011</c:v>
                </c:pt>
                <c:pt idx="37">
                  <c:v>II</c:v>
                </c:pt>
                <c:pt idx="38">
                  <c:v>III</c:v>
                </c:pt>
                <c:pt idx="39">
                  <c:v>2012</c:v>
                </c:pt>
                <c:pt idx="40">
                  <c:v>V</c:v>
                </c:pt>
                <c:pt idx="41">
                  <c:v>VI</c:v>
                </c:pt>
                <c:pt idx="42">
                  <c:v>VII</c:v>
                </c:pt>
                <c:pt idx="43">
                  <c:v>VIII</c:v>
                </c:pt>
                <c:pt idx="44">
                  <c:v>IX</c:v>
                </c:pt>
                <c:pt idx="45">
                  <c:v>X</c:v>
                </c:pt>
                <c:pt idx="46">
                  <c:v>XI</c:v>
                </c:pt>
                <c:pt idx="47">
                  <c:v>XII</c:v>
                </c:pt>
                <c:pt idx="48">
                  <c:v>2012</c:v>
                </c:pt>
                <c:pt idx="49">
                  <c:v>II</c:v>
                </c:pt>
                <c:pt idx="50">
                  <c:v>III</c:v>
                </c:pt>
                <c:pt idx="51">
                  <c:v>IV</c:v>
                </c:pt>
                <c:pt idx="52">
                  <c:v>V</c:v>
                </c:pt>
                <c:pt idx="53">
                  <c:v>VI</c:v>
                </c:pt>
                <c:pt idx="54">
                  <c:v>VII</c:v>
                </c:pt>
                <c:pt idx="55">
                  <c:v>VIII</c:v>
                </c:pt>
                <c:pt idx="56">
                  <c:v>IX</c:v>
                </c:pt>
                <c:pt idx="57">
                  <c:v>X</c:v>
                </c:pt>
                <c:pt idx="58">
                  <c:v>XI</c:v>
                </c:pt>
                <c:pt idx="59">
                  <c:v>XII</c:v>
                </c:pt>
                <c:pt idx="60">
                  <c:v>2013</c:v>
                </c:pt>
                <c:pt idx="61">
                  <c:v>II</c:v>
                </c:pt>
                <c:pt idx="62">
                  <c:v>III</c:v>
                </c:pt>
                <c:pt idx="63">
                  <c:v>IV</c:v>
                </c:pt>
                <c:pt idx="64">
                  <c:v>V</c:v>
                </c:pt>
                <c:pt idx="65">
                  <c:v>VI</c:v>
                </c:pt>
                <c:pt idx="66">
                  <c:v>VII</c:v>
                </c:pt>
                <c:pt idx="67">
                  <c:v>VIII</c:v>
                </c:pt>
                <c:pt idx="68">
                  <c:v>IX</c:v>
                </c:pt>
                <c:pt idx="69">
                  <c:v>X</c:v>
                </c:pt>
                <c:pt idx="70">
                  <c:v>XI</c:v>
                </c:pt>
                <c:pt idx="71">
                  <c:v>XII</c:v>
                </c:pt>
                <c:pt idx="72">
                  <c:v>2014</c:v>
                </c:pt>
                <c:pt idx="73">
                  <c:v>II</c:v>
                </c:pt>
                <c:pt idx="74">
                  <c:v>III</c:v>
                </c:pt>
                <c:pt idx="75">
                  <c:v>IV</c:v>
                </c:pt>
                <c:pt idx="76">
                  <c:v>V</c:v>
                </c:pt>
                <c:pt idx="77">
                  <c:v>VI</c:v>
                </c:pt>
                <c:pt idx="78">
                  <c:v>VII</c:v>
                </c:pt>
                <c:pt idx="79">
                  <c:v>VIII</c:v>
                </c:pt>
                <c:pt idx="80">
                  <c:v>IX</c:v>
                </c:pt>
                <c:pt idx="81">
                  <c:v>X</c:v>
                </c:pt>
                <c:pt idx="82">
                  <c:v>XI</c:v>
                </c:pt>
                <c:pt idx="83">
                  <c:v>XII</c:v>
                </c:pt>
                <c:pt idx="84">
                  <c:v>2015</c:v>
                </c:pt>
                <c:pt idx="85">
                  <c:v>II</c:v>
                </c:pt>
                <c:pt idx="86">
                  <c:v>III</c:v>
                </c:pt>
                <c:pt idx="87">
                  <c:v>IV</c:v>
                </c:pt>
                <c:pt idx="88">
                  <c:v>V</c:v>
                </c:pt>
                <c:pt idx="89">
                  <c:v>VI</c:v>
                </c:pt>
                <c:pt idx="90">
                  <c:v>VII</c:v>
                </c:pt>
                <c:pt idx="91">
                  <c:v>VIII</c:v>
                </c:pt>
                <c:pt idx="92">
                  <c:v>IX</c:v>
                </c:pt>
                <c:pt idx="93">
                  <c:v>X</c:v>
                </c:pt>
                <c:pt idx="94">
                  <c:v>XI</c:v>
                </c:pt>
                <c:pt idx="95">
                  <c:v>XII</c:v>
                </c:pt>
                <c:pt idx="96">
                  <c:v>2016</c:v>
                </c:pt>
                <c:pt idx="97">
                  <c:v>II</c:v>
                </c:pt>
                <c:pt idx="98">
                  <c:v>III</c:v>
                </c:pt>
                <c:pt idx="99">
                  <c:v>IV</c:v>
                </c:pt>
                <c:pt idx="100">
                  <c:v>V</c:v>
                </c:pt>
                <c:pt idx="101">
                  <c:v>VI</c:v>
                </c:pt>
                <c:pt idx="102">
                  <c:v>VII</c:v>
                </c:pt>
                <c:pt idx="103">
                  <c:v>VIII</c:v>
                </c:pt>
                <c:pt idx="104">
                  <c:v>IX</c:v>
                </c:pt>
                <c:pt idx="105">
                  <c:v>X</c:v>
                </c:pt>
                <c:pt idx="106">
                  <c:v>XI</c:v>
                </c:pt>
                <c:pt idx="107">
                  <c:v>XII</c:v>
                </c:pt>
                <c:pt idx="108">
                  <c:v>2017</c:v>
                </c:pt>
                <c:pt idx="109">
                  <c:v>II</c:v>
                </c:pt>
                <c:pt idx="110">
                  <c:v>III</c:v>
                </c:pt>
                <c:pt idx="111">
                  <c:v>IV</c:v>
                </c:pt>
                <c:pt idx="112">
                  <c:v>V</c:v>
                </c:pt>
                <c:pt idx="113">
                  <c:v>VI</c:v>
                </c:pt>
                <c:pt idx="114">
                  <c:v>VII</c:v>
                </c:pt>
                <c:pt idx="115">
                  <c:v>VIII</c:v>
                </c:pt>
                <c:pt idx="116">
                  <c:v>IX</c:v>
                </c:pt>
                <c:pt idx="117">
                  <c:v>X</c:v>
                </c:pt>
                <c:pt idx="118">
                  <c:v>XI</c:v>
                </c:pt>
                <c:pt idx="119">
                  <c:v>XII</c:v>
                </c:pt>
                <c:pt idx="120">
                  <c:v>2018</c:v>
                </c:pt>
                <c:pt idx="121">
                  <c:v>II</c:v>
                </c:pt>
                <c:pt idx="122">
                  <c:v>III</c:v>
                </c:pt>
                <c:pt idx="123">
                  <c:v>IV</c:v>
                </c:pt>
                <c:pt idx="124">
                  <c:v>V</c:v>
                </c:pt>
                <c:pt idx="125">
                  <c:v>VI</c:v>
                </c:pt>
                <c:pt idx="126">
                  <c:v>VII</c:v>
                </c:pt>
                <c:pt idx="127">
                  <c:v>VIII</c:v>
                </c:pt>
                <c:pt idx="128">
                  <c:v>IX</c:v>
                </c:pt>
                <c:pt idx="129">
                  <c:v>X</c:v>
                </c:pt>
                <c:pt idx="130">
                  <c:v>XI</c:v>
                </c:pt>
                <c:pt idx="131">
                  <c:v>XII</c:v>
                </c:pt>
                <c:pt idx="132">
                  <c:v>2019</c:v>
                </c:pt>
                <c:pt idx="133">
                  <c:v>II</c:v>
                </c:pt>
                <c:pt idx="134">
                  <c:v>III</c:v>
                </c:pt>
                <c:pt idx="135">
                  <c:v>IV</c:v>
                </c:pt>
                <c:pt idx="136">
                  <c:v>V</c:v>
                </c:pt>
                <c:pt idx="137">
                  <c:v>VI</c:v>
                </c:pt>
                <c:pt idx="138">
                  <c:v>VII</c:v>
                </c:pt>
                <c:pt idx="139">
                  <c:v>VIII</c:v>
                </c:pt>
                <c:pt idx="140">
                  <c:v>IX</c:v>
                </c:pt>
                <c:pt idx="141">
                  <c:v>X</c:v>
                </c:pt>
                <c:pt idx="142">
                  <c:v>XI</c:v>
                </c:pt>
                <c:pt idx="143">
                  <c:v>XII</c:v>
                </c:pt>
                <c:pt idx="144">
                  <c:v>2020</c:v>
                </c:pt>
                <c:pt idx="145">
                  <c:v>II</c:v>
                </c:pt>
                <c:pt idx="146">
                  <c:v>III</c:v>
                </c:pt>
                <c:pt idx="147">
                  <c:v>IV</c:v>
                </c:pt>
                <c:pt idx="148">
                  <c:v>V</c:v>
                </c:pt>
                <c:pt idx="149">
                  <c:v>VI</c:v>
                </c:pt>
                <c:pt idx="150">
                  <c:v>VII</c:v>
                </c:pt>
                <c:pt idx="151">
                  <c:v>VIII</c:v>
                </c:pt>
                <c:pt idx="152">
                  <c:v>IX</c:v>
                </c:pt>
                <c:pt idx="153">
                  <c:v>X</c:v>
                </c:pt>
                <c:pt idx="154">
                  <c:v>XI</c:v>
                </c:pt>
                <c:pt idx="155">
                  <c:v>XII</c:v>
                </c:pt>
                <c:pt idx="156">
                  <c:v>2021</c:v>
                </c:pt>
                <c:pt idx="157">
                  <c:v>II</c:v>
                </c:pt>
                <c:pt idx="158">
                  <c:v>III</c:v>
                </c:pt>
                <c:pt idx="159">
                  <c:v>IV</c:v>
                </c:pt>
              </c:strCache>
            </c:strRef>
          </c:cat>
          <c:val>
            <c:numRef>
              <c:f>Sheet1!$N$4:$FT$4</c:f>
              <c:numCache>
                <c:formatCode>General</c:formatCode>
                <c:ptCount val="163"/>
                <c:pt idx="155" formatCode="0.0">
                  <c:v>1.4400219999999999</c:v>
                </c:pt>
                <c:pt idx="156" formatCode="0.0">
                  <c:v>1.623855</c:v>
                </c:pt>
                <c:pt idx="157" formatCode="0.0">
                  <c:v>2.0081540000000002</c:v>
                </c:pt>
                <c:pt idx="158" formatCode="0.0">
                  <c:v>0.84001199999999998</c:v>
                </c:pt>
                <c:pt idx="159">
                  <c:v>1.107138</c:v>
                </c:pt>
                <c:pt idx="160">
                  <c:v>0.72331900000000005</c:v>
                </c:pt>
                <c:pt idx="161">
                  <c:v>0.186583</c:v>
                </c:pt>
              </c:numCache>
            </c:numRef>
          </c:val>
          <c:extLst>
            <c:ext xmlns:c16="http://schemas.microsoft.com/office/drawing/2014/chart" uri="{C3380CC4-5D6E-409C-BE32-E72D297353CC}">
              <c16:uniqueId val="{00000004-8B8A-49FC-974E-4F30C0A626B3}"/>
            </c:ext>
          </c:extLst>
        </c:ser>
        <c:dLbls>
          <c:showLegendKey val="0"/>
          <c:showVal val="0"/>
          <c:showCatName val="0"/>
          <c:showSerName val="0"/>
          <c:showPercent val="0"/>
          <c:showBubbleSize val="0"/>
        </c:dLbls>
        <c:gapWidth val="0"/>
        <c:overlap val="100"/>
        <c:axId val="865959056"/>
        <c:axId val="865959712"/>
      </c:barChart>
      <c:catAx>
        <c:axId val="8659590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chemeClr val="tx1"/>
                </a:solidFill>
                <a:latin typeface="Verdana" panose="020B0604030504040204" pitchFamily="34" charset="0"/>
                <a:ea typeface="Verdana" panose="020B0604030504040204" pitchFamily="34" charset="0"/>
                <a:cs typeface="+mn-cs"/>
              </a:defRPr>
            </a:pPr>
            <a:endParaRPr lang="lv-LV"/>
          </a:p>
        </c:txPr>
        <c:crossAx val="865959712"/>
        <c:crosses val="autoZero"/>
        <c:auto val="1"/>
        <c:lblAlgn val="ctr"/>
        <c:lblOffset val="100"/>
        <c:tickLblSkip val="12"/>
        <c:tickMarkSkip val="12"/>
        <c:noMultiLvlLbl val="0"/>
      </c:catAx>
      <c:valAx>
        <c:axId val="865959712"/>
        <c:scaling>
          <c:orientation val="minMax"/>
          <c:max val="17"/>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Verdana" panose="020B0604030504040204" pitchFamily="34" charset="0"/>
                <a:ea typeface="Verdana" panose="020B0604030504040204" pitchFamily="34" charset="0"/>
                <a:cs typeface="+mn-cs"/>
              </a:defRPr>
            </a:pPr>
            <a:endParaRPr lang="lv-LV"/>
          </a:p>
        </c:txPr>
        <c:crossAx val="865959056"/>
        <c:crosses val="autoZero"/>
        <c:crossBetween val="between"/>
      </c:valAx>
      <c:spPr>
        <a:noFill/>
        <a:ln>
          <a:noFill/>
        </a:ln>
        <a:effectLst/>
      </c:spPr>
    </c:plotArea>
    <c:legend>
      <c:legendPos val="b"/>
      <c:layout>
        <c:manualLayout>
          <c:xMode val="edge"/>
          <c:yMode val="edge"/>
          <c:x val="0"/>
          <c:y val="0.94202823853413531"/>
          <c:w val="1"/>
          <c:h val="5.2516990323579607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Verdana" panose="020B0604030504040204" pitchFamily="34" charset="0"/>
              <a:ea typeface="Verdana" panose="020B0604030504040204" pitchFamily="34" charset="0"/>
              <a:cs typeface="+mn-cs"/>
            </a:defRPr>
          </a:pPr>
          <a:endParaRPr lang="lv-LV"/>
        </a:p>
      </c:txPr>
    </c:legend>
    <c:plotVisOnly val="1"/>
    <c:dispBlanksAs val="gap"/>
    <c:showDLblsOverMax val="0"/>
  </c:chart>
  <c:spPr>
    <a:noFill/>
    <a:ln>
      <a:noFill/>
    </a:ln>
    <a:effectLst/>
  </c:spPr>
  <c:txPr>
    <a:bodyPr/>
    <a:lstStyle/>
    <a:p>
      <a:pPr>
        <a:defRPr sz="800">
          <a:solidFill>
            <a:schemeClr val="tx1"/>
          </a:solidFill>
          <a:latin typeface="Verdana" panose="020B0604030504040204" pitchFamily="34" charset="0"/>
          <a:ea typeface="Verdana" panose="020B0604030504040204" pitchFamily="34" charset="0"/>
        </a:defRPr>
      </a:pPr>
      <a:endParaRPr lang="lv-LV"/>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158391942674854E-2"/>
          <c:y val="3.2615102971694794E-2"/>
          <c:w val="0.93945245049921833"/>
          <c:h val="0.74368732028975904"/>
        </c:manualLayout>
      </c:layout>
      <c:lineChart>
        <c:grouping val="standard"/>
        <c:varyColors val="0"/>
        <c:ser>
          <c:idx val="0"/>
          <c:order val="0"/>
          <c:tx>
            <c:strRef>
              <c:f>'ATD020m (4)'!$A$3</c:f>
              <c:strCache>
                <c:ptCount val="1"/>
                <c:pt idx="0">
                  <c:v>Mazumtirdzniecība</c:v>
                </c:pt>
              </c:strCache>
            </c:strRef>
          </c:tx>
          <c:spPr>
            <a:ln w="38100" cap="rnd">
              <a:solidFill>
                <a:schemeClr val="accent1"/>
              </a:solidFill>
              <a:prstDash val="sysDash"/>
              <a:round/>
            </a:ln>
            <a:effectLst/>
          </c:spPr>
          <c:marker>
            <c:symbol val="none"/>
          </c:marker>
          <c:cat>
            <c:strRef>
              <c:f>'ATD020m (4)'!$B$2:$T$2</c:f>
              <c:strCache>
                <c:ptCount val="19"/>
                <c:pt idx="0">
                  <c:v>XII</c:v>
                </c:pt>
                <c:pt idx="1">
                  <c:v>2020</c:v>
                </c:pt>
                <c:pt idx="2">
                  <c:v>II</c:v>
                </c:pt>
                <c:pt idx="3">
                  <c:v>III</c:v>
                </c:pt>
                <c:pt idx="4">
                  <c:v>IV</c:v>
                </c:pt>
                <c:pt idx="5">
                  <c:v>V</c:v>
                </c:pt>
                <c:pt idx="6">
                  <c:v>VI</c:v>
                </c:pt>
                <c:pt idx="7">
                  <c:v>VII</c:v>
                </c:pt>
                <c:pt idx="8">
                  <c:v>VIII</c:v>
                </c:pt>
                <c:pt idx="9">
                  <c:v>IX</c:v>
                </c:pt>
                <c:pt idx="10">
                  <c:v>X</c:v>
                </c:pt>
                <c:pt idx="11">
                  <c:v>XI</c:v>
                </c:pt>
                <c:pt idx="12">
                  <c:v>XII</c:v>
                </c:pt>
                <c:pt idx="13">
                  <c:v>2021</c:v>
                </c:pt>
                <c:pt idx="14">
                  <c:v>II</c:v>
                </c:pt>
                <c:pt idx="15">
                  <c:v>III</c:v>
                </c:pt>
                <c:pt idx="16">
                  <c:v>IV</c:v>
                </c:pt>
                <c:pt idx="17">
                  <c:v>V</c:v>
                </c:pt>
                <c:pt idx="18">
                  <c:v>VI</c:v>
                </c:pt>
              </c:strCache>
            </c:strRef>
          </c:cat>
          <c:val>
            <c:numRef>
              <c:f>'ATD020m (4)'!$B$3:$T$3</c:f>
              <c:numCache>
                <c:formatCode>0.0</c:formatCode>
                <c:ptCount val="19"/>
                <c:pt idx="0" formatCode="General">
                  <c:v>1</c:v>
                </c:pt>
                <c:pt idx="1">
                  <c:v>1.0017406440382941</c:v>
                </c:pt>
                <c:pt idx="2">
                  <c:v>1.0426457789382071</c:v>
                </c:pt>
                <c:pt idx="3">
                  <c:v>0.9843342036553524</c:v>
                </c:pt>
                <c:pt idx="4">
                  <c:v>0.9129677980852916</c:v>
                </c:pt>
                <c:pt idx="5">
                  <c:v>0.98172323759791114</c:v>
                </c:pt>
                <c:pt idx="6">
                  <c:v>1.0156657963446476</c:v>
                </c:pt>
                <c:pt idx="7">
                  <c:v>1.0095735422106178</c:v>
                </c:pt>
                <c:pt idx="8">
                  <c:v>1.0208877284595299</c:v>
                </c:pt>
                <c:pt idx="9">
                  <c:v>1.0269799825935595</c:v>
                </c:pt>
                <c:pt idx="10">
                  <c:v>1.0365535248041775</c:v>
                </c:pt>
                <c:pt idx="11">
                  <c:v>1.0182767624020888</c:v>
                </c:pt>
                <c:pt idx="12">
                  <c:v>0.95909486510008701</c:v>
                </c:pt>
                <c:pt idx="13">
                  <c:v>0.90948651000870318</c:v>
                </c:pt>
                <c:pt idx="14">
                  <c:v>0.95126196692776321</c:v>
                </c:pt>
                <c:pt idx="15">
                  <c:v>1.0200174064403829</c:v>
                </c:pt>
                <c:pt idx="16">
                  <c:v>1.0574412532637074</c:v>
                </c:pt>
                <c:pt idx="17">
                  <c:v>1.0330722367275891</c:v>
                </c:pt>
                <c:pt idx="18">
                  <c:v>1.0765883376849434</c:v>
                </c:pt>
              </c:numCache>
            </c:numRef>
          </c:val>
          <c:smooth val="0"/>
          <c:extLst>
            <c:ext xmlns:c16="http://schemas.microsoft.com/office/drawing/2014/chart" uri="{C3380CC4-5D6E-409C-BE32-E72D297353CC}">
              <c16:uniqueId val="{00000000-15FC-4F2B-B900-ACAD53A23EFB}"/>
            </c:ext>
          </c:extLst>
        </c:ser>
        <c:ser>
          <c:idx val="1"/>
          <c:order val="1"/>
          <c:tx>
            <c:strRef>
              <c:f>'ATD020m (4)'!$A$4</c:f>
              <c:strCache>
                <c:ptCount val="1"/>
                <c:pt idx="0">
                  <c:v>Transports</c:v>
                </c:pt>
              </c:strCache>
            </c:strRef>
          </c:tx>
          <c:spPr>
            <a:ln w="38100" cap="rnd">
              <a:solidFill>
                <a:schemeClr val="accent2"/>
              </a:solidFill>
              <a:prstDash val="sysDash"/>
              <a:round/>
            </a:ln>
            <a:effectLst/>
          </c:spPr>
          <c:marker>
            <c:symbol val="none"/>
          </c:marker>
          <c:cat>
            <c:strRef>
              <c:f>'ATD020m (4)'!$B$2:$T$2</c:f>
              <c:strCache>
                <c:ptCount val="19"/>
                <c:pt idx="0">
                  <c:v>XII</c:v>
                </c:pt>
                <c:pt idx="1">
                  <c:v>2020</c:v>
                </c:pt>
                <c:pt idx="2">
                  <c:v>II</c:v>
                </c:pt>
                <c:pt idx="3">
                  <c:v>III</c:v>
                </c:pt>
                <c:pt idx="4">
                  <c:v>IV</c:v>
                </c:pt>
                <c:pt idx="5">
                  <c:v>V</c:v>
                </c:pt>
                <c:pt idx="6">
                  <c:v>VI</c:v>
                </c:pt>
                <c:pt idx="7">
                  <c:v>VII</c:v>
                </c:pt>
                <c:pt idx="8">
                  <c:v>VIII</c:v>
                </c:pt>
                <c:pt idx="9">
                  <c:v>IX</c:v>
                </c:pt>
                <c:pt idx="10">
                  <c:v>X</c:v>
                </c:pt>
                <c:pt idx="11">
                  <c:v>XI</c:v>
                </c:pt>
                <c:pt idx="12">
                  <c:v>XII</c:v>
                </c:pt>
                <c:pt idx="13">
                  <c:v>2021</c:v>
                </c:pt>
                <c:pt idx="14">
                  <c:v>II</c:v>
                </c:pt>
                <c:pt idx="15">
                  <c:v>III</c:v>
                </c:pt>
                <c:pt idx="16">
                  <c:v>IV</c:v>
                </c:pt>
                <c:pt idx="17">
                  <c:v>V</c:v>
                </c:pt>
                <c:pt idx="18">
                  <c:v>VI</c:v>
                </c:pt>
              </c:strCache>
            </c:strRef>
          </c:cat>
          <c:val>
            <c:numRef>
              <c:f>'ATD020m (4)'!$B$4:$T$4</c:f>
              <c:numCache>
                <c:formatCode>0.0</c:formatCode>
                <c:ptCount val="19"/>
                <c:pt idx="0" formatCode="General">
                  <c:v>1</c:v>
                </c:pt>
                <c:pt idx="1">
                  <c:v>0.90732159406858204</c:v>
                </c:pt>
                <c:pt idx="2">
                  <c:v>0.93141797961075068</c:v>
                </c:pt>
                <c:pt idx="3">
                  <c:v>0.82391102873030586</c:v>
                </c:pt>
                <c:pt idx="4">
                  <c:v>0.69138090824837806</c:v>
                </c:pt>
                <c:pt idx="5">
                  <c:v>0.71177015755328998</c:v>
                </c:pt>
                <c:pt idx="6">
                  <c:v>0.72474513438368859</c:v>
                </c:pt>
                <c:pt idx="7">
                  <c:v>0.82576459684893411</c:v>
                </c:pt>
                <c:pt idx="8">
                  <c:v>0.89527340129749755</c:v>
                </c:pt>
                <c:pt idx="9">
                  <c:v>0.87303058387395738</c:v>
                </c:pt>
                <c:pt idx="10">
                  <c:v>0.81742354031510656</c:v>
                </c:pt>
                <c:pt idx="11">
                  <c:v>0.84986098239110286</c:v>
                </c:pt>
                <c:pt idx="12">
                  <c:v>0.93790546802594998</c:v>
                </c:pt>
                <c:pt idx="13">
                  <c:v>0.77479147358665423</c:v>
                </c:pt>
                <c:pt idx="14">
                  <c:v>0.77108433734939763</c:v>
                </c:pt>
                <c:pt idx="15">
                  <c:v>0.79054680259499532</c:v>
                </c:pt>
                <c:pt idx="16">
                  <c:v>0.7571825764596849</c:v>
                </c:pt>
                <c:pt idx="17">
                  <c:v>0.75996292863762738</c:v>
                </c:pt>
              </c:numCache>
            </c:numRef>
          </c:val>
          <c:smooth val="0"/>
          <c:extLst>
            <c:ext xmlns:c16="http://schemas.microsoft.com/office/drawing/2014/chart" uri="{C3380CC4-5D6E-409C-BE32-E72D297353CC}">
              <c16:uniqueId val="{00000001-15FC-4F2B-B900-ACAD53A23EFB}"/>
            </c:ext>
          </c:extLst>
        </c:ser>
        <c:ser>
          <c:idx val="2"/>
          <c:order val="2"/>
          <c:tx>
            <c:strRef>
              <c:f>'ATD020m (4)'!$A$5</c:f>
              <c:strCache>
                <c:ptCount val="1"/>
                <c:pt idx="0">
                  <c:v>Izmitināšana un ēdināšana</c:v>
                </c:pt>
              </c:strCache>
            </c:strRef>
          </c:tx>
          <c:spPr>
            <a:ln w="38100" cap="rnd">
              <a:solidFill>
                <a:sysClr val="windowText" lastClr="000000">
                  <a:lumMod val="85000"/>
                  <a:lumOff val="15000"/>
                </a:sysClr>
              </a:solidFill>
              <a:prstDash val="sysDash"/>
              <a:round/>
            </a:ln>
            <a:effectLst/>
          </c:spPr>
          <c:marker>
            <c:symbol val="none"/>
          </c:marker>
          <c:cat>
            <c:strRef>
              <c:f>'ATD020m (4)'!$B$2:$T$2</c:f>
              <c:strCache>
                <c:ptCount val="19"/>
                <c:pt idx="0">
                  <c:v>XII</c:v>
                </c:pt>
                <c:pt idx="1">
                  <c:v>2020</c:v>
                </c:pt>
                <c:pt idx="2">
                  <c:v>II</c:v>
                </c:pt>
                <c:pt idx="3">
                  <c:v>III</c:v>
                </c:pt>
                <c:pt idx="4">
                  <c:v>IV</c:v>
                </c:pt>
                <c:pt idx="5">
                  <c:v>V</c:v>
                </c:pt>
                <c:pt idx="6">
                  <c:v>VI</c:v>
                </c:pt>
                <c:pt idx="7">
                  <c:v>VII</c:v>
                </c:pt>
                <c:pt idx="8">
                  <c:v>VIII</c:v>
                </c:pt>
                <c:pt idx="9">
                  <c:v>IX</c:v>
                </c:pt>
                <c:pt idx="10">
                  <c:v>X</c:v>
                </c:pt>
                <c:pt idx="11">
                  <c:v>XI</c:v>
                </c:pt>
                <c:pt idx="12">
                  <c:v>XII</c:v>
                </c:pt>
                <c:pt idx="13">
                  <c:v>2021</c:v>
                </c:pt>
                <c:pt idx="14">
                  <c:v>II</c:v>
                </c:pt>
                <c:pt idx="15">
                  <c:v>III</c:v>
                </c:pt>
                <c:pt idx="16">
                  <c:v>IV</c:v>
                </c:pt>
                <c:pt idx="17">
                  <c:v>V</c:v>
                </c:pt>
                <c:pt idx="18">
                  <c:v>VI</c:v>
                </c:pt>
              </c:strCache>
            </c:strRef>
          </c:cat>
          <c:val>
            <c:numRef>
              <c:f>'ATD020m (4)'!$B$5:$T$5</c:f>
              <c:numCache>
                <c:formatCode>0.0</c:formatCode>
                <c:ptCount val="19"/>
                <c:pt idx="0" formatCode="General">
                  <c:v>1</c:v>
                </c:pt>
                <c:pt idx="1">
                  <c:v>1.0519877675840976</c:v>
                </c:pt>
                <c:pt idx="2">
                  <c:v>1.0290519877675839</c:v>
                </c:pt>
                <c:pt idx="3">
                  <c:v>0.59480122324159013</c:v>
                </c:pt>
                <c:pt idx="4">
                  <c:v>0.2492354740061162</c:v>
                </c:pt>
                <c:pt idx="5">
                  <c:v>0.33180428134556572</c:v>
                </c:pt>
                <c:pt idx="6">
                  <c:v>0.49541284403669716</c:v>
                </c:pt>
                <c:pt idx="7">
                  <c:v>0.67737003058103962</c:v>
                </c:pt>
                <c:pt idx="8">
                  <c:v>0.72477064220183474</c:v>
                </c:pt>
                <c:pt idx="9">
                  <c:v>0.69036697247706413</c:v>
                </c:pt>
                <c:pt idx="10">
                  <c:v>0.68425076452599387</c:v>
                </c:pt>
                <c:pt idx="11">
                  <c:v>0.4587155963302752</c:v>
                </c:pt>
                <c:pt idx="12">
                  <c:v>0.39449541284403666</c:v>
                </c:pt>
                <c:pt idx="13">
                  <c:v>0.3723241590214067</c:v>
                </c:pt>
                <c:pt idx="14">
                  <c:v>0.43425076452599382</c:v>
                </c:pt>
                <c:pt idx="15">
                  <c:v>0.48470948012232412</c:v>
                </c:pt>
                <c:pt idx="16">
                  <c:v>0.45565749235474001</c:v>
                </c:pt>
                <c:pt idx="17">
                  <c:v>0.54969418960244643</c:v>
                </c:pt>
              </c:numCache>
            </c:numRef>
          </c:val>
          <c:smooth val="0"/>
          <c:extLst>
            <c:ext xmlns:c16="http://schemas.microsoft.com/office/drawing/2014/chart" uri="{C3380CC4-5D6E-409C-BE32-E72D297353CC}">
              <c16:uniqueId val="{00000002-15FC-4F2B-B900-ACAD53A23EFB}"/>
            </c:ext>
          </c:extLst>
        </c:ser>
        <c:ser>
          <c:idx val="3"/>
          <c:order val="3"/>
          <c:tx>
            <c:strRef>
              <c:f>'ATD020m (4)'!$A$6</c:f>
              <c:strCache>
                <c:ptCount val="1"/>
                <c:pt idx="0">
                  <c:v>Profesionālie pakalpojumi (M)</c:v>
                </c:pt>
              </c:strCache>
            </c:strRef>
          </c:tx>
          <c:spPr>
            <a:ln w="38100" cap="rnd">
              <a:solidFill>
                <a:srgbClr val="FF3737"/>
              </a:solidFill>
              <a:prstDash val="sysDash"/>
              <a:round/>
            </a:ln>
            <a:effectLst/>
          </c:spPr>
          <c:marker>
            <c:symbol val="none"/>
          </c:marker>
          <c:cat>
            <c:strRef>
              <c:f>'ATD020m (4)'!$B$2:$T$2</c:f>
              <c:strCache>
                <c:ptCount val="19"/>
                <c:pt idx="0">
                  <c:v>XII</c:v>
                </c:pt>
                <c:pt idx="1">
                  <c:v>2020</c:v>
                </c:pt>
                <c:pt idx="2">
                  <c:v>II</c:v>
                </c:pt>
                <c:pt idx="3">
                  <c:v>III</c:v>
                </c:pt>
                <c:pt idx="4">
                  <c:v>IV</c:v>
                </c:pt>
                <c:pt idx="5">
                  <c:v>V</c:v>
                </c:pt>
                <c:pt idx="6">
                  <c:v>VI</c:v>
                </c:pt>
                <c:pt idx="7">
                  <c:v>VII</c:v>
                </c:pt>
                <c:pt idx="8">
                  <c:v>VIII</c:v>
                </c:pt>
                <c:pt idx="9">
                  <c:v>IX</c:v>
                </c:pt>
                <c:pt idx="10">
                  <c:v>X</c:v>
                </c:pt>
                <c:pt idx="11">
                  <c:v>XI</c:v>
                </c:pt>
                <c:pt idx="12">
                  <c:v>XII</c:v>
                </c:pt>
                <c:pt idx="13">
                  <c:v>2021</c:v>
                </c:pt>
                <c:pt idx="14">
                  <c:v>II</c:v>
                </c:pt>
                <c:pt idx="15">
                  <c:v>III</c:v>
                </c:pt>
                <c:pt idx="16">
                  <c:v>IV</c:v>
                </c:pt>
                <c:pt idx="17">
                  <c:v>V</c:v>
                </c:pt>
                <c:pt idx="18">
                  <c:v>VI</c:v>
                </c:pt>
              </c:strCache>
            </c:strRef>
          </c:cat>
          <c:val>
            <c:numRef>
              <c:f>'ATD020m (4)'!$B$6:$T$6</c:f>
              <c:numCache>
                <c:formatCode>0.0</c:formatCode>
                <c:ptCount val="19"/>
                <c:pt idx="0" formatCode="General">
                  <c:v>1</c:v>
                </c:pt>
                <c:pt idx="1">
                  <c:v>0.9760479041916168</c:v>
                </c:pt>
                <c:pt idx="2">
                  <c:v>0.93787425149700598</c:v>
                </c:pt>
                <c:pt idx="3">
                  <c:v>0.95733532934131749</c:v>
                </c:pt>
                <c:pt idx="4">
                  <c:v>0.94685628742514971</c:v>
                </c:pt>
                <c:pt idx="5">
                  <c:v>0.82110778443113774</c:v>
                </c:pt>
                <c:pt idx="6">
                  <c:v>0.89071856287425155</c:v>
                </c:pt>
                <c:pt idx="7">
                  <c:v>0.89820359281437134</c:v>
                </c:pt>
                <c:pt idx="8">
                  <c:v>0.90868263473053901</c:v>
                </c:pt>
                <c:pt idx="9">
                  <c:v>0.99326347305389218</c:v>
                </c:pt>
                <c:pt idx="10">
                  <c:v>0.98952095808383234</c:v>
                </c:pt>
                <c:pt idx="11">
                  <c:v>0.99401197604790437</c:v>
                </c:pt>
                <c:pt idx="12">
                  <c:v>0.99176646706586835</c:v>
                </c:pt>
                <c:pt idx="13">
                  <c:v>0.93263473053892221</c:v>
                </c:pt>
                <c:pt idx="14">
                  <c:v>0.87050898203592819</c:v>
                </c:pt>
                <c:pt idx="15">
                  <c:v>0.93488023952095811</c:v>
                </c:pt>
                <c:pt idx="16">
                  <c:v>1.0172155688622755</c:v>
                </c:pt>
                <c:pt idx="17">
                  <c:v>0.93562874251497008</c:v>
                </c:pt>
              </c:numCache>
            </c:numRef>
          </c:val>
          <c:smooth val="0"/>
          <c:extLst>
            <c:ext xmlns:c16="http://schemas.microsoft.com/office/drawing/2014/chart" uri="{C3380CC4-5D6E-409C-BE32-E72D297353CC}">
              <c16:uniqueId val="{00000003-15FC-4F2B-B900-ACAD53A23EFB}"/>
            </c:ext>
          </c:extLst>
        </c:ser>
        <c:ser>
          <c:idx val="4"/>
          <c:order val="4"/>
          <c:tx>
            <c:strRef>
              <c:f>'ATD020m (4)'!$A$7</c:f>
              <c:strCache>
                <c:ptCount val="1"/>
                <c:pt idx="0">
                  <c:v>Administratīvie pakalpojumi (N)</c:v>
                </c:pt>
              </c:strCache>
            </c:strRef>
          </c:tx>
          <c:spPr>
            <a:ln w="38100" cap="rnd">
              <a:solidFill>
                <a:srgbClr val="7030A0"/>
              </a:solidFill>
              <a:prstDash val="sysDash"/>
              <a:round/>
            </a:ln>
            <a:effectLst/>
          </c:spPr>
          <c:marker>
            <c:symbol val="none"/>
          </c:marker>
          <c:cat>
            <c:strRef>
              <c:f>'ATD020m (4)'!$B$2:$T$2</c:f>
              <c:strCache>
                <c:ptCount val="19"/>
                <c:pt idx="0">
                  <c:v>XII</c:v>
                </c:pt>
                <c:pt idx="1">
                  <c:v>2020</c:v>
                </c:pt>
                <c:pt idx="2">
                  <c:v>II</c:v>
                </c:pt>
                <c:pt idx="3">
                  <c:v>III</c:v>
                </c:pt>
                <c:pt idx="4">
                  <c:v>IV</c:v>
                </c:pt>
                <c:pt idx="5">
                  <c:v>V</c:v>
                </c:pt>
                <c:pt idx="6">
                  <c:v>VI</c:v>
                </c:pt>
                <c:pt idx="7">
                  <c:v>VII</c:v>
                </c:pt>
                <c:pt idx="8">
                  <c:v>VIII</c:v>
                </c:pt>
                <c:pt idx="9">
                  <c:v>IX</c:v>
                </c:pt>
                <c:pt idx="10">
                  <c:v>X</c:v>
                </c:pt>
                <c:pt idx="11">
                  <c:v>XI</c:v>
                </c:pt>
                <c:pt idx="12">
                  <c:v>XII</c:v>
                </c:pt>
                <c:pt idx="13">
                  <c:v>2021</c:v>
                </c:pt>
                <c:pt idx="14">
                  <c:v>II</c:v>
                </c:pt>
                <c:pt idx="15">
                  <c:v>III</c:v>
                </c:pt>
                <c:pt idx="16">
                  <c:v>IV</c:v>
                </c:pt>
                <c:pt idx="17">
                  <c:v>V</c:v>
                </c:pt>
                <c:pt idx="18">
                  <c:v>VI</c:v>
                </c:pt>
              </c:strCache>
            </c:strRef>
          </c:cat>
          <c:val>
            <c:numRef>
              <c:f>'ATD020m (4)'!$B$7:$T$7</c:f>
              <c:numCache>
                <c:formatCode>0.0</c:formatCode>
                <c:ptCount val="19"/>
                <c:pt idx="0" formatCode="General">
                  <c:v>1</c:v>
                </c:pt>
                <c:pt idx="1">
                  <c:v>1.0614840989399292</c:v>
                </c:pt>
                <c:pt idx="2">
                  <c:v>1.0558303886925795</c:v>
                </c:pt>
                <c:pt idx="3">
                  <c:v>0.99929328621908131</c:v>
                </c:pt>
                <c:pt idx="4">
                  <c:v>0.84946996466431102</c:v>
                </c:pt>
                <c:pt idx="5">
                  <c:v>0.8409893992932862</c:v>
                </c:pt>
                <c:pt idx="6">
                  <c:v>0.85724381625441692</c:v>
                </c:pt>
                <c:pt idx="7">
                  <c:v>0.88268551236749115</c:v>
                </c:pt>
                <c:pt idx="8">
                  <c:v>0.93003533568904595</c:v>
                </c:pt>
                <c:pt idx="9">
                  <c:v>0.93639575971731448</c:v>
                </c:pt>
                <c:pt idx="10">
                  <c:v>0.95477031802120138</c:v>
                </c:pt>
                <c:pt idx="11">
                  <c:v>0.92367491166077731</c:v>
                </c:pt>
                <c:pt idx="12">
                  <c:v>0.93922261484098946</c:v>
                </c:pt>
                <c:pt idx="13">
                  <c:v>0.88692579505300351</c:v>
                </c:pt>
                <c:pt idx="14">
                  <c:v>0.86643109540636043</c:v>
                </c:pt>
                <c:pt idx="15">
                  <c:v>0.98091872791519441</c:v>
                </c:pt>
                <c:pt idx="16">
                  <c:v>0.96749116607773855</c:v>
                </c:pt>
                <c:pt idx="17">
                  <c:v>1.0190812720848055</c:v>
                </c:pt>
              </c:numCache>
            </c:numRef>
          </c:val>
          <c:smooth val="0"/>
          <c:extLst>
            <c:ext xmlns:c16="http://schemas.microsoft.com/office/drawing/2014/chart" uri="{C3380CC4-5D6E-409C-BE32-E72D297353CC}">
              <c16:uniqueId val="{00000004-15FC-4F2B-B900-ACAD53A23EFB}"/>
            </c:ext>
          </c:extLst>
        </c:ser>
        <c:ser>
          <c:idx val="5"/>
          <c:order val="5"/>
          <c:tx>
            <c:strRef>
              <c:f>'ATD020m (4)'!$A$8</c:f>
              <c:strCache>
                <c:ptCount val="1"/>
                <c:pt idx="0">
                  <c:v>IKT pakalpojumi</c:v>
                </c:pt>
              </c:strCache>
            </c:strRef>
          </c:tx>
          <c:spPr>
            <a:ln w="38100" cap="rnd">
              <a:solidFill>
                <a:srgbClr val="00B050"/>
              </a:solidFill>
              <a:prstDash val="sysDash"/>
              <a:round/>
            </a:ln>
            <a:effectLst/>
          </c:spPr>
          <c:marker>
            <c:symbol val="none"/>
          </c:marker>
          <c:cat>
            <c:strRef>
              <c:f>'ATD020m (4)'!$B$2:$T$2</c:f>
              <c:strCache>
                <c:ptCount val="19"/>
                <c:pt idx="0">
                  <c:v>XII</c:v>
                </c:pt>
                <c:pt idx="1">
                  <c:v>2020</c:v>
                </c:pt>
                <c:pt idx="2">
                  <c:v>II</c:v>
                </c:pt>
                <c:pt idx="3">
                  <c:v>III</c:v>
                </c:pt>
                <c:pt idx="4">
                  <c:v>IV</c:v>
                </c:pt>
                <c:pt idx="5">
                  <c:v>V</c:v>
                </c:pt>
                <c:pt idx="6">
                  <c:v>VI</c:v>
                </c:pt>
                <c:pt idx="7">
                  <c:v>VII</c:v>
                </c:pt>
                <c:pt idx="8">
                  <c:v>VIII</c:v>
                </c:pt>
                <c:pt idx="9">
                  <c:v>IX</c:v>
                </c:pt>
                <c:pt idx="10">
                  <c:v>X</c:v>
                </c:pt>
                <c:pt idx="11">
                  <c:v>XI</c:v>
                </c:pt>
                <c:pt idx="12">
                  <c:v>XII</c:v>
                </c:pt>
                <c:pt idx="13">
                  <c:v>2021</c:v>
                </c:pt>
                <c:pt idx="14">
                  <c:v>II</c:v>
                </c:pt>
                <c:pt idx="15">
                  <c:v>III</c:v>
                </c:pt>
                <c:pt idx="16">
                  <c:v>IV</c:v>
                </c:pt>
                <c:pt idx="17">
                  <c:v>V</c:v>
                </c:pt>
                <c:pt idx="18">
                  <c:v>VI</c:v>
                </c:pt>
              </c:strCache>
            </c:strRef>
          </c:cat>
          <c:val>
            <c:numRef>
              <c:f>'ATD020m (4)'!$B$8:$T$8</c:f>
              <c:numCache>
                <c:formatCode>0.0</c:formatCode>
                <c:ptCount val="19"/>
                <c:pt idx="0" formatCode="General">
                  <c:v>1</c:v>
                </c:pt>
                <c:pt idx="1">
                  <c:v>0.94773790951638071</c:v>
                </c:pt>
                <c:pt idx="2">
                  <c:v>0.96723868954758196</c:v>
                </c:pt>
                <c:pt idx="3">
                  <c:v>0.9251170046801872</c:v>
                </c:pt>
                <c:pt idx="4">
                  <c:v>0.83697347893915763</c:v>
                </c:pt>
                <c:pt idx="5">
                  <c:v>0.85179407176287059</c:v>
                </c:pt>
                <c:pt idx="6">
                  <c:v>0.92589703588143535</c:v>
                </c:pt>
                <c:pt idx="7">
                  <c:v>0.92745709828393152</c:v>
                </c:pt>
                <c:pt idx="8">
                  <c:v>0.92979719188767562</c:v>
                </c:pt>
                <c:pt idx="9">
                  <c:v>0.97737909516380661</c:v>
                </c:pt>
                <c:pt idx="10">
                  <c:v>0.90561622464898595</c:v>
                </c:pt>
                <c:pt idx="11">
                  <c:v>0.94305772230889251</c:v>
                </c:pt>
                <c:pt idx="12">
                  <c:v>0.91653666146645874</c:v>
                </c:pt>
                <c:pt idx="13">
                  <c:v>0.9336973478939159</c:v>
                </c:pt>
                <c:pt idx="14">
                  <c:v>0.94929797191887688</c:v>
                </c:pt>
                <c:pt idx="15">
                  <c:v>1.0093603744149768</c:v>
                </c:pt>
                <c:pt idx="16">
                  <c:v>1.0202808112324495</c:v>
                </c:pt>
                <c:pt idx="17">
                  <c:v>0.94539781591263661</c:v>
                </c:pt>
              </c:numCache>
            </c:numRef>
          </c:val>
          <c:smooth val="0"/>
          <c:extLst>
            <c:ext xmlns:c16="http://schemas.microsoft.com/office/drawing/2014/chart" uri="{C3380CC4-5D6E-409C-BE32-E72D297353CC}">
              <c16:uniqueId val="{00000005-15FC-4F2B-B900-ACAD53A23EFB}"/>
            </c:ext>
          </c:extLst>
        </c:ser>
        <c:dLbls>
          <c:showLegendKey val="0"/>
          <c:showVal val="0"/>
          <c:showCatName val="0"/>
          <c:showSerName val="0"/>
          <c:showPercent val="0"/>
          <c:showBubbleSize val="0"/>
        </c:dLbls>
        <c:smooth val="0"/>
        <c:axId val="712819008"/>
        <c:axId val="712819664"/>
      </c:lineChart>
      <c:catAx>
        <c:axId val="712819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00" b="0" i="0" u="none" strike="noStrike" kern="1200" baseline="0">
                <a:solidFill>
                  <a:schemeClr val="tx1"/>
                </a:solidFill>
                <a:latin typeface="Verdana" panose="020B0604030504040204" pitchFamily="34" charset="0"/>
                <a:ea typeface="Verdana" panose="020B0604030504040204" pitchFamily="34" charset="0"/>
                <a:cs typeface="+mn-cs"/>
              </a:defRPr>
            </a:pPr>
            <a:endParaRPr lang="lv-LV"/>
          </a:p>
        </c:txPr>
        <c:crossAx val="712819664"/>
        <c:crosses val="autoZero"/>
        <c:auto val="1"/>
        <c:lblAlgn val="ctr"/>
        <c:lblOffset val="100"/>
        <c:noMultiLvlLbl val="0"/>
      </c:catAx>
      <c:valAx>
        <c:axId val="712819664"/>
        <c:scaling>
          <c:orientation val="minMax"/>
          <c:min val="0.2"/>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Verdana" panose="020B0604030504040204" pitchFamily="34" charset="0"/>
                <a:ea typeface="Verdana" panose="020B0604030504040204" pitchFamily="34" charset="0"/>
                <a:cs typeface="+mn-cs"/>
              </a:defRPr>
            </a:pPr>
            <a:endParaRPr lang="lv-LV"/>
          </a:p>
        </c:txPr>
        <c:crossAx val="712819008"/>
        <c:crosses val="autoZero"/>
        <c:crossBetween val="between"/>
        <c:majorUnit val="0.2"/>
      </c:valAx>
      <c:spPr>
        <a:noFill/>
        <a:ln>
          <a:noFill/>
        </a:ln>
        <a:effectLst/>
      </c:spPr>
    </c:plotArea>
    <c:legend>
      <c:legendPos val="b"/>
      <c:legendEntry>
        <c:idx val="2"/>
        <c:txPr>
          <a:bodyPr rot="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Verdana" panose="020B0604030504040204" pitchFamily="34" charset="0"/>
                <a:cs typeface="+mn-cs"/>
              </a:defRPr>
            </a:pPr>
            <a:endParaRPr lang="lv-LV"/>
          </a:p>
        </c:txPr>
      </c:legendEntry>
      <c:layout>
        <c:manualLayout>
          <c:xMode val="edge"/>
          <c:yMode val="edge"/>
          <c:x val="1.5930801780651833E-2"/>
          <c:y val="0.85777620988874614"/>
          <c:w val="0.97288147076360165"/>
          <c:h val="0.12443355938736615"/>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Verdana" panose="020B0604030504040204" pitchFamily="34" charset="0"/>
              <a:cs typeface="+mn-cs"/>
            </a:defRPr>
          </a:pPr>
          <a:endParaRPr lang="lv-LV"/>
        </a:p>
      </c:txPr>
    </c:legend>
    <c:plotVisOnly val="1"/>
    <c:dispBlanksAs val="gap"/>
    <c:showDLblsOverMax val="0"/>
  </c:chart>
  <c:spPr>
    <a:solidFill>
      <a:schemeClr val="bg1"/>
    </a:solidFill>
    <a:ln w="9525" cap="flat" cmpd="sng" algn="ctr">
      <a:noFill/>
      <a:round/>
    </a:ln>
    <a:effectLst/>
  </c:spPr>
  <c:txPr>
    <a:bodyPr/>
    <a:lstStyle/>
    <a:p>
      <a:pPr>
        <a:defRPr sz="1200">
          <a:solidFill>
            <a:schemeClr val="tx1"/>
          </a:solidFill>
          <a:latin typeface="Verdana" panose="020B0604030504040204" pitchFamily="34" charset="0"/>
          <a:ea typeface="Verdana" panose="020B0604030504040204" pitchFamily="34" charset="0"/>
        </a:defRPr>
      </a:pPr>
      <a:endParaRPr lang="lv-LV"/>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4314205529879362E-2"/>
          <c:y val="2.995776442085853E-2"/>
          <c:w val="0.91984864949206191"/>
          <c:h val="0.74980618172450808"/>
        </c:manualLayout>
      </c:layout>
      <c:lineChart>
        <c:grouping val="standard"/>
        <c:varyColors val="0"/>
        <c:ser>
          <c:idx val="6"/>
          <c:order val="0"/>
          <c:tx>
            <c:strRef>
              <c:f>'vidējās algas pieaugums %'!$A$3</c:f>
              <c:strCache>
                <c:ptCount val="1"/>
                <c:pt idx="0">
                  <c:v>Sabiedriskajā sektorā</c:v>
                </c:pt>
              </c:strCache>
            </c:strRef>
          </c:tx>
          <c:spPr>
            <a:ln w="28575" cap="rnd">
              <a:solidFill>
                <a:sysClr val="window" lastClr="FFFFFF">
                  <a:lumMod val="50000"/>
                </a:sysClr>
              </a:solidFill>
              <a:round/>
            </a:ln>
            <a:effectLst/>
          </c:spPr>
          <c:marker>
            <c:symbol val="none"/>
          </c:marker>
          <c:cat>
            <c:strRef>
              <c:f>'vidējās algas pieaugums %'!$H$2:$V$2</c:f>
              <c:strCache>
                <c:ptCount val="15"/>
                <c:pt idx="0">
                  <c:v>2011</c:v>
                </c:pt>
                <c:pt idx="1">
                  <c:v>2012</c:v>
                </c:pt>
                <c:pt idx="2">
                  <c:v>2013</c:v>
                </c:pt>
                <c:pt idx="3">
                  <c:v>2014</c:v>
                </c:pt>
                <c:pt idx="4">
                  <c:v>2015</c:v>
                </c:pt>
                <c:pt idx="5">
                  <c:v>2016</c:v>
                </c:pt>
                <c:pt idx="6">
                  <c:v>2017</c:v>
                </c:pt>
                <c:pt idx="7">
                  <c:v>2018</c:v>
                </c:pt>
                <c:pt idx="8">
                  <c:v>2019</c:v>
                </c:pt>
                <c:pt idx="9">
                  <c:v>2020</c:v>
                </c:pt>
                <c:pt idx="10">
                  <c:v>2021 I</c:v>
                </c:pt>
                <c:pt idx="11">
                  <c:v>2021*</c:v>
                </c:pt>
                <c:pt idx="12">
                  <c:v>2022*</c:v>
                </c:pt>
                <c:pt idx="13">
                  <c:v>2023*</c:v>
                </c:pt>
                <c:pt idx="14">
                  <c:v>2024*</c:v>
                </c:pt>
              </c:strCache>
            </c:strRef>
          </c:cat>
          <c:val>
            <c:numRef>
              <c:f>'vidējās algas pieaugums %'!$H$3:$V$3</c:f>
              <c:numCache>
                <c:formatCode>0.0</c:formatCode>
                <c:ptCount val="15"/>
                <c:pt idx="0">
                  <c:v>4.6337817638266046</c:v>
                </c:pt>
                <c:pt idx="1">
                  <c:v>4.4285714285714306</c:v>
                </c:pt>
                <c:pt idx="2">
                  <c:v>4.7879616963064251</c:v>
                </c:pt>
                <c:pt idx="3">
                  <c:v>6.0052219321148783</c:v>
                </c:pt>
                <c:pt idx="4">
                  <c:v>5.0492610837438434</c:v>
                </c:pt>
                <c:pt idx="5">
                  <c:v>3.751465416178192</c:v>
                </c:pt>
                <c:pt idx="6">
                  <c:v>7.118644067796609</c:v>
                </c:pt>
                <c:pt idx="7">
                  <c:v>8.4</c:v>
                </c:pt>
                <c:pt idx="8">
                  <c:v>7.2</c:v>
                </c:pt>
                <c:pt idx="9">
                  <c:v>5</c:v>
                </c:pt>
                <c:pt idx="10">
                  <c:v>9.6999999999999993</c:v>
                </c:pt>
              </c:numCache>
            </c:numRef>
          </c:val>
          <c:smooth val="1"/>
          <c:extLst>
            <c:ext xmlns:c16="http://schemas.microsoft.com/office/drawing/2014/chart" uri="{C3380CC4-5D6E-409C-BE32-E72D297353CC}">
              <c16:uniqueId val="{00000000-4C70-463D-B1FA-05F2AE6B3762}"/>
            </c:ext>
          </c:extLst>
        </c:ser>
        <c:ser>
          <c:idx val="8"/>
          <c:order val="1"/>
          <c:tx>
            <c:strRef>
              <c:f>'vidējās algas pieaugums %'!$A$5</c:f>
              <c:strCache>
                <c:ptCount val="1"/>
                <c:pt idx="0">
                  <c:v>Privātajā sektorā</c:v>
                </c:pt>
              </c:strCache>
            </c:strRef>
          </c:tx>
          <c:spPr>
            <a:ln w="28575" cap="rnd">
              <a:solidFill>
                <a:srgbClr val="C00000"/>
              </a:solidFill>
              <a:round/>
            </a:ln>
            <a:effectLst/>
          </c:spPr>
          <c:marker>
            <c:symbol val="none"/>
          </c:marker>
          <c:cat>
            <c:strRef>
              <c:f>'vidējās algas pieaugums %'!$H$2:$V$2</c:f>
              <c:strCache>
                <c:ptCount val="15"/>
                <c:pt idx="0">
                  <c:v>2011</c:v>
                </c:pt>
                <c:pt idx="1">
                  <c:v>2012</c:v>
                </c:pt>
                <c:pt idx="2">
                  <c:v>2013</c:v>
                </c:pt>
                <c:pt idx="3">
                  <c:v>2014</c:v>
                </c:pt>
                <c:pt idx="4">
                  <c:v>2015</c:v>
                </c:pt>
                <c:pt idx="5">
                  <c:v>2016</c:v>
                </c:pt>
                <c:pt idx="6">
                  <c:v>2017</c:v>
                </c:pt>
                <c:pt idx="7">
                  <c:v>2018</c:v>
                </c:pt>
                <c:pt idx="8">
                  <c:v>2019</c:v>
                </c:pt>
                <c:pt idx="9">
                  <c:v>2020</c:v>
                </c:pt>
                <c:pt idx="10">
                  <c:v>2021 I</c:v>
                </c:pt>
                <c:pt idx="11">
                  <c:v>2021*</c:v>
                </c:pt>
                <c:pt idx="12">
                  <c:v>2022*</c:v>
                </c:pt>
                <c:pt idx="13">
                  <c:v>2023*</c:v>
                </c:pt>
                <c:pt idx="14">
                  <c:v>2024*</c:v>
                </c:pt>
              </c:strCache>
            </c:strRef>
          </c:cat>
          <c:val>
            <c:numRef>
              <c:f>'vidējās algas pieaugums %'!$H$5:$V$5</c:f>
              <c:numCache>
                <c:formatCode>0.0</c:formatCode>
                <c:ptCount val="15"/>
                <c:pt idx="0">
                  <c:v>4.6052631578947398</c:v>
                </c:pt>
                <c:pt idx="1">
                  <c:v>3.4591194968553509</c:v>
                </c:pt>
                <c:pt idx="2">
                  <c:v>4.7112462006079028</c:v>
                </c:pt>
                <c:pt idx="3">
                  <c:v>7.5471698113207566</c:v>
                </c:pt>
                <c:pt idx="4">
                  <c:v>7.8272604588394188</c:v>
                </c:pt>
                <c:pt idx="5">
                  <c:v>5.7571964956195245</c:v>
                </c:pt>
                <c:pt idx="6">
                  <c:v>8.2840236686390512</c:v>
                </c:pt>
                <c:pt idx="7">
                  <c:v>8.3000000000000007</c:v>
                </c:pt>
                <c:pt idx="8">
                  <c:v>7.1</c:v>
                </c:pt>
                <c:pt idx="9">
                  <c:v>6.7</c:v>
                </c:pt>
                <c:pt idx="10">
                  <c:v>9.5</c:v>
                </c:pt>
              </c:numCache>
            </c:numRef>
          </c:val>
          <c:smooth val="1"/>
          <c:extLst>
            <c:ext xmlns:c16="http://schemas.microsoft.com/office/drawing/2014/chart" uri="{C3380CC4-5D6E-409C-BE32-E72D297353CC}">
              <c16:uniqueId val="{00000002-4C70-463D-B1FA-05F2AE6B3762}"/>
            </c:ext>
          </c:extLst>
        </c:ser>
        <c:ser>
          <c:idx val="0"/>
          <c:order val="2"/>
          <c:tx>
            <c:strRef>
              <c:f>'vidējās algas pieaugums %'!$A$6</c:f>
              <c:strCache>
                <c:ptCount val="1"/>
                <c:pt idx="0">
                  <c:v>Pavisam valstī</c:v>
                </c:pt>
              </c:strCache>
            </c:strRef>
          </c:tx>
          <c:spPr>
            <a:ln w="34925" cap="rnd">
              <a:solidFill>
                <a:srgbClr val="1F497D"/>
              </a:solidFill>
              <a:prstDash val="solid"/>
              <a:round/>
            </a:ln>
            <a:effectLst/>
          </c:spPr>
          <c:marker>
            <c:symbol val="none"/>
          </c:marker>
          <c:dPt>
            <c:idx val="11"/>
            <c:marker>
              <c:symbol val="none"/>
            </c:marker>
            <c:bubble3D val="0"/>
            <c:spPr>
              <a:ln w="34925" cap="rnd">
                <a:solidFill>
                  <a:srgbClr val="1F497D"/>
                </a:solidFill>
                <a:prstDash val="sysDash"/>
                <a:round/>
              </a:ln>
              <a:effectLst/>
            </c:spPr>
            <c:extLst>
              <c:ext xmlns:c16="http://schemas.microsoft.com/office/drawing/2014/chart" uri="{C3380CC4-5D6E-409C-BE32-E72D297353CC}">
                <c16:uniqueId val="{00000000-E80A-4275-9F03-DF91DB828178}"/>
              </c:ext>
            </c:extLst>
          </c:dPt>
          <c:dPt>
            <c:idx val="12"/>
            <c:marker>
              <c:symbol val="none"/>
            </c:marker>
            <c:bubble3D val="0"/>
            <c:spPr>
              <a:ln w="34925" cap="rnd">
                <a:solidFill>
                  <a:srgbClr val="1F497D"/>
                </a:solidFill>
                <a:prstDash val="sysDash"/>
                <a:round/>
              </a:ln>
              <a:effectLst/>
            </c:spPr>
            <c:extLst>
              <c:ext xmlns:c16="http://schemas.microsoft.com/office/drawing/2014/chart" uri="{C3380CC4-5D6E-409C-BE32-E72D297353CC}">
                <c16:uniqueId val="{00000001-E80A-4275-9F03-DF91DB828178}"/>
              </c:ext>
            </c:extLst>
          </c:dPt>
          <c:dPt>
            <c:idx val="13"/>
            <c:marker>
              <c:symbol val="none"/>
            </c:marker>
            <c:bubble3D val="0"/>
            <c:spPr>
              <a:ln w="34925" cap="rnd">
                <a:solidFill>
                  <a:srgbClr val="1F497D"/>
                </a:solidFill>
                <a:prstDash val="sysDash"/>
                <a:round/>
              </a:ln>
              <a:effectLst/>
            </c:spPr>
            <c:extLst>
              <c:ext xmlns:c16="http://schemas.microsoft.com/office/drawing/2014/chart" uri="{C3380CC4-5D6E-409C-BE32-E72D297353CC}">
                <c16:uniqueId val="{00000002-E80A-4275-9F03-DF91DB828178}"/>
              </c:ext>
            </c:extLst>
          </c:dPt>
          <c:dPt>
            <c:idx val="14"/>
            <c:marker>
              <c:symbol val="none"/>
            </c:marker>
            <c:bubble3D val="0"/>
            <c:spPr>
              <a:ln w="34925" cap="rnd">
                <a:solidFill>
                  <a:srgbClr val="1F497D"/>
                </a:solidFill>
                <a:prstDash val="sysDash"/>
                <a:round/>
              </a:ln>
              <a:effectLst/>
            </c:spPr>
            <c:extLst>
              <c:ext xmlns:c16="http://schemas.microsoft.com/office/drawing/2014/chart" uri="{C3380CC4-5D6E-409C-BE32-E72D297353CC}">
                <c16:uniqueId val="{00000003-E80A-4275-9F03-DF91DB828178}"/>
              </c:ext>
            </c:extLst>
          </c:dPt>
          <c:cat>
            <c:strRef>
              <c:f>'vidējās algas pieaugums %'!$H$2:$V$2</c:f>
              <c:strCache>
                <c:ptCount val="15"/>
                <c:pt idx="0">
                  <c:v>2011</c:v>
                </c:pt>
                <c:pt idx="1">
                  <c:v>2012</c:v>
                </c:pt>
                <c:pt idx="2">
                  <c:v>2013</c:v>
                </c:pt>
                <c:pt idx="3">
                  <c:v>2014</c:v>
                </c:pt>
                <c:pt idx="4">
                  <c:v>2015</c:v>
                </c:pt>
                <c:pt idx="5">
                  <c:v>2016</c:v>
                </c:pt>
                <c:pt idx="6">
                  <c:v>2017</c:v>
                </c:pt>
                <c:pt idx="7">
                  <c:v>2018</c:v>
                </c:pt>
                <c:pt idx="8">
                  <c:v>2019</c:v>
                </c:pt>
                <c:pt idx="9">
                  <c:v>2020</c:v>
                </c:pt>
                <c:pt idx="10">
                  <c:v>2021 I</c:v>
                </c:pt>
                <c:pt idx="11">
                  <c:v>2021*</c:v>
                </c:pt>
                <c:pt idx="12">
                  <c:v>2022*</c:v>
                </c:pt>
                <c:pt idx="13">
                  <c:v>2023*</c:v>
                </c:pt>
                <c:pt idx="14">
                  <c:v>2024*</c:v>
                </c:pt>
              </c:strCache>
            </c:strRef>
          </c:cat>
          <c:val>
            <c:numRef>
              <c:f>'vidējās algas pieaugums %'!$H$6:$V$6</c:f>
              <c:numCache>
                <c:formatCode>0.0</c:formatCode>
                <c:ptCount val="15"/>
                <c:pt idx="0">
                  <c:v>4.2654028436019047</c:v>
                </c:pt>
                <c:pt idx="1">
                  <c:v>3.7878787878787818</c:v>
                </c:pt>
                <c:pt idx="2">
                  <c:v>4.5255474452554836</c:v>
                </c:pt>
                <c:pt idx="3">
                  <c:v>6.8435754189944049</c:v>
                </c:pt>
                <c:pt idx="4">
                  <c:v>6.9281045751634025</c:v>
                </c:pt>
                <c:pt idx="5">
                  <c:v>5.012224938875292</c:v>
                </c:pt>
                <c:pt idx="6">
                  <c:v>7.7997671711292185</c:v>
                </c:pt>
                <c:pt idx="7">
                  <c:v>8.4</c:v>
                </c:pt>
                <c:pt idx="8">
                  <c:v>7.7</c:v>
                </c:pt>
                <c:pt idx="9">
                  <c:v>6.2</c:v>
                </c:pt>
                <c:pt idx="10">
                  <c:v>9.5</c:v>
                </c:pt>
                <c:pt idx="11" formatCode="General">
                  <c:v>8</c:v>
                </c:pt>
                <c:pt idx="12" formatCode="General">
                  <c:v>6</c:v>
                </c:pt>
                <c:pt idx="13" formatCode="General">
                  <c:v>5.5</c:v>
                </c:pt>
                <c:pt idx="14" formatCode="General">
                  <c:v>5.3</c:v>
                </c:pt>
              </c:numCache>
            </c:numRef>
          </c:val>
          <c:smooth val="1"/>
          <c:extLst>
            <c:ext xmlns:c16="http://schemas.microsoft.com/office/drawing/2014/chart" uri="{C3380CC4-5D6E-409C-BE32-E72D297353CC}">
              <c16:uniqueId val="{00000003-4C70-463D-B1FA-05F2AE6B3762}"/>
            </c:ext>
          </c:extLst>
        </c:ser>
        <c:dLbls>
          <c:showLegendKey val="0"/>
          <c:showVal val="0"/>
          <c:showCatName val="0"/>
          <c:showSerName val="0"/>
          <c:showPercent val="0"/>
          <c:showBubbleSize val="0"/>
        </c:dLbls>
        <c:smooth val="0"/>
        <c:axId val="687448992"/>
        <c:axId val="687449384"/>
      </c:lineChart>
      <c:catAx>
        <c:axId val="68744899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lv-LV"/>
          </a:p>
        </c:txPr>
        <c:crossAx val="687449384"/>
        <c:crosses val="autoZero"/>
        <c:auto val="1"/>
        <c:lblAlgn val="ctr"/>
        <c:lblOffset val="100"/>
        <c:noMultiLvlLbl val="0"/>
      </c:catAx>
      <c:valAx>
        <c:axId val="687449384"/>
        <c:scaling>
          <c:orientation val="minMax"/>
          <c:max val="12"/>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lv-LV"/>
          </a:p>
        </c:txPr>
        <c:crossAx val="687448992"/>
        <c:crosses val="autoZero"/>
        <c:crossBetween val="between"/>
      </c:valAx>
      <c:spPr>
        <a:noFill/>
        <a:ln>
          <a:noFill/>
        </a:ln>
        <a:effectLst/>
      </c:spPr>
    </c:plotArea>
    <c:legend>
      <c:legendPos val="b"/>
      <c:layout>
        <c:manualLayout>
          <c:xMode val="edge"/>
          <c:yMode val="edge"/>
          <c:x val="3.4652642396215863E-2"/>
          <c:y val="0.64664555721675709"/>
          <c:w val="0.96252490205857022"/>
          <c:h val="0.1327208530377686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lv-LV"/>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Verdana" panose="020B0604030504040204" pitchFamily="34" charset="0"/>
          <a:ea typeface="Verdana" panose="020B0604030504040204" pitchFamily="34" charset="0"/>
        </a:defRPr>
      </a:pPr>
      <a:endParaRPr lang="lv-LV"/>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644761876884349"/>
          <c:y val="5.4295253363650438E-2"/>
          <c:w val="0.81468840558498956"/>
          <c:h val="0.84982156548293386"/>
        </c:manualLayout>
      </c:layout>
      <c:lineChart>
        <c:grouping val="standard"/>
        <c:varyColors val="0"/>
        <c:ser>
          <c:idx val="1"/>
          <c:order val="0"/>
          <c:tx>
            <c:strRef>
              <c:f>'noguldījumi graf'!$C$4</c:f>
              <c:strCache>
                <c:ptCount val="1"/>
                <c:pt idx="0">
                  <c:v>milj. eiro</c:v>
                </c:pt>
              </c:strCache>
            </c:strRef>
          </c:tx>
          <c:spPr>
            <a:ln w="28575" cap="rnd">
              <a:solidFill>
                <a:srgbClr val="1F497D">
                  <a:lumMod val="50000"/>
                </a:srgbClr>
              </a:solidFill>
              <a:round/>
            </a:ln>
            <a:effectLst/>
          </c:spPr>
          <c:marker>
            <c:symbol val="none"/>
          </c:marker>
          <c:cat>
            <c:strRef>
              <c:f>'noguldījumi graf'!$Q$2:$CB$2</c:f>
              <c:strCache>
                <c:ptCount val="64"/>
                <c:pt idx="0">
                  <c:v>2016</c:v>
                </c:pt>
                <c:pt idx="1">
                  <c:v>II</c:v>
                </c:pt>
                <c:pt idx="2">
                  <c:v>III</c:v>
                </c:pt>
                <c:pt idx="3">
                  <c:v>IV</c:v>
                </c:pt>
                <c:pt idx="4">
                  <c:v>V</c:v>
                </c:pt>
                <c:pt idx="5">
                  <c:v>VI</c:v>
                </c:pt>
                <c:pt idx="6">
                  <c:v>VII</c:v>
                </c:pt>
                <c:pt idx="7">
                  <c:v>VIII</c:v>
                </c:pt>
                <c:pt idx="8">
                  <c:v>IX</c:v>
                </c:pt>
                <c:pt idx="9">
                  <c:v>X</c:v>
                </c:pt>
                <c:pt idx="10">
                  <c:v>XI</c:v>
                </c:pt>
                <c:pt idx="11">
                  <c:v>XII</c:v>
                </c:pt>
                <c:pt idx="12">
                  <c:v>2017</c:v>
                </c:pt>
                <c:pt idx="13">
                  <c:v>II</c:v>
                </c:pt>
                <c:pt idx="14">
                  <c:v>III</c:v>
                </c:pt>
                <c:pt idx="15">
                  <c:v>IV</c:v>
                </c:pt>
                <c:pt idx="16">
                  <c:v>V</c:v>
                </c:pt>
                <c:pt idx="17">
                  <c:v>VI</c:v>
                </c:pt>
                <c:pt idx="18">
                  <c:v>VII</c:v>
                </c:pt>
                <c:pt idx="19">
                  <c:v>VIII</c:v>
                </c:pt>
                <c:pt idx="20">
                  <c:v>IX</c:v>
                </c:pt>
                <c:pt idx="21">
                  <c:v>X</c:v>
                </c:pt>
                <c:pt idx="22">
                  <c:v>XI</c:v>
                </c:pt>
                <c:pt idx="23">
                  <c:v>XII</c:v>
                </c:pt>
                <c:pt idx="24">
                  <c:v>2018</c:v>
                </c:pt>
                <c:pt idx="25">
                  <c:v>II</c:v>
                </c:pt>
                <c:pt idx="26">
                  <c:v>III</c:v>
                </c:pt>
                <c:pt idx="27">
                  <c:v>IV</c:v>
                </c:pt>
                <c:pt idx="28">
                  <c:v>V</c:v>
                </c:pt>
                <c:pt idx="29">
                  <c:v>VI</c:v>
                </c:pt>
                <c:pt idx="30">
                  <c:v>VII</c:v>
                </c:pt>
                <c:pt idx="31">
                  <c:v>VIII</c:v>
                </c:pt>
                <c:pt idx="32">
                  <c:v>IX</c:v>
                </c:pt>
                <c:pt idx="33">
                  <c:v>X</c:v>
                </c:pt>
                <c:pt idx="34">
                  <c:v>XI</c:v>
                </c:pt>
                <c:pt idx="35">
                  <c:v>XII</c:v>
                </c:pt>
                <c:pt idx="36">
                  <c:v>2019</c:v>
                </c:pt>
                <c:pt idx="37">
                  <c:v>II</c:v>
                </c:pt>
                <c:pt idx="38">
                  <c:v>III</c:v>
                </c:pt>
                <c:pt idx="39">
                  <c:v>IV</c:v>
                </c:pt>
                <c:pt idx="40">
                  <c:v>V</c:v>
                </c:pt>
                <c:pt idx="41">
                  <c:v>VI</c:v>
                </c:pt>
                <c:pt idx="42">
                  <c:v>VII</c:v>
                </c:pt>
                <c:pt idx="43">
                  <c:v>VIII</c:v>
                </c:pt>
                <c:pt idx="44">
                  <c:v>IX</c:v>
                </c:pt>
                <c:pt idx="45">
                  <c:v>X</c:v>
                </c:pt>
                <c:pt idx="46">
                  <c:v>XI</c:v>
                </c:pt>
                <c:pt idx="47">
                  <c:v>XII</c:v>
                </c:pt>
                <c:pt idx="48">
                  <c:v>2020</c:v>
                </c:pt>
                <c:pt idx="49">
                  <c:v>II</c:v>
                </c:pt>
                <c:pt idx="50">
                  <c:v>III</c:v>
                </c:pt>
                <c:pt idx="51">
                  <c:v>IV</c:v>
                </c:pt>
                <c:pt idx="52">
                  <c:v>V</c:v>
                </c:pt>
                <c:pt idx="53">
                  <c:v>VI</c:v>
                </c:pt>
                <c:pt idx="54">
                  <c:v>VII</c:v>
                </c:pt>
                <c:pt idx="55">
                  <c:v>VIII</c:v>
                </c:pt>
                <c:pt idx="56">
                  <c:v>IX</c:v>
                </c:pt>
                <c:pt idx="57">
                  <c:v>X</c:v>
                </c:pt>
                <c:pt idx="58">
                  <c:v>XI</c:v>
                </c:pt>
                <c:pt idx="59">
                  <c:v>XII</c:v>
                </c:pt>
                <c:pt idx="60">
                  <c:v>2021</c:v>
                </c:pt>
                <c:pt idx="61">
                  <c:v>II</c:v>
                </c:pt>
                <c:pt idx="62">
                  <c:v>III</c:v>
                </c:pt>
                <c:pt idx="63">
                  <c:v>IV</c:v>
                </c:pt>
              </c:strCache>
            </c:strRef>
          </c:cat>
          <c:val>
            <c:numRef>
              <c:f>'noguldījumi graf'!$Q$4:$CD$4</c:f>
              <c:numCache>
                <c:formatCode>0.00</c:formatCode>
                <c:ptCount val="66"/>
                <c:pt idx="0">
                  <c:v>5371.6</c:v>
                </c:pt>
                <c:pt idx="1">
                  <c:v>5414.6</c:v>
                </c:pt>
                <c:pt idx="2">
                  <c:v>5399.9</c:v>
                </c:pt>
                <c:pt idx="3">
                  <c:v>5467.5</c:v>
                </c:pt>
                <c:pt idx="4">
                  <c:v>5490.4</c:v>
                </c:pt>
                <c:pt idx="5">
                  <c:v>5587</c:v>
                </c:pt>
                <c:pt idx="6">
                  <c:v>5597.9</c:v>
                </c:pt>
                <c:pt idx="7">
                  <c:v>5580</c:v>
                </c:pt>
                <c:pt idx="8">
                  <c:v>5580.2</c:v>
                </c:pt>
                <c:pt idx="9">
                  <c:v>5622.5</c:v>
                </c:pt>
                <c:pt idx="10">
                  <c:v>5706.8</c:v>
                </c:pt>
                <c:pt idx="11">
                  <c:v>5877.9</c:v>
                </c:pt>
                <c:pt idx="12">
                  <c:v>5839.8</c:v>
                </c:pt>
                <c:pt idx="13">
                  <c:v>5876.7</c:v>
                </c:pt>
                <c:pt idx="14">
                  <c:v>5885.6</c:v>
                </c:pt>
                <c:pt idx="15">
                  <c:v>5947.7</c:v>
                </c:pt>
                <c:pt idx="16">
                  <c:v>5921.5</c:v>
                </c:pt>
                <c:pt idx="17">
                  <c:v>6007.5</c:v>
                </c:pt>
                <c:pt idx="18">
                  <c:v>5985</c:v>
                </c:pt>
                <c:pt idx="19">
                  <c:v>5961.6</c:v>
                </c:pt>
                <c:pt idx="20">
                  <c:v>6053.1</c:v>
                </c:pt>
                <c:pt idx="21">
                  <c:v>6098.9</c:v>
                </c:pt>
                <c:pt idx="22">
                  <c:v>6160.8</c:v>
                </c:pt>
                <c:pt idx="23">
                  <c:v>6357.2</c:v>
                </c:pt>
                <c:pt idx="24">
                  <c:v>6306.6</c:v>
                </c:pt>
                <c:pt idx="25">
                  <c:v>6311.9</c:v>
                </c:pt>
                <c:pt idx="26">
                  <c:v>6339.8</c:v>
                </c:pt>
                <c:pt idx="27">
                  <c:v>6402</c:v>
                </c:pt>
                <c:pt idx="28">
                  <c:v>6399.7</c:v>
                </c:pt>
                <c:pt idx="29">
                  <c:v>6522.8</c:v>
                </c:pt>
                <c:pt idx="30">
                  <c:v>6533.6</c:v>
                </c:pt>
                <c:pt idx="31">
                  <c:v>6544.3</c:v>
                </c:pt>
                <c:pt idx="32">
                  <c:v>6581.7</c:v>
                </c:pt>
                <c:pt idx="33">
                  <c:v>6659.6</c:v>
                </c:pt>
                <c:pt idx="34">
                  <c:v>6731.9</c:v>
                </c:pt>
                <c:pt idx="35">
                  <c:v>6925.7</c:v>
                </c:pt>
                <c:pt idx="36">
                  <c:v>6900.8</c:v>
                </c:pt>
                <c:pt idx="37">
                  <c:v>6950.8</c:v>
                </c:pt>
                <c:pt idx="38">
                  <c:v>6959.3</c:v>
                </c:pt>
                <c:pt idx="39">
                  <c:v>6975.9</c:v>
                </c:pt>
                <c:pt idx="40">
                  <c:v>7022.2</c:v>
                </c:pt>
                <c:pt idx="41">
                  <c:v>7089.1</c:v>
                </c:pt>
                <c:pt idx="42">
                  <c:v>7093.3</c:v>
                </c:pt>
                <c:pt idx="43">
                  <c:v>7232.5</c:v>
                </c:pt>
                <c:pt idx="44">
                  <c:v>7090.9</c:v>
                </c:pt>
                <c:pt idx="45">
                  <c:v>7158.3</c:v>
                </c:pt>
                <c:pt idx="46">
                  <c:v>7233.5</c:v>
                </c:pt>
                <c:pt idx="47">
                  <c:v>7442.3</c:v>
                </c:pt>
                <c:pt idx="48">
                  <c:v>7415</c:v>
                </c:pt>
                <c:pt idx="49">
                  <c:v>7463.9</c:v>
                </c:pt>
                <c:pt idx="50">
                  <c:v>7534.1</c:v>
                </c:pt>
                <c:pt idx="51">
                  <c:v>7718.1</c:v>
                </c:pt>
                <c:pt idx="52">
                  <c:v>7739.4</c:v>
                </c:pt>
                <c:pt idx="53">
                  <c:v>7799.4</c:v>
                </c:pt>
                <c:pt idx="54">
                  <c:v>7805.3</c:v>
                </c:pt>
                <c:pt idx="55">
                  <c:v>7842.4</c:v>
                </c:pt>
                <c:pt idx="56">
                  <c:v>7921.3</c:v>
                </c:pt>
                <c:pt idx="57">
                  <c:v>8028.7</c:v>
                </c:pt>
                <c:pt idx="58">
                  <c:v>8117.3</c:v>
                </c:pt>
                <c:pt idx="59">
                  <c:v>8395.2999999999993</c:v>
                </c:pt>
                <c:pt idx="60">
                  <c:v>8452.2999999999993</c:v>
                </c:pt>
                <c:pt idx="61">
                  <c:v>8573.5</c:v>
                </c:pt>
                <c:pt idx="62">
                  <c:v>8845.2999999999993</c:v>
                </c:pt>
                <c:pt idx="63">
                  <c:v>8998.7999999999993</c:v>
                </c:pt>
                <c:pt idx="64">
                  <c:v>9019.7999999999993</c:v>
                </c:pt>
                <c:pt idx="65">
                  <c:v>9161.5</c:v>
                </c:pt>
              </c:numCache>
            </c:numRef>
          </c:val>
          <c:smooth val="0"/>
          <c:extLst>
            <c:ext xmlns:c16="http://schemas.microsoft.com/office/drawing/2014/chart" uri="{C3380CC4-5D6E-409C-BE32-E72D297353CC}">
              <c16:uniqueId val="{00000000-24EE-4072-B71B-2B67A34FDBC1}"/>
            </c:ext>
          </c:extLst>
        </c:ser>
        <c:dLbls>
          <c:showLegendKey val="0"/>
          <c:showVal val="0"/>
          <c:showCatName val="0"/>
          <c:showSerName val="0"/>
          <c:showPercent val="0"/>
          <c:showBubbleSize val="0"/>
        </c:dLbls>
        <c:marker val="1"/>
        <c:smooth val="0"/>
        <c:axId val="546921120"/>
        <c:axId val="546915872"/>
      </c:lineChart>
      <c:lineChart>
        <c:grouping val="standard"/>
        <c:varyColors val="0"/>
        <c:ser>
          <c:idx val="3"/>
          <c:order val="1"/>
          <c:tx>
            <c:strRef>
              <c:f>'noguldījumi graf'!$C$6</c:f>
              <c:strCache>
                <c:ptCount val="1"/>
                <c:pt idx="0">
                  <c:v>izmaiņas pret iepriekšējā gada attiecīgo mēnesi, % (labā ass)</c:v>
                </c:pt>
              </c:strCache>
            </c:strRef>
          </c:tx>
          <c:spPr>
            <a:ln w="28575" cap="rnd">
              <a:solidFill>
                <a:srgbClr val="C00000"/>
              </a:solidFill>
              <a:prstDash val="sysDash"/>
              <a:round/>
            </a:ln>
            <a:effectLst/>
          </c:spPr>
          <c:marker>
            <c:symbol val="none"/>
          </c:marker>
          <c:cat>
            <c:strRef>
              <c:f>'noguldījumi graf'!$Q$2:$CD$2</c:f>
              <c:strCache>
                <c:ptCount val="66"/>
                <c:pt idx="0">
                  <c:v>2016</c:v>
                </c:pt>
                <c:pt idx="1">
                  <c:v>II</c:v>
                </c:pt>
                <c:pt idx="2">
                  <c:v>III</c:v>
                </c:pt>
                <c:pt idx="3">
                  <c:v>IV</c:v>
                </c:pt>
                <c:pt idx="4">
                  <c:v>V</c:v>
                </c:pt>
                <c:pt idx="5">
                  <c:v>VI</c:v>
                </c:pt>
                <c:pt idx="6">
                  <c:v>VII</c:v>
                </c:pt>
                <c:pt idx="7">
                  <c:v>VIII</c:v>
                </c:pt>
                <c:pt idx="8">
                  <c:v>IX</c:v>
                </c:pt>
                <c:pt idx="9">
                  <c:v>X</c:v>
                </c:pt>
                <c:pt idx="10">
                  <c:v>XI</c:v>
                </c:pt>
                <c:pt idx="11">
                  <c:v>XII</c:v>
                </c:pt>
                <c:pt idx="12">
                  <c:v>2017</c:v>
                </c:pt>
                <c:pt idx="13">
                  <c:v>II</c:v>
                </c:pt>
                <c:pt idx="14">
                  <c:v>III</c:v>
                </c:pt>
                <c:pt idx="15">
                  <c:v>IV</c:v>
                </c:pt>
                <c:pt idx="16">
                  <c:v>V</c:v>
                </c:pt>
                <c:pt idx="17">
                  <c:v>VI</c:v>
                </c:pt>
                <c:pt idx="18">
                  <c:v>VII</c:v>
                </c:pt>
                <c:pt idx="19">
                  <c:v>VIII</c:v>
                </c:pt>
                <c:pt idx="20">
                  <c:v>IX</c:v>
                </c:pt>
                <c:pt idx="21">
                  <c:v>X</c:v>
                </c:pt>
                <c:pt idx="22">
                  <c:v>XI</c:v>
                </c:pt>
                <c:pt idx="23">
                  <c:v>XII</c:v>
                </c:pt>
                <c:pt idx="24">
                  <c:v>2018</c:v>
                </c:pt>
                <c:pt idx="25">
                  <c:v>II</c:v>
                </c:pt>
                <c:pt idx="26">
                  <c:v>III</c:v>
                </c:pt>
                <c:pt idx="27">
                  <c:v>IV</c:v>
                </c:pt>
                <c:pt idx="28">
                  <c:v>V</c:v>
                </c:pt>
                <c:pt idx="29">
                  <c:v>VI</c:v>
                </c:pt>
                <c:pt idx="30">
                  <c:v>VII</c:v>
                </c:pt>
                <c:pt idx="31">
                  <c:v>VIII</c:v>
                </c:pt>
                <c:pt idx="32">
                  <c:v>IX</c:v>
                </c:pt>
                <c:pt idx="33">
                  <c:v>X</c:v>
                </c:pt>
                <c:pt idx="34">
                  <c:v>XI</c:v>
                </c:pt>
                <c:pt idx="35">
                  <c:v>XII</c:v>
                </c:pt>
                <c:pt idx="36">
                  <c:v>2019</c:v>
                </c:pt>
                <c:pt idx="37">
                  <c:v>II</c:v>
                </c:pt>
                <c:pt idx="38">
                  <c:v>III</c:v>
                </c:pt>
                <c:pt idx="39">
                  <c:v>IV</c:v>
                </c:pt>
                <c:pt idx="40">
                  <c:v>V</c:v>
                </c:pt>
                <c:pt idx="41">
                  <c:v>VI</c:v>
                </c:pt>
                <c:pt idx="42">
                  <c:v>VII</c:v>
                </c:pt>
                <c:pt idx="43">
                  <c:v>VIII</c:v>
                </c:pt>
                <c:pt idx="44">
                  <c:v>IX</c:v>
                </c:pt>
                <c:pt idx="45">
                  <c:v>X</c:v>
                </c:pt>
                <c:pt idx="46">
                  <c:v>XI</c:v>
                </c:pt>
                <c:pt idx="47">
                  <c:v>XII</c:v>
                </c:pt>
                <c:pt idx="48">
                  <c:v>2020</c:v>
                </c:pt>
                <c:pt idx="49">
                  <c:v>II</c:v>
                </c:pt>
                <c:pt idx="50">
                  <c:v>III</c:v>
                </c:pt>
                <c:pt idx="51">
                  <c:v>IV</c:v>
                </c:pt>
                <c:pt idx="52">
                  <c:v>V</c:v>
                </c:pt>
                <c:pt idx="53">
                  <c:v>VI</c:v>
                </c:pt>
                <c:pt idx="54">
                  <c:v>VII</c:v>
                </c:pt>
                <c:pt idx="55">
                  <c:v>VIII</c:v>
                </c:pt>
                <c:pt idx="56">
                  <c:v>IX</c:v>
                </c:pt>
                <c:pt idx="57">
                  <c:v>X</c:v>
                </c:pt>
                <c:pt idx="58">
                  <c:v>XI</c:v>
                </c:pt>
                <c:pt idx="59">
                  <c:v>XII</c:v>
                </c:pt>
                <c:pt idx="60">
                  <c:v>2021</c:v>
                </c:pt>
                <c:pt idx="61">
                  <c:v>II</c:v>
                </c:pt>
                <c:pt idx="62">
                  <c:v>III</c:v>
                </c:pt>
                <c:pt idx="63">
                  <c:v>IV</c:v>
                </c:pt>
                <c:pt idx="64">
                  <c:v>V</c:v>
                </c:pt>
                <c:pt idx="65">
                  <c:v>VI</c:v>
                </c:pt>
              </c:strCache>
            </c:strRef>
          </c:cat>
          <c:val>
            <c:numRef>
              <c:f>'noguldījumi graf'!$Q$6:$CD$6</c:f>
              <c:numCache>
                <c:formatCode>0.0</c:formatCode>
                <c:ptCount val="66"/>
                <c:pt idx="0">
                  <c:v>6.059588919383188</c:v>
                </c:pt>
                <c:pt idx="1">
                  <c:v>6.4671529976208006</c:v>
                </c:pt>
                <c:pt idx="2">
                  <c:v>5.8803921568627402</c:v>
                </c:pt>
                <c:pt idx="3">
                  <c:v>5.8116581514166228</c:v>
                </c:pt>
                <c:pt idx="4">
                  <c:v>6.5848734275508463</c:v>
                </c:pt>
                <c:pt idx="5">
                  <c:v>7.5436468980385314</c:v>
                </c:pt>
                <c:pt idx="6">
                  <c:v>7.0651238404896048</c:v>
                </c:pt>
                <c:pt idx="7">
                  <c:v>7.3097559568453363</c:v>
                </c:pt>
                <c:pt idx="8">
                  <c:v>7.0932330249875264</c:v>
                </c:pt>
                <c:pt idx="9">
                  <c:v>7.3774874909285444</c:v>
                </c:pt>
                <c:pt idx="10">
                  <c:v>7.5314201729758139</c:v>
                </c:pt>
                <c:pt idx="11">
                  <c:v>8.9448223453746607</c:v>
                </c:pt>
                <c:pt idx="12">
                  <c:v>8.7162111847494117</c:v>
                </c:pt>
                <c:pt idx="13">
                  <c:v>8.5343330993979123</c:v>
                </c:pt>
                <c:pt idx="14">
                  <c:v>8.9946110113150439</c:v>
                </c:pt>
                <c:pt idx="15">
                  <c:v>8.7828074988568687</c:v>
                </c:pt>
                <c:pt idx="16">
                  <c:v>7.8518869299140306</c:v>
                </c:pt>
                <c:pt idx="17">
                  <c:v>7.5264005727581917</c:v>
                </c:pt>
                <c:pt idx="18">
                  <c:v>6.9150931599349974</c:v>
                </c:pt>
                <c:pt idx="19">
                  <c:v>6.8387096774193594</c:v>
                </c:pt>
                <c:pt idx="20">
                  <c:v>8.4746066449231279</c:v>
                </c:pt>
                <c:pt idx="21">
                  <c:v>8.4730991551800656</c:v>
                </c:pt>
                <c:pt idx="22">
                  <c:v>7.9554216022990119</c:v>
                </c:pt>
                <c:pt idx="23">
                  <c:v>8.1542727844978771</c:v>
                </c:pt>
                <c:pt idx="24">
                  <c:v>7.9934244323435593</c:v>
                </c:pt>
                <c:pt idx="25">
                  <c:v>7.4055167015501837</c:v>
                </c:pt>
                <c:pt idx="26">
                  <c:v>7.7171401386434582</c:v>
                </c:pt>
                <c:pt idx="27">
                  <c:v>7.6382467172184221</c:v>
                </c:pt>
                <c:pt idx="28">
                  <c:v>8.0756565059528782</c:v>
                </c:pt>
                <c:pt idx="29">
                  <c:v>8.5776113191843564</c:v>
                </c:pt>
                <c:pt idx="30">
                  <c:v>9.1662489557226507</c:v>
                </c:pt>
                <c:pt idx="31">
                  <c:v>9.7742216854535684</c:v>
                </c:pt>
                <c:pt idx="32">
                  <c:v>8.7327154681072301</c:v>
                </c:pt>
                <c:pt idx="33">
                  <c:v>9.1934611159389448</c:v>
                </c:pt>
                <c:pt idx="34">
                  <c:v>9.2699000129853175</c:v>
                </c:pt>
                <c:pt idx="35">
                  <c:v>8.9426162461461018</c:v>
                </c:pt>
                <c:pt idx="36">
                  <c:v>9.4218754955126371</c:v>
                </c:pt>
                <c:pt idx="37">
                  <c:v>10.122150224179734</c:v>
                </c:pt>
                <c:pt idx="38">
                  <c:v>9.7716016278116058</c:v>
                </c:pt>
                <c:pt idx="39">
                  <c:v>8.9643861293345708</c:v>
                </c:pt>
                <c:pt idx="40">
                  <c:v>9.7270184539900271</c:v>
                </c:pt>
                <c:pt idx="41">
                  <c:v>8.6818544183479389</c:v>
                </c:pt>
                <c:pt idx="42">
                  <c:v>8.5664870821598953</c:v>
                </c:pt>
                <c:pt idx="43">
                  <c:v>10.516021576027995</c:v>
                </c:pt>
                <c:pt idx="44">
                  <c:v>7.7366030053025838</c:v>
                </c:pt>
                <c:pt idx="45">
                  <c:v>7.4884377440086496</c:v>
                </c:pt>
                <c:pt idx="46">
                  <c:v>7.4510910738424485</c:v>
                </c:pt>
                <c:pt idx="47">
                  <c:v>7.4591738019261555</c:v>
                </c:pt>
                <c:pt idx="48">
                  <c:v>7.4513099930442905</c:v>
                </c:pt>
                <c:pt idx="49">
                  <c:v>7.3818840996719786</c:v>
                </c:pt>
                <c:pt idx="50">
                  <c:v>8.2594513816044639</c:v>
                </c:pt>
                <c:pt idx="51">
                  <c:v>10.639487377972756</c:v>
                </c:pt>
                <c:pt idx="52">
                  <c:v>10.213323459884379</c:v>
                </c:pt>
                <c:pt idx="53">
                  <c:v>10.019607566545801</c:v>
                </c:pt>
                <c:pt idx="54">
                  <c:v>10.037641154328725</c:v>
                </c:pt>
                <c:pt idx="55">
                  <c:v>8.4327687521603849</c:v>
                </c:pt>
                <c:pt idx="56">
                  <c:v>11.710784244595203</c:v>
                </c:pt>
                <c:pt idx="57">
                  <c:v>12.159311568389143</c:v>
                </c:pt>
                <c:pt idx="58">
                  <c:v>12.218151655491809</c:v>
                </c:pt>
                <c:pt idx="59">
                  <c:v>12.805181193985732</c:v>
                </c:pt>
                <c:pt idx="60">
                  <c:v>13.989211058664864</c:v>
                </c:pt>
                <c:pt idx="61">
                  <c:v>14.866222752180505</c:v>
                </c:pt>
                <c:pt idx="62">
                  <c:v>17.403538577932309</c:v>
                </c:pt>
                <c:pt idx="63">
                  <c:v>16.593462121506562</c:v>
                </c:pt>
                <c:pt idx="64">
                  <c:v>16.543918133188612</c:v>
                </c:pt>
                <c:pt idx="65">
                  <c:v>17.464163910044377</c:v>
                </c:pt>
              </c:numCache>
            </c:numRef>
          </c:val>
          <c:smooth val="1"/>
          <c:extLst>
            <c:ext xmlns:c16="http://schemas.microsoft.com/office/drawing/2014/chart" uri="{C3380CC4-5D6E-409C-BE32-E72D297353CC}">
              <c16:uniqueId val="{00000001-24EE-4072-B71B-2B67A34FDBC1}"/>
            </c:ext>
          </c:extLst>
        </c:ser>
        <c:dLbls>
          <c:showLegendKey val="0"/>
          <c:showVal val="0"/>
          <c:showCatName val="0"/>
          <c:showSerName val="0"/>
          <c:showPercent val="0"/>
          <c:showBubbleSize val="0"/>
        </c:dLbls>
        <c:marker val="1"/>
        <c:smooth val="0"/>
        <c:axId val="550711248"/>
        <c:axId val="550706328"/>
      </c:lineChart>
      <c:catAx>
        <c:axId val="54692112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ysClr val="windowText" lastClr="000000"/>
                    </a:solidFill>
                    <a:latin typeface="Verdana" panose="020B0604030504040204" pitchFamily="34" charset="0"/>
                    <a:ea typeface="Verdana" panose="020B0604030504040204" pitchFamily="34" charset="0"/>
                    <a:cs typeface="+mn-cs"/>
                  </a:defRPr>
                </a:pPr>
                <a:r>
                  <a:rPr lang="lv-LV" b="1" dirty="0"/>
                  <a:t>milj. eiro</a:t>
                </a:r>
              </a:p>
            </c:rich>
          </c:tx>
          <c:layout>
            <c:manualLayout>
              <c:xMode val="edge"/>
              <c:yMode val="edge"/>
              <c:x val="0.12373073337062789"/>
              <c:y val="1.2349009087654425E-2"/>
            </c:manualLayout>
          </c:layout>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lv-LV"/>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lv-LV"/>
          </a:p>
        </c:txPr>
        <c:crossAx val="546915872"/>
        <c:crosses val="autoZero"/>
        <c:auto val="1"/>
        <c:lblAlgn val="ctr"/>
        <c:lblOffset val="100"/>
        <c:tickLblSkip val="12"/>
        <c:tickMarkSkip val="12"/>
        <c:noMultiLvlLbl val="0"/>
      </c:catAx>
      <c:valAx>
        <c:axId val="546915872"/>
        <c:scaling>
          <c:orientation val="minMax"/>
          <c:max val="12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lv-LV"/>
          </a:p>
        </c:txPr>
        <c:crossAx val="546921120"/>
        <c:crosses val="autoZero"/>
        <c:crossBetween val="between"/>
        <c:majorUnit val="2000"/>
      </c:valAx>
      <c:valAx>
        <c:axId val="550706328"/>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lv-LV"/>
          </a:p>
        </c:txPr>
        <c:crossAx val="550711248"/>
        <c:crosses val="max"/>
        <c:crossBetween val="between"/>
      </c:valAx>
      <c:catAx>
        <c:axId val="550711248"/>
        <c:scaling>
          <c:orientation val="minMax"/>
        </c:scaling>
        <c:delete val="1"/>
        <c:axPos val="b"/>
        <c:title>
          <c:tx>
            <c:rich>
              <a:bodyPr rot="0" spcFirstLastPara="1" vertOverflow="ellipsis" vert="horz" wrap="square" anchor="ctr" anchorCtr="1"/>
              <a:lstStyle/>
              <a:p>
                <a:pPr>
                  <a:defRPr sz="1000" b="1" i="0" u="none" strike="noStrike" kern="1200" baseline="0">
                    <a:solidFill>
                      <a:sysClr val="windowText" lastClr="000000"/>
                    </a:solidFill>
                    <a:latin typeface="Verdana" panose="020B0604030504040204" pitchFamily="34" charset="0"/>
                    <a:ea typeface="Verdana" panose="020B0604030504040204" pitchFamily="34" charset="0"/>
                    <a:cs typeface="+mn-cs"/>
                  </a:defRPr>
                </a:pPr>
                <a:r>
                  <a:rPr lang="lv-LV" b="1" dirty="0"/>
                  <a:t>%</a:t>
                </a:r>
              </a:p>
            </c:rich>
          </c:tx>
          <c:layout>
            <c:manualLayout>
              <c:xMode val="edge"/>
              <c:yMode val="edge"/>
              <c:x val="0.89233277391512822"/>
              <c:y val="6.5104485956557758E-3"/>
            </c:manualLayout>
          </c:layout>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lv-LV"/>
            </a:p>
          </c:txPr>
        </c:title>
        <c:numFmt formatCode="General" sourceLinked="1"/>
        <c:majorTickMark val="out"/>
        <c:minorTickMark val="none"/>
        <c:tickLblPos val="nextTo"/>
        <c:crossAx val="550706328"/>
        <c:crosses val="autoZero"/>
        <c:auto val="1"/>
        <c:lblAlgn val="ctr"/>
        <c:lblOffset val="100"/>
        <c:noMultiLvlLbl val="0"/>
      </c:catAx>
      <c:spPr>
        <a:noFill/>
        <a:ln>
          <a:noFill/>
        </a:ln>
        <a:effectLst/>
      </c:spPr>
    </c:plotArea>
    <c:legend>
      <c:legendPos val="b"/>
      <c:layout>
        <c:manualLayout>
          <c:xMode val="edge"/>
          <c:yMode val="edge"/>
          <c:x val="0.12272378060150776"/>
          <c:y val="0.7413606796695813"/>
          <c:w val="0.85198710674232137"/>
          <c:h val="0.12887990858398357"/>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lv-LV"/>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Verdana" panose="020B0604030504040204" pitchFamily="34" charset="0"/>
          <a:ea typeface="Verdana" panose="020B0604030504040204" pitchFamily="34" charset="0"/>
        </a:defRPr>
      </a:pPr>
      <a:endParaRPr lang="lv-LV"/>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9763662019551375E-2"/>
          <c:y val="2.4968918694035228E-2"/>
          <c:w val="0.91690723525920925"/>
          <c:h val="0.68959225028021109"/>
        </c:manualLayout>
      </c:layout>
      <c:barChart>
        <c:barDir val="col"/>
        <c:grouping val="clustered"/>
        <c:varyColors val="0"/>
        <c:ser>
          <c:idx val="0"/>
          <c:order val="0"/>
          <c:tx>
            <c:strRef>
              <c:f>'2 graf'!$J$3</c:f>
              <c:strCache>
                <c:ptCount val="1"/>
                <c:pt idx="0">
                  <c:v>Nodarbinātie, tūkst. (labā ass)</c:v>
                </c:pt>
              </c:strCache>
            </c:strRef>
          </c:tx>
          <c:spPr>
            <a:solidFill>
              <a:srgbClr val="0070C0"/>
            </a:solidFill>
          </c:spPr>
          <c:invertIfNegative val="0"/>
          <c:dPt>
            <c:idx val="12"/>
            <c:invertIfNegative val="0"/>
            <c:bubble3D val="0"/>
            <c:spPr>
              <a:solidFill>
                <a:srgbClr val="0070C0"/>
              </a:solidFill>
              <a:ln>
                <a:noFill/>
              </a:ln>
            </c:spPr>
            <c:extLst>
              <c:ext xmlns:c16="http://schemas.microsoft.com/office/drawing/2014/chart" uri="{C3380CC4-5D6E-409C-BE32-E72D297353CC}">
                <c16:uniqueId val="{00000001-A832-456C-988B-A213413F0772}"/>
              </c:ext>
            </c:extLst>
          </c:dPt>
          <c:dPt>
            <c:idx val="13"/>
            <c:invertIfNegative val="0"/>
            <c:bubble3D val="0"/>
            <c:spPr>
              <a:pattFill prst="dkUpDiag">
                <a:fgClr>
                  <a:srgbClr val="0070C0"/>
                </a:fgClr>
                <a:bgClr>
                  <a:sysClr val="window" lastClr="FFFFFF"/>
                </a:bgClr>
              </a:pattFill>
              <a:ln>
                <a:noFill/>
              </a:ln>
            </c:spPr>
            <c:extLst>
              <c:ext xmlns:c16="http://schemas.microsoft.com/office/drawing/2014/chart" uri="{C3380CC4-5D6E-409C-BE32-E72D297353CC}">
                <c16:uniqueId val="{00000003-A832-456C-988B-A213413F0772}"/>
              </c:ext>
            </c:extLst>
          </c:dPt>
          <c:dPt>
            <c:idx val="14"/>
            <c:invertIfNegative val="0"/>
            <c:bubble3D val="0"/>
            <c:spPr>
              <a:pattFill prst="dkUpDiag">
                <a:fgClr>
                  <a:srgbClr val="0070C0"/>
                </a:fgClr>
                <a:bgClr>
                  <a:sysClr val="window" lastClr="FFFFFF"/>
                </a:bgClr>
              </a:pattFill>
              <a:ln>
                <a:noFill/>
              </a:ln>
            </c:spPr>
            <c:extLst>
              <c:ext xmlns:c16="http://schemas.microsoft.com/office/drawing/2014/chart" uri="{C3380CC4-5D6E-409C-BE32-E72D297353CC}">
                <c16:uniqueId val="{00000005-A832-456C-988B-A213413F0772}"/>
              </c:ext>
            </c:extLst>
          </c:dPt>
          <c:dPt>
            <c:idx val="15"/>
            <c:invertIfNegative val="0"/>
            <c:bubble3D val="0"/>
            <c:spPr>
              <a:pattFill prst="dkUpDiag">
                <a:fgClr>
                  <a:srgbClr val="0070C0"/>
                </a:fgClr>
                <a:bgClr>
                  <a:sysClr val="window" lastClr="FFFFFF"/>
                </a:bgClr>
              </a:pattFill>
              <a:ln>
                <a:noFill/>
              </a:ln>
            </c:spPr>
            <c:extLst>
              <c:ext xmlns:c16="http://schemas.microsoft.com/office/drawing/2014/chart" uri="{C3380CC4-5D6E-409C-BE32-E72D297353CC}">
                <c16:uniqueId val="{00000007-A832-456C-988B-A213413F0772}"/>
              </c:ext>
            </c:extLst>
          </c:dPt>
          <c:dPt>
            <c:idx val="16"/>
            <c:invertIfNegative val="0"/>
            <c:bubble3D val="0"/>
            <c:spPr>
              <a:pattFill prst="dkUpDiag">
                <a:fgClr>
                  <a:srgbClr val="0070C0"/>
                </a:fgClr>
                <a:bgClr>
                  <a:sysClr val="window" lastClr="FFFFFF"/>
                </a:bgClr>
              </a:pattFill>
              <a:ln>
                <a:noFill/>
              </a:ln>
            </c:spPr>
            <c:extLst>
              <c:ext xmlns:c16="http://schemas.microsoft.com/office/drawing/2014/chart" uri="{C3380CC4-5D6E-409C-BE32-E72D297353CC}">
                <c16:uniqueId val="{00000009-A832-456C-988B-A213413F0772}"/>
              </c:ext>
            </c:extLst>
          </c:dPt>
          <c:cat>
            <c:strRef>
              <c:f>'2 graf'!$K$2:$AA$2</c:f>
              <c:strCache>
                <c:ptCount val="17"/>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strCache>
            </c:strRef>
          </c:cat>
          <c:val>
            <c:numRef>
              <c:f>'2 graf'!$K$3:$AA$3</c:f>
              <c:numCache>
                <c:formatCode>0.0</c:formatCode>
                <c:ptCount val="17"/>
                <c:pt idx="0">
                  <c:v>1054.9000000000001</c:v>
                </c:pt>
                <c:pt idx="1">
                  <c:v>908.5</c:v>
                </c:pt>
                <c:pt idx="2">
                  <c:v>851</c:v>
                </c:pt>
                <c:pt idx="3">
                  <c:v>862</c:v>
                </c:pt>
                <c:pt idx="4">
                  <c:v>876</c:v>
                </c:pt>
                <c:pt idx="5">
                  <c:v>894</c:v>
                </c:pt>
                <c:pt idx="6">
                  <c:v>885</c:v>
                </c:pt>
                <c:pt idx="7">
                  <c:v>896</c:v>
                </c:pt>
                <c:pt idx="8">
                  <c:v>893</c:v>
                </c:pt>
                <c:pt idx="9">
                  <c:v>895</c:v>
                </c:pt>
                <c:pt idx="10">
                  <c:v>909</c:v>
                </c:pt>
                <c:pt idx="11" formatCode="0">
                  <c:v>910</c:v>
                </c:pt>
                <c:pt idx="12" formatCode="0">
                  <c:v>893</c:v>
                </c:pt>
                <c:pt idx="13" formatCode="0">
                  <c:v>883</c:v>
                </c:pt>
                <c:pt idx="14" formatCode="0">
                  <c:v>899</c:v>
                </c:pt>
                <c:pt idx="15" formatCode="0">
                  <c:v>902</c:v>
                </c:pt>
                <c:pt idx="16" formatCode="General">
                  <c:v>902</c:v>
                </c:pt>
              </c:numCache>
            </c:numRef>
          </c:val>
          <c:extLst>
            <c:ext xmlns:c16="http://schemas.microsoft.com/office/drawing/2014/chart" uri="{C3380CC4-5D6E-409C-BE32-E72D297353CC}">
              <c16:uniqueId val="{0000000A-A832-456C-988B-A213413F0772}"/>
            </c:ext>
          </c:extLst>
        </c:ser>
        <c:dLbls>
          <c:showLegendKey val="0"/>
          <c:showVal val="0"/>
          <c:showCatName val="0"/>
          <c:showSerName val="0"/>
          <c:showPercent val="0"/>
          <c:showBubbleSize val="0"/>
        </c:dLbls>
        <c:gapWidth val="50"/>
        <c:axId val="396118440"/>
        <c:axId val="393060176"/>
      </c:barChart>
      <c:lineChart>
        <c:grouping val="standard"/>
        <c:varyColors val="0"/>
        <c:ser>
          <c:idx val="1"/>
          <c:order val="1"/>
          <c:tx>
            <c:strRef>
              <c:f>'2 graf'!$J$4</c:f>
              <c:strCache>
                <c:ptCount val="1"/>
                <c:pt idx="0">
                  <c:v>Bezdarba līmenis, %</c:v>
                </c:pt>
              </c:strCache>
            </c:strRef>
          </c:tx>
          <c:spPr>
            <a:ln w="28575">
              <a:solidFill>
                <a:srgbClr val="FF0000"/>
              </a:solidFill>
              <a:prstDash val="solid"/>
            </a:ln>
          </c:spPr>
          <c:marker>
            <c:symbol val="none"/>
          </c:marker>
          <c:dPt>
            <c:idx val="0"/>
            <c:bubble3D val="0"/>
            <c:extLst>
              <c:ext xmlns:c16="http://schemas.microsoft.com/office/drawing/2014/chart" uri="{C3380CC4-5D6E-409C-BE32-E72D297353CC}">
                <c16:uniqueId val="{0000000B-A832-456C-988B-A213413F0772}"/>
              </c:ext>
            </c:extLst>
          </c:dPt>
          <c:dPt>
            <c:idx val="1"/>
            <c:bubble3D val="0"/>
            <c:extLst>
              <c:ext xmlns:c16="http://schemas.microsoft.com/office/drawing/2014/chart" uri="{C3380CC4-5D6E-409C-BE32-E72D297353CC}">
                <c16:uniqueId val="{0000000C-A832-456C-988B-A213413F0772}"/>
              </c:ext>
            </c:extLst>
          </c:dPt>
          <c:dPt>
            <c:idx val="2"/>
            <c:bubble3D val="0"/>
            <c:extLst>
              <c:ext xmlns:c16="http://schemas.microsoft.com/office/drawing/2014/chart" uri="{C3380CC4-5D6E-409C-BE32-E72D297353CC}">
                <c16:uniqueId val="{0000000D-A832-456C-988B-A213413F0772}"/>
              </c:ext>
            </c:extLst>
          </c:dPt>
          <c:dPt>
            <c:idx val="3"/>
            <c:bubble3D val="0"/>
            <c:extLst>
              <c:ext xmlns:c16="http://schemas.microsoft.com/office/drawing/2014/chart" uri="{C3380CC4-5D6E-409C-BE32-E72D297353CC}">
                <c16:uniqueId val="{0000000E-A832-456C-988B-A213413F0772}"/>
              </c:ext>
            </c:extLst>
          </c:dPt>
          <c:dPt>
            <c:idx val="4"/>
            <c:bubble3D val="0"/>
            <c:extLst>
              <c:ext xmlns:c16="http://schemas.microsoft.com/office/drawing/2014/chart" uri="{C3380CC4-5D6E-409C-BE32-E72D297353CC}">
                <c16:uniqueId val="{0000000F-A832-456C-988B-A213413F0772}"/>
              </c:ext>
            </c:extLst>
          </c:dPt>
          <c:dPt>
            <c:idx val="5"/>
            <c:bubble3D val="0"/>
            <c:extLst>
              <c:ext xmlns:c16="http://schemas.microsoft.com/office/drawing/2014/chart" uri="{C3380CC4-5D6E-409C-BE32-E72D297353CC}">
                <c16:uniqueId val="{00000010-A832-456C-988B-A213413F0772}"/>
              </c:ext>
            </c:extLst>
          </c:dPt>
          <c:dPt>
            <c:idx val="6"/>
            <c:bubble3D val="0"/>
            <c:extLst>
              <c:ext xmlns:c16="http://schemas.microsoft.com/office/drawing/2014/chart" uri="{C3380CC4-5D6E-409C-BE32-E72D297353CC}">
                <c16:uniqueId val="{00000011-A832-456C-988B-A213413F0772}"/>
              </c:ext>
            </c:extLst>
          </c:dPt>
          <c:dPt>
            <c:idx val="7"/>
            <c:bubble3D val="0"/>
            <c:extLst>
              <c:ext xmlns:c16="http://schemas.microsoft.com/office/drawing/2014/chart" uri="{C3380CC4-5D6E-409C-BE32-E72D297353CC}">
                <c16:uniqueId val="{00000012-A832-456C-988B-A213413F0772}"/>
              </c:ext>
            </c:extLst>
          </c:dPt>
          <c:dPt>
            <c:idx val="8"/>
            <c:bubble3D val="0"/>
            <c:extLst>
              <c:ext xmlns:c16="http://schemas.microsoft.com/office/drawing/2014/chart" uri="{C3380CC4-5D6E-409C-BE32-E72D297353CC}">
                <c16:uniqueId val="{00000013-A832-456C-988B-A213413F0772}"/>
              </c:ext>
            </c:extLst>
          </c:dPt>
          <c:dPt>
            <c:idx val="9"/>
            <c:bubble3D val="0"/>
            <c:extLst>
              <c:ext xmlns:c16="http://schemas.microsoft.com/office/drawing/2014/chart" uri="{C3380CC4-5D6E-409C-BE32-E72D297353CC}">
                <c16:uniqueId val="{00000014-A832-456C-988B-A213413F0772}"/>
              </c:ext>
            </c:extLst>
          </c:dPt>
          <c:dPt>
            <c:idx val="10"/>
            <c:bubble3D val="0"/>
            <c:extLst>
              <c:ext xmlns:c16="http://schemas.microsoft.com/office/drawing/2014/chart" uri="{C3380CC4-5D6E-409C-BE32-E72D297353CC}">
                <c16:uniqueId val="{00000015-A832-456C-988B-A213413F0772}"/>
              </c:ext>
            </c:extLst>
          </c:dPt>
          <c:dPt>
            <c:idx val="12"/>
            <c:bubble3D val="0"/>
            <c:spPr>
              <a:ln w="25400">
                <a:solidFill>
                  <a:srgbClr val="FF0000"/>
                </a:solidFill>
                <a:prstDash val="solid"/>
              </a:ln>
            </c:spPr>
            <c:extLst>
              <c:ext xmlns:c16="http://schemas.microsoft.com/office/drawing/2014/chart" uri="{C3380CC4-5D6E-409C-BE32-E72D297353CC}">
                <c16:uniqueId val="{00000017-A832-456C-988B-A213413F0772}"/>
              </c:ext>
            </c:extLst>
          </c:dPt>
          <c:dPt>
            <c:idx val="13"/>
            <c:bubble3D val="0"/>
            <c:spPr>
              <a:ln w="28575">
                <a:solidFill>
                  <a:srgbClr val="FF0000"/>
                </a:solidFill>
                <a:prstDash val="sysDash"/>
              </a:ln>
            </c:spPr>
            <c:extLst>
              <c:ext xmlns:c16="http://schemas.microsoft.com/office/drawing/2014/chart" uri="{C3380CC4-5D6E-409C-BE32-E72D297353CC}">
                <c16:uniqueId val="{00000019-A832-456C-988B-A213413F0772}"/>
              </c:ext>
            </c:extLst>
          </c:dPt>
          <c:dPt>
            <c:idx val="14"/>
            <c:bubble3D val="0"/>
            <c:spPr>
              <a:ln w="28575">
                <a:solidFill>
                  <a:srgbClr val="FF0000"/>
                </a:solidFill>
                <a:prstDash val="sysDash"/>
              </a:ln>
            </c:spPr>
            <c:extLst>
              <c:ext xmlns:c16="http://schemas.microsoft.com/office/drawing/2014/chart" uri="{C3380CC4-5D6E-409C-BE32-E72D297353CC}">
                <c16:uniqueId val="{0000001B-A832-456C-988B-A213413F0772}"/>
              </c:ext>
            </c:extLst>
          </c:dPt>
          <c:dPt>
            <c:idx val="15"/>
            <c:bubble3D val="0"/>
            <c:spPr>
              <a:ln w="28575">
                <a:solidFill>
                  <a:srgbClr val="FF0000"/>
                </a:solidFill>
                <a:prstDash val="sysDash"/>
              </a:ln>
            </c:spPr>
            <c:extLst>
              <c:ext xmlns:c16="http://schemas.microsoft.com/office/drawing/2014/chart" uri="{C3380CC4-5D6E-409C-BE32-E72D297353CC}">
                <c16:uniqueId val="{0000001D-A832-456C-988B-A213413F0772}"/>
              </c:ext>
            </c:extLst>
          </c:dPt>
          <c:dPt>
            <c:idx val="16"/>
            <c:bubble3D val="0"/>
            <c:spPr>
              <a:ln w="28575">
                <a:solidFill>
                  <a:srgbClr val="FF0000"/>
                </a:solidFill>
                <a:prstDash val="sysDash"/>
              </a:ln>
            </c:spPr>
            <c:extLst>
              <c:ext xmlns:c16="http://schemas.microsoft.com/office/drawing/2014/chart" uri="{C3380CC4-5D6E-409C-BE32-E72D297353CC}">
                <c16:uniqueId val="{0000001F-A832-456C-988B-A213413F0772}"/>
              </c:ext>
            </c:extLst>
          </c:dPt>
          <c:cat>
            <c:strRef>
              <c:f>'2 graf'!$K$2:$AA$2</c:f>
              <c:strCache>
                <c:ptCount val="17"/>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strCache>
            </c:strRef>
          </c:cat>
          <c:val>
            <c:numRef>
              <c:f>'2 graf'!$K$4:$AA$4</c:f>
              <c:numCache>
                <c:formatCode>0.0</c:formatCode>
                <c:ptCount val="17"/>
                <c:pt idx="0">
                  <c:v>7.740073465104075</c:v>
                </c:pt>
                <c:pt idx="1">
                  <c:v>17.514072998002543</c:v>
                </c:pt>
                <c:pt idx="2">
                  <c:v>19.5</c:v>
                </c:pt>
                <c:pt idx="3">
                  <c:v>16.2</c:v>
                </c:pt>
                <c:pt idx="4">
                  <c:v>15</c:v>
                </c:pt>
                <c:pt idx="5">
                  <c:v>11.9</c:v>
                </c:pt>
                <c:pt idx="6">
                  <c:v>10.8</c:v>
                </c:pt>
                <c:pt idx="7">
                  <c:v>9.9</c:v>
                </c:pt>
                <c:pt idx="8">
                  <c:v>9.6</c:v>
                </c:pt>
                <c:pt idx="9">
                  <c:v>8.6999999999999993</c:v>
                </c:pt>
                <c:pt idx="10">
                  <c:v>7.4</c:v>
                </c:pt>
                <c:pt idx="11">
                  <c:v>6.3</c:v>
                </c:pt>
                <c:pt idx="12">
                  <c:v>8.1</c:v>
                </c:pt>
                <c:pt idx="13">
                  <c:v>7.9</c:v>
                </c:pt>
                <c:pt idx="14">
                  <c:v>7</c:v>
                </c:pt>
                <c:pt idx="15" formatCode="General">
                  <c:v>6.3</c:v>
                </c:pt>
                <c:pt idx="16" formatCode="General">
                  <c:v>5.9</c:v>
                </c:pt>
              </c:numCache>
            </c:numRef>
          </c:val>
          <c:smooth val="1"/>
          <c:extLst>
            <c:ext xmlns:c16="http://schemas.microsoft.com/office/drawing/2014/chart" uri="{C3380CC4-5D6E-409C-BE32-E72D297353CC}">
              <c16:uniqueId val="{00000020-A832-456C-988B-A213413F0772}"/>
            </c:ext>
          </c:extLst>
        </c:ser>
        <c:dLbls>
          <c:showLegendKey val="0"/>
          <c:showVal val="0"/>
          <c:showCatName val="0"/>
          <c:showSerName val="0"/>
          <c:showPercent val="0"/>
          <c:showBubbleSize val="0"/>
        </c:dLbls>
        <c:marker val="1"/>
        <c:smooth val="0"/>
        <c:axId val="387439344"/>
        <c:axId val="278229968"/>
      </c:lineChart>
      <c:catAx>
        <c:axId val="387439344"/>
        <c:scaling>
          <c:orientation val="minMax"/>
        </c:scaling>
        <c:delete val="0"/>
        <c:axPos val="b"/>
        <c:title>
          <c:tx>
            <c:rich>
              <a:bodyPr/>
              <a:lstStyle/>
              <a:p>
                <a:pPr>
                  <a:defRPr b="1">
                    <a:latin typeface="Verdana" panose="020B0604030504040204" pitchFamily="34" charset="0"/>
                    <a:ea typeface="Verdana" panose="020B0604030504040204" pitchFamily="34" charset="0"/>
                  </a:defRPr>
                </a:pPr>
                <a:r>
                  <a:rPr lang="lv-LV" b="1" dirty="0">
                    <a:latin typeface="Verdana" panose="020B0604030504040204" pitchFamily="34" charset="0"/>
                    <a:ea typeface="Verdana" panose="020B0604030504040204" pitchFamily="34" charset="0"/>
                  </a:rPr>
                  <a:t>%</a:t>
                </a:r>
              </a:p>
            </c:rich>
          </c:tx>
          <c:layout>
            <c:manualLayout>
              <c:xMode val="edge"/>
              <c:yMode val="edge"/>
              <c:x val="6.2903431909823934E-2"/>
              <c:y val="1.2884673818334759E-2"/>
            </c:manualLayout>
          </c:layout>
          <c:overlay val="0"/>
        </c:title>
        <c:numFmt formatCode="General" sourceLinked="1"/>
        <c:majorTickMark val="out"/>
        <c:minorTickMark val="none"/>
        <c:tickLblPos val="low"/>
        <c:txPr>
          <a:bodyPr rot="-5400000" vert="horz"/>
          <a:lstStyle/>
          <a:p>
            <a:pPr>
              <a:defRPr sz="900">
                <a:latin typeface="Verdana" panose="020B0604030504040204" pitchFamily="34" charset="0"/>
                <a:ea typeface="Verdana" panose="020B0604030504040204" pitchFamily="34" charset="0"/>
              </a:defRPr>
            </a:pPr>
            <a:endParaRPr lang="lv-LV"/>
          </a:p>
        </c:txPr>
        <c:crossAx val="278229968"/>
        <c:crosses val="autoZero"/>
        <c:auto val="1"/>
        <c:lblAlgn val="ctr"/>
        <c:lblOffset val="100"/>
        <c:noMultiLvlLbl val="0"/>
      </c:catAx>
      <c:valAx>
        <c:axId val="278229968"/>
        <c:scaling>
          <c:orientation val="minMax"/>
          <c:min val="4"/>
        </c:scaling>
        <c:delete val="0"/>
        <c:axPos val="l"/>
        <c:majorGridlines>
          <c:spPr>
            <a:ln>
              <a:solidFill>
                <a:sysClr val="window" lastClr="FFFFFF">
                  <a:lumMod val="85000"/>
                </a:sysClr>
              </a:solidFill>
            </a:ln>
          </c:spPr>
        </c:majorGridlines>
        <c:numFmt formatCode="0" sourceLinked="0"/>
        <c:majorTickMark val="out"/>
        <c:minorTickMark val="none"/>
        <c:tickLblPos val="nextTo"/>
        <c:txPr>
          <a:bodyPr/>
          <a:lstStyle/>
          <a:p>
            <a:pPr>
              <a:defRPr sz="900" b="1">
                <a:latin typeface="Verdana" panose="020B0604030504040204" pitchFamily="34" charset="0"/>
                <a:ea typeface="Verdana" panose="020B0604030504040204" pitchFamily="34" charset="0"/>
              </a:defRPr>
            </a:pPr>
            <a:endParaRPr lang="lv-LV"/>
          </a:p>
        </c:txPr>
        <c:crossAx val="387439344"/>
        <c:crosses val="autoZero"/>
        <c:crossBetween val="between"/>
      </c:valAx>
      <c:valAx>
        <c:axId val="393060176"/>
        <c:scaling>
          <c:orientation val="minMax"/>
          <c:min val="700"/>
        </c:scaling>
        <c:delete val="0"/>
        <c:axPos val="r"/>
        <c:numFmt formatCode="0" sourceLinked="0"/>
        <c:majorTickMark val="out"/>
        <c:minorTickMark val="none"/>
        <c:tickLblPos val="nextTo"/>
        <c:txPr>
          <a:bodyPr/>
          <a:lstStyle/>
          <a:p>
            <a:pPr>
              <a:defRPr sz="900" b="1">
                <a:latin typeface="Verdana" panose="020B0604030504040204" pitchFamily="34" charset="0"/>
                <a:ea typeface="Verdana" panose="020B0604030504040204" pitchFamily="34" charset="0"/>
              </a:defRPr>
            </a:pPr>
            <a:endParaRPr lang="lv-LV"/>
          </a:p>
        </c:txPr>
        <c:crossAx val="396118440"/>
        <c:crosses val="max"/>
        <c:crossBetween val="between"/>
      </c:valAx>
      <c:catAx>
        <c:axId val="396118440"/>
        <c:scaling>
          <c:orientation val="minMax"/>
        </c:scaling>
        <c:delete val="1"/>
        <c:axPos val="b"/>
        <c:numFmt formatCode="General" sourceLinked="1"/>
        <c:majorTickMark val="out"/>
        <c:minorTickMark val="none"/>
        <c:tickLblPos val="nextTo"/>
        <c:crossAx val="393060176"/>
        <c:crosses val="autoZero"/>
        <c:auto val="1"/>
        <c:lblAlgn val="ctr"/>
        <c:lblOffset val="100"/>
        <c:noMultiLvlLbl val="0"/>
      </c:catAx>
    </c:plotArea>
    <c:legend>
      <c:legendPos val="b"/>
      <c:layout>
        <c:manualLayout>
          <c:xMode val="edge"/>
          <c:yMode val="edge"/>
          <c:x val="0"/>
          <c:y val="0.89525804562659617"/>
          <c:w val="0.99920326417808825"/>
          <c:h val="8.2090041795201504E-2"/>
        </c:manualLayout>
      </c:layout>
      <c:overlay val="0"/>
      <c:txPr>
        <a:bodyPr/>
        <a:lstStyle/>
        <a:p>
          <a:pPr>
            <a:defRPr sz="1000">
              <a:solidFill>
                <a:schemeClr val="tx1"/>
              </a:solidFill>
              <a:latin typeface="Verdana" panose="020B0604030504040204" pitchFamily="34" charset="0"/>
              <a:ea typeface="Verdana" panose="020B0604030504040204" pitchFamily="34" charset="0"/>
            </a:defRPr>
          </a:pPr>
          <a:endParaRPr lang="lv-LV"/>
        </a:p>
      </c:txPr>
    </c:legend>
    <c:plotVisOnly val="1"/>
    <c:dispBlanksAs val="gap"/>
    <c:showDLblsOverMax val="0"/>
  </c:chart>
  <c:spPr>
    <a:ln>
      <a:noFill/>
    </a:ln>
  </c:spPr>
  <c:txPr>
    <a:bodyPr/>
    <a:lstStyle/>
    <a:p>
      <a:pPr>
        <a:defRPr>
          <a:latin typeface="Times New Roman" panose="02020603050405020304" pitchFamily="18" charset="0"/>
          <a:cs typeface="Times New Roman" panose="02020603050405020304" pitchFamily="18" charset="0"/>
        </a:defRPr>
      </a:pPr>
      <a:endParaRPr lang="lv-LV"/>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92222457023677E-2"/>
          <c:y val="3.5695152899363744E-2"/>
          <c:w val="0.92507777542976322"/>
          <c:h val="0.87972163656954294"/>
        </c:manualLayout>
      </c:layout>
      <c:barChart>
        <c:barDir val="col"/>
        <c:grouping val="clustered"/>
        <c:varyColors val="0"/>
        <c:ser>
          <c:idx val="1"/>
          <c:order val="1"/>
          <c:tx>
            <c:strRef>
              <c:f>Sheet1!$C$1</c:f>
              <c:strCache>
                <c:ptCount val="1"/>
                <c:pt idx="0">
                  <c:v>Bāzes scenārijs</c:v>
                </c:pt>
              </c:strCache>
            </c:strRef>
          </c:tx>
          <c:spPr>
            <a:solidFill>
              <a:srgbClr val="0070C0"/>
            </a:solidFill>
            <a:ln>
              <a:noFill/>
            </a:ln>
            <a:effectLst/>
            <a:scene3d>
              <a:camera prst="orthographicFront"/>
              <a:lightRig rig="twoPt" dir="t">
                <a:rot lat="0" lon="0" rev="4800000"/>
              </a:lightRig>
            </a:scene3d>
          </c:spPr>
          <c:invertIfNegative val="1"/>
          <c:cat>
            <c:strRef>
              <c:f>Sheet1!$A$2:$A$7</c:f>
              <c:strCache>
                <c:ptCount val="6"/>
                <c:pt idx="0">
                  <c:v>2019</c:v>
                </c:pt>
                <c:pt idx="1">
                  <c:v>2020</c:v>
                </c:pt>
                <c:pt idx="2">
                  <c:v>2021p</c:v>
                </c:pt>
                <c:pt idx="3">
                  <c:v>2022p</c:v>
                </c:pt>
                <c:pt idx="4">
                  <c:v>2023p</c:v>
                </c:pt>
                <c:pt idx="5">
                  <c:v>2024p</c:v>
                </c:pt>
              </c:strCache>
            </c:strRef>
          </c:cat>
          <c:val>
            <c:numRef>
              <c:f>Sheet1!$C$2:$C$7</c:f>
              <c:numCache>
                <c:formatCode>General</c:formatCode>
                <c:ptCount val="6"/>
                <c:pt idx="0">
                  <c:v>2</c:v>
                </c:pt>
                <c:pt idx="1">
                  <c:v>-3.6</c:v>
                </c:pt>
                <c:pt idx="2">
                  <c:v>3.7</c:v>
                </c:pt>
                <c:pt idx="3">
                  <c:v>5</c:v>
                </c:pt>
                <c:pt idx="4">
                  <c:v>3.5</c:v>
                </c:pt>
                <c:pt idx="5">
                  <c:v>3.4</c:v>
                </c:pt>
              </c:numCache>
            </c:numRef>
          </c:val>
          <c:extLst>
            <c:ext xmlns:c14="http://schemas.microsoft.com/office/drawing/2007/8/2/chart" uri="{6F2FDCE9-48DA-4B69-8628-5D25D57E5C99}">
              <c14:invertSolidFillFmt>
                <c14:spPr xmlns:c14="http://schemas.microsoft.com/office/drawing/2007/8/2/chart">
                  <a:solidFill>
                    <a:srgbClr val="4F81BD"/>
                  </a:solidFill>
                  <a:ln>
                    <a:noFill/>
                  </a:ln>
                  <a:effectLst/>
                  <a:scene3d>
                    <a:camera prst="orthographicFront"/>
                    <a:lightRig rig="twoPt" dir="t">
                      <a:rot lat="0" lon="0" rev="4800000"/>
                    </a:lightRig>
                  </a:scene3d>
                </c14:spPr>
              </c14:invertSolidFillFmt>
            </c:ext>
            <c:ext xmlns:c16="http://schemas.microsoft.com/office/drawing/2014/chart" uri="{C3380CC4-5D6E-409C-BE32-E72D297353CC}">
              <c16:uniqueId val="{00000001-34AB-4827-BD92-AD5D88CD373B}"/>
            </c:ext>
          </c:extLst>
        </c:ser>
        <c:dLbls>
          <c:showLegendKey val="0"/>
          <c:showVal val="0"/>
          <c:showCatName val="0"/>
          <c:showSerName val="0"/>
          <c:showPercent val="0"/>
          <c:showBubbleSize val="0"/>
        </c:dLbls>
        <c:gapWidth val="100"/>
        <c:axId val="700041104"/>
        <c:axId val="700042744"/>
      </c:barChart>
      <c:lineChart>
        <c:grouping val="standard"/>
        <c:varyColors val="0"/>
        <c:ser>
          <c:idx val="0"/>
          <c:order val="0"/>
          <c:tx>
            <c:strRef>
              <c:f>Sheet1!$B$1</c:f>
              <c:strCache>
                <c:ptCount val="1"/>
                <c:pt idx="0">
                  <c:v>Riska scenārijs</c:v>
                </c:pt>
              </c:strCache>
            </c:strRef>
          </c:tx>
          <c:spPr>
            <a:ln w="31750" cap="rnd">
              <a:solidFill>
                <a:srgbClr val="FF3737"/>
              </a:solidFill>
              <a:round/>
            </a:ln>
            <a:effectLst/>
          </c:spPr>
          <c:marker>
            <c:symbol val="none"/>
          </c:marker>
          <c:cat>
            <c:strRef>
              <c:f>Sheet1!$A$2:$A$7</c:f>
              <c:strCache>
                <c:ptCount val="6"/>
                <c:pt idx="0">
                  <c:v>2019</c:v>
                </c:pt>
                <c:pt idx="1">
                  <c:v>2020</c:v>
                </c:pt>
                <c:pt idx="2">
                  <c:v>2021p</c:v>
                </c:pt>
                <c:pt idx="3">
                  <c:v>2022p</c:v>
                </c:pt>
                <c:pt idx="4">
                  <c:v>2023p</c:v>
                </c:pt>
                <c:pt idx="5">
                  <c:v>2024p</c:v>
                </c:pt>
              </c:strCache>
            </c:strRef>
          </c:cat>
          <c:val>
            <c:numRef>
              <c:f>Sheet1!$B$2:$B$7</c:f>
              <c:numCache>
                <c:formatCode>General</c:formatCode>
                <c:ptCount val="6"/>
                <c:pt idx="0">
                  <c:v>2</c:v>
                </c:pt>
                <c:pt idx="1">
                  <c:v>-3.6</c:v>
                </c:pt>
                <c:pt idx="2">
                  <c:v>3</c:v>
                </c:pt>
                <c:pt idx="3">
                  <c:v>2.5</c:v>
                </c:pt>
                <c:pt idx="4">
                  <c:v>3.4</c:v>
                </c:pt>
                <c:pt idx="5">
                  <c:v>3.4</c:v>
                </c:pt>
              </c:numCache>
            </c:numRef>
          </c:val>
          <c:smooth val="0"/>
          <c:extLst>
            <c:ext xmlns:c16="http://schemas.microsoft.com/office/drawing/2014/chart" uri="{C3380CC4-5D6E-409C-BE32-E72D297353CC}">
              <c16:uniqueId val="{00000000-34AB-4827-BD92-AD5D88CD373B}"/>
            </c:ext>
          </c:extLst>
        </c:ser>
        <c:dLbls>
          <c:showLegendKey val="0"/>
          <c:showVal val="0"/>
          <c:showCatName val="0"/>
          <c:showSerName val="0"/>
          <c:showPercent val="0"/>
          <c:showBubbleSize val="0"/>
        </c:dLbls>
        <c:marker val="1"/>
        <c:smooth val="0"/>
        <c:axId val="700041104"/>
        <c:axId val="700042744"/>
      </c:lineChart>
      <c:catAx>
        <c:axId val="700041104"/>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crossAx val="700042744"/>
        <c:crosses val="autoZero"/>
        <c:auto val="1"/>
        <c:lblAlgn val="ctr"/>
        <c:lblOffset val="100"/>
        <c:noMultiLvlLbl val="0"/>
      </c:catAx>
      <c:valAx>
        <c:axId val="700042744"/>
        <c:scaling>
          <c:orientation val="minMax"/>
          <c:min val="-4"/>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crossAx val="700041104"/>
        <c:crosses val="autoZero"/>
        <c:crossBetween val="between"/>
      </c:valAx>
      <c:spPr>
        <a:noFill/>
        <a:ln>
          <a:noFill/>
        </a:ln>
        <a:effectLst/>
      </c:spPr>
    </c:plotArea>
    <c:legend>
      <c:legendPos val="r"/>
      <c:layout>
        <c:manualLayout>
          <c:xMode val="edge"/>
          <c:yMode val="edge"/>
          <c:x val="0.6368722608623747"/>
          <c:y val="0.66424194644046508"/>
          <c:w val="0.28611490366504655"/>
          <c:h val="0.15064468032128495"/>
        </c:manualLayout>
      </c:layout>
      <c:overlay val="0"/>
      <c:spPr>
        <a:solidFill>
          <a:schemeClr val="bg1"/>
        </a:solidFill>
        <a:ln>
          <a:noFill/>
        </a:ln>
        <a:effectLst/>
      </c:spPr>
      <c:txPr>
        <a:bodyPr rot="0" spcFirstLastPara="1" vertOverflow="ellipsis" vert="horz" wrap="square" anchor="ctr" anchorCtr="1"/>
        <a:lstStyle/>
        <a:p>
          <a:pPr>
            <a:defRPr sz="1200" b="0" i="0" u="none" strike="noStrike" kern="1200" baseline="0">
              <a:solidFill>
                <a:schemeClr val="tx1"/>
              </a:solidFill>
              <a:latin typeface="Verdana" panose="020B0604030504040204" pitchFamily="34" charset="0"/>
              <a:ea typeface="Verdana" panose="020B0604030504040204" pitchFamily="34" charset="0"/>
              <a:cs typeface="+mn-cs"/>
            </a:defRPr>
          </a:pPr>
          <a:endParaRPr lang="lv-LV"/>
        </a:p>
      </c:txPr>
    </c:legend>
    <c:plotVisOnly val="1"/>
    <c:dispBlanksAs val="zero"/>
    <c:showDLblsOverMax val="0"/>
  </c:chart>
  <c:spPr>
    <a:noFill/>
    <a:ln>
      <a:noFill/>
    </a:ln>
    <a:effectLst/>
  </c:spPr>
  <c:txPr>
    <a:bodyPr/>
    <a:lstStyle/>
    <a:p>
      <a:pPr>
        <a:defRPr sz="1200">
          <a:latin typeface="Verdana" panose="020B0604030504040204" pitchFamily="34" charset="0"/>
          <a:ea typeface="Verdana" panose="020B0604030504040204" pitchFamily="34" charset="0"/>
        </a:defRPr>
      </a:pPr>
      <a:endParaRPr lang="lv-LV"/>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7621591203155441E-2"/>
          <c:y val="3.6639920357840965E-2"/>
          <c:w val="0.72650998068061012"/>
          <c:h val="0.88375404675775793"/>
        </c:manualLayout>
      </c:layout>
      <c:lineChart>
        <c:grouping val="standard"/>
        <c:varyColors val="0"/>
        <c:ser>
          <c:idx val="13"/>
          <c:order val="0"/>
          <c:tx>
            <c:strRef>
              <c:f>'grafiks plus igaunija'!$A$30</c:f>
              <c:strCache>
                <c:ptCount val="1"/>
                <c:pt idx="0">
                  <c:v>Igaunija    1,033</c:v>
                </c:pt>
              </c:strCache>
            </c:strRef>
          </c:tx>
          <c:spPr>
            <a:ln w="34925">
              <a:solidFill>
                <a:srgbClr val="002060"/>
              </a:solidFill>
            </a:ln>
          </c:spPr>
          <c:marker>
            <c:symbol val="none"/>
          </c:marker>
          <c:cat>
            <c:strRef>
              <c:f>'grafiks plus igaunija'!$B$28:$H$28</c:f>
              <c:strCache>
                <c:ptCount val="7"/>
                <c:pt idx="0">
                  <c:v>2019Q4</c:v>
                </c:pt>
                <c:pt idx="1">
                  <c:v>2020Q1</c:v>
                </c:pt>
                <c:pt idx="2">
                  <c:v>2020Q2</c:v>
                </c:pt>
                <c:pt idx="3">
                  <c:v>2020Q3</c:v>
                </c:pt>
                <c:pt idx="4">
                  <c:v>2020Q4</c:v>
                </c:pt>
                <c:pt idx="5">
                  <c:v>2021Q1</c:v>
                </c:pt>
                <c:pt idx="6">
                  <c:v>2021Q2</c:v>
                </c:pt>
              </c:strCache>
            </c:strRef>
          </c:cat>
          <c:val>
            <c:numRef>
              <c:f>'grafiks plus igaunija'!$B$30:$H$30</c:f>
              <c:numCache>
                <c:formatCode>General</c:formatCode>
                <c:ptCount val="7"/>
                <c:pt idx="0">
                  <c:v>1</c:v>
                </c:pt>
                <c:pt idx="1">
                  <c:v>0.98447419598514929</c:v>
                </c:pt>
                <c:pt idx="2">
                  <c:v>0.93411980263263639</c:v>
                </c:pt>
                <c:pt idx="3">
                  <c:v>0.95970684196145872</c:v>
                </c:pt>
                <c:pt idx="4">
                  <c:v>0.98670824024815573</c:v>
                </c:pt>
                <c:pt idx="5">
                  <c:v>1.0337356755974865</c:v>
                </c:pt>
              </c:numCache>
            </c:numRef>
          </c:val>
          <c:smooth val="0"/>
          <c:extLst>
            <c:ext xmlns:c16="http://schemas.microsoft.com/office/drawing/2014/chart" uri="{C3380CC4-5D6E-409C-BE32-E72D297353CC}">
              <c16:uniqueId val="{00000000-AD82-4D3D-8F8D-D20D1649F712}"/>
            </c:ext>
          </c:extLst>
        </c:ser>
        <c:ser>
          <c:idx val="0"/>
          <c:order val="1"/>
          <c:tx>
            <c:strRef>
              <c:f>'grafiks plus igaunija'!$A$29</c:f>
              <c:strCache>
                <c:ptCount val="1"/>
                <c:pt idx="0">
                  <c:v>Lietuva     1,015</c:v>
                </c:pt>
              </c:strCache>
            </c:strRef>
          </c:tx>
          <c:spPr>
            <a:ln w="34925" cap="rnd">
              <a:solidFill>
                <a:srgbClr val="00B050"/>
              </a:solidFill>
              <a:round/>
            </a:ln>
            <a:effectLst/>
          </c:spPr>
          <c:marker>
            <c:symbol val="none"/>
          </c:marker>
          <c:cat>
            <c:strRef>
              <c:f>'grafiks plus igaunija'!$B$28:$H$28</c:f>
              <c:strCache>
                <c:ptCount val="7"/>
                <c:pt idx="0">
                  <c:v>2019Q4</c:v>
                </c:pt>
                <c:pt idx="1">
                  <c:v>2020Q1</c:v>
                </c:pt>
                <c:pt idx="2">
                  <c:v>2020Q2</c:v>
                </c:pt>
                <c:pt idx="3">
                  <c:v>2020Q3</c:v>
                </c:pt>
                <c:pt idx="4">
                  <c:v>2020Q4</c:v>
                </c:pt>
                <c:pt idx="5">
                  <c:v>2021Q1</c:v>
                </c:pt>
                <c:pt idx="6">
                  <c:v>2021Q2</c:v>
                </c:pt>
              </c:strCache>
            </c:strRef>
          </c:cat>
          <c:val>
            <c:numRef>
              <c:f>'grafiks plus igaunija'!$B$29:$H$29</c:f>
              <c:numCache>
                <c:formatCode>General</c:formatCode>
                <c:ptCount val="7"/>
                <c:pt idx="0">
                  <c:v>1</c:v>
                </c:pt>
                <c:pt idx="1">
                  <c:v>0.99696605258842186</c:v>
                </c:pt>
                <c:pt idx="2">
                  <c:v>0.93485668470635397</c:v>
                </c:pt>
                <c:pt idx="3">
                  <c:v>0.99160881211392349</c:v>
                </c:pt>
                <c:pt idx="4">
                  <c:v>0.98877530567247951</c:v>
                </c:pt>
                <c:pt idx="5">
                  <c:v>1.0105322618852384</c:v>
                </c:pt>
                <c:pt idx="6">
                  <c:v>1.0148144098835621</c:v>
                </c:pt>
              </c:numCache>
            </c:numRef>
          </c:val>
          <c:smooth val="0"/>
          <c:extLst>
            <c:ext xmlns:c16="http://schemas.microsoft.com/office/drawing/2014/chart" uri="{C3380CC4-5D6E-409C-BE32-E72D297353CC}">
              <c16:uniqueId val="{00000001-AD82-4D3D-8F8D-D20D1649F712}"/>
            </c:ext>
          </c:extLst>
        </c:ser>
        <c:ser>
          <c:idx val="1"/>
          <c:order val="2"/>
          <c:tx>
            <c:strRef>
              <c:f>'grafiks plus igaunija'!$A$31</c:f>
              <c:strCache>
                <c:ptCount val="1"/>
                <c:pt idx="0">
                  <c:v>Latvija      1,001</c:v>
                </c:pt>
              </c:strCache>
            </c:strRef>
          </c:tx>
          <c:spPr>
            <a:ln w="34925" cap="rnd">
              <a:solidFill>
                <a:srgbClr val="C00000"/>
              </a:solidFill>
              <a:round/>
            </a:ln>
            <a:effectLst/>
          </c:spPr>
          <c:marker>
            <c:symbol val="none"/>
          </c:marker>
          <c:cat>
            <c:strRef>
              <c:f>'grafiks plus igaunija'!$B$28:$H$28</c:f>
              <c:strCache>
                <c:ptCount val="7"/>
                <c:pt idx="0">
                  <c:v>2019Q4</c:v>
                </c:pt>
                <c:pt idx="1">
                  <c:v>2020Q1</c:v>
                </c:pt>
                <c:pt idx="2">
                  <c:v>2020Q2</c:v>
                </c:pt>
                <c:pt idx="3">
                  <c:v>2020Q3</c:v>
                </c:pt>
                <c:pt idx="4">
                  <c:v>2020Q4</c:v>
                </c:pt>
                <c:pt idx="5">
                  <c:v>2021Q1</c:v>
                </c:pt>
                <c:pt idx="6">
                  <c:v>2021Q2</c:v>
                </c:pt>
              </c:strCache>
            </c:strRef>
          </c:cat>
          <c:val>
            <c:numRef>
              <c:f>'grafiks plus igaunija'!$B$31:$H$31</c:f>
              <c:numCache>
                <c:formatCode>General</c:formatCode>
                <c:ptCount val="7"/>
                <c:pt idx="0">
                  <c:v>1</c:v>
                </c:pt>
                <c:pt idx="1">
                  <c:v>0.97685539679558497</c:v>
                </c:pt>
                <c:pt idx="2">
                  <c:v>0.90873629310718462</c:v>
                </c:pt>
                <c:pt idx="3">
                  <c:v>0.97129317942124049</c:v>
                </c:pt>
                <c:pt idx="4">
                  <c:v>0.98172414291286825</c:v>
                </c:pt>
                <c:pt idx="5">
                  <c:v>0.96523975323981115</c:v>
                </c:pt>
                <c:pt idx="6">
                  <c:v>1.0009536241096841</c:v>
                </c:pt>
              </c:numCache>
            </c:numRef>
          </c:val>
          <c:smooth val="0"/>
          <c:extLst>
            <c:ext xmlns:c16="http://schemas.microsoft.com/office/drawing/2014/chart" uri="{C3380CC4-5D6E-409C-BE32-E72D297353CC}">
              <c16:uniqueId val="{00000002-AD82-4D3D-8F8D-D20D1649F712}"/>
            </c:ext>
          </c:extLst>
        </c:ser>
        <c:ser>
          <c:idx val="2"/>
          <c:order val="3"/>
          <c:tx>
            <c:strRef>
              <c:f>'grafiks plus igaunija'!$A$32</c:f>
              <c:strCache>
                <c:ptCount val="1"/>
                <c:pt idx="0">
                  <c:v>Zviedrija   0,999</c:v>
                </c:pt>
              </c:strCache>
            </c:strRef>
          </c:tx>
          <c:spPr>
            <a:ln w="28575" cap="rnd">
              <a:solidFill>
                <a:schemeClr val="accent3"/>
              </a:solidFill>
              <a:prstDash val="sysDash"/>
              <a:round/>
            </a:ln>
            <a:effectLst/>
          </c:spPr>
          <c:marker>
            <c:symbol val="none"/>
          </c:marker>
          <c:cat>
            <c:strRef>
              <c:f>'grafiks plus igaunija'!$B$28:$H$28</c:f>
              <c:strCache>
                <c:ptCount val="7"/>
                <c:pt idx="0">
                  <c:v>2019Q4</c:v>
                </c:pt>
                <c:pt idx="1">
                  <c:v>2020Q1</c:v>
                </c:pt>
                <c:pt idx="2">
                  <c:v>2020Q2</c:v>
                </c:pt>
                <c:pt idx="3">
                  <c:v>2020Q3</c:v>
                </c:pt>
                <c:pt idx="4">
                  <c:v>2020Q4</c:v>
                </c:pt>
                <c:pt idx="5">
                  <c:v>2021Q1</c:v>
                </c:pt>
                <c:pt idx="6">
                  <c:v>2021Q2</c:v>
                </c:pt>
              </c:strCache>
            </c:strRef>
          </c:cat>
          <c:val>
            <c:numRef>
              <c:f>'grafiks plus igaunija'!$B$32:$H$32</c:f>
              <c:numCache>
                <c:formatCode>General</c:formatCode>
                <c:ptCount val="7"/>
                <c:pt idx="0">
                  <c:v>1</c:v>
                </c:pt>
                <c:pt idx="1">
                  <c:v>0.99110018273114442</c:v>
                </c:pt>
                <c:pt idx="2">
                  <c:v>0.91361880694298092</c:v>
                </c:pt>
                <c:pt idx="3">
                  <c:v>0.98164583221316537</c:v>
                </c:pt>
                <c:pt idx="4">
                  <c:v>0.98153107352340463</c:v>
                </c:pt>
                <c:pt idx="5">
                  <c:v>0.98982098446905642</c:v>
                </c:pt>
                <c:pt idx="6">
                  <c:v>0.99872937332927791</c:v>
                </c:pt>
              </c:numCache>
            </c:numRef>
          </c:val>
          <c:smooth val="0"/>
          <c:extLst>
            <c:ext xmlns:c16="http://schemas.microsoft.com/office/drawing/2014/chart" uri="{C3380CC4-5D6E-409C-BE32-E72D297353CC}">
              <c16:uniqueId val="{00000003-AD82-4D3D-8F8D-D20D1649F712}"/>
            </c:ext>
          </c:extLst>
        </c:ser>
        <c:ser>
          <c:idx val="3"/>
          <c:order val="4"/>
          <c:tx>
            <c:strRef>
              <c:f>'grafiks plus igaunija'!$A$33</c:f>
              <c:strCache>
                <c:ptCount val="1"/>
                <c:pt idx="0">
                  <c:v>Beļģija      0,975</c:v>
                </c:pt>
              </c:strCache>
            </c:strRef>
          </c:tx>
          <c:spPr>
            <a:ln w="28575" cap="rnd">
              <a:solidFill>
                <a:schemeClr val="accent4"/>
              </a:solidFill>
              <a:prstDash val="sysDash"/>
              <a:round/>
            </a:ln>
            <a:effectLst/>
          </c:spPr>
          <c:marker>
            <c:symbol val="none"/>
          </c:marker>
          <c:cat>
            <c:strRef>
              <c:f>'grafiks plus igaunija'!$B$28:$H$28</c:f>
              <c:strCache>
                <c:ptCount val="7"/>
                <c:pt idx="0">
                  <c:v>2019Q4</c:v>
                </c:pt>
                <c:pt idx="1">
                  <c:v>2020Q1</c:v>
                </c:pt>
                <c:pt idx="2">
                  <c:v>2020Q2</c:v>
                </c:pt>
                <c:pt idx="3">
                  <c:v>2020Q3</c:v>
                </c:pt>
                <c:pt idx="4">
                  <c:v>2020Q4</c:v>
                </c:pt>
                <c:pt idx="5">
                  <c:v>2021Q1</c:v>
                </c:pt>
                <c:pt idx="6">
                  <c:v>2021Q2</c:v>
                </c:pt>
              </c:strCache>
            </c:strRef>
          </c:cat>
          <c:val>
            <c:numRef>
              <c:f>'grafiks plus igaunija'!$B$33:$H$33</c:f>
              <c:numCache>
                <c:formatCode>General</c:formatCode>
                <c:ptCount val="7"/>
                <c:pt idx="0">
                  <c:v>1</c:v>
                </c:pt>
                <c:pt idx="1">
                  <c:v>0.96653145828493825</c:v>
                </c:pt>
                <c:pt idx="2">
                  <c:v>0.85119632614405949</c:v>
                </c:pt>
                <c:pt idx="3">
                  <c:v>0.95144113074710079</c:v>
                </c:pt>
                <c:pt idx="4">
                  <c:v>0.95080678305308863</c:v>
                </c:pt>
                <c:pt idx="5">
                  <c:v>0.96139413541089647</c:v>
                </c:pt>
                <c:pt idx="6">
                  <c:v>0.97485365330664908</c:v>
                </c:pt>
              </c:numCache>
            </c:numRef>
          </c:val>
          <c:smooth val="0"/>
          <c:extLst>
            <c:ext xmlns:c16="http://schemas.microsoft.com/office/drawing/2014/chart" uri="{C3380CC4-5D6E-409C-BE32-E72D297353CC}">
              <c16:uniqueId val="{00000004-AD82-4D3D-8F8D-D20D1649F712}"/>
            </c:ext>
          </c:extLst>
        </c:ser>
        <c:ser>
          <c:idx val="4"/>
          <c:order val="5"/>
          <c:tx>
            <c:strRef>
              <c:f>'grafiks plus igaunija'!$A$34</c:f>
              <c:strCache>
                <c:ptCount val="1"/>
                <c:pt idx="0">
                  <c:v>ES27        0,974</c:v>
                </c:pt>
              </c:strCache>
            </c:strRef>
          </c:tx>
          <c:spPr>
            <a:ln w="34925" cap="rnd">
              <a:solidFill>
                <a:schemeClr val="tx1">
                  <a:lumMod val="85000"/>
                  <a:lumOff val="15000"/>
                </a:schemeClr>
              </a:solidFill>
              <a:round/>
            </a:ln>
            <a:effectLst/>
          </c:spPr>
          <c:marker>
            <c:symbol val="none"/>
          </c:marker>
          <c:cat>
            <c:strRef>
              <c:f>'grafiks plus igaunija'!$B$28:$H$28</c:f>
              <c:strCache>
                <c:ptCount val="7"/>
                <c:pt idx="0">
                  <c:v>2019Q4</c:v>
                </c:pt>
                <c:pt idx="1">
                  <c:v>2020Q1</c:v>
                </c:pt>
                <c:pt idx="2">
                  <c:v>2020Q2</c:v>
                </c:pt>
                <c:pt idx="3">
                  <c:v>2020Q3</c:v>
                </c:pt>
                <c:pt idx="4">
                  <c:v>2020Q4</c:v>
                </c:pt>
                <c:pt idx="5">
                  <c:v>2021Q1</c:v>
                </c:pt>
                <c:pt idx="6">
                  <c:v>2021Q2</c:v>
                </c:pt>
              </c:strCache>
            </c:strRef>
          </c:cat>
          <c:val>
            <c:numRef>
              <c:f>'grafiks plus igaunija'!$B$34:$H$34</c:f>
              <c:numCache>
                <c:formatCode>General</c:formatCode>
                <c:ptCount val="7"/>
                <c:pt idx="0">
                  <c:v>1</c:v>
                </c:pt>
                <c:pt idx="1">
                  <c:v>0.96831776947613413</c:v>
                </c:pt>
                <c:pt idx="2">
                  <c:v>0.86081786239043123</c:v>
                </c:pt>
                <c:pt idx="3">
                  <c:v>0.96075525060268308</c:v>
                </c:pt>
                <c:pt idx="4">
                  <c:v>0.95699695352092395</c:v>
                </c:pt>
                <c:pt idx="5">
                  <c:v>0.95581149007445831</c:v>
                </c:pt>
                <c:pt idx="6">
                  <c:v>0.97436789256245582</c:v>
                </c:pt>
              </c:numCache>
            </c:numRef>
          </c:val>
          <c:smooth val="0"/>
          <c:extLst>
            <c:ext xmlns:c16="http://schemas.microsoft.com/office/drawing/2014/chart" uri="{C3380CC4-5D6E-409C-BE32-E72D297353CC}">
              <c16:uniqueId val="{00000005-AD82-4D3D-8F8D-D20D1649F712}"/>
            </c:ext>
          </c:extLst>
        </c:ser>
        <c:ser>
          <c:idx val="6"/>
          <c:order val="6"/>
          <c:tx>
            <c:strRef>
              <c:f>'grafiks plus igaunija'!$A$35</c:f>
              <c:strCache>
                <c:ptCount val="1"/>
                <c:pt idx="0">
                  <c:v>Austrija    0,970</c:v>
                </c:pt>
              </c:strCache>
            </c:strRef>
          </c:tx>
          <c:spPr>
            <a:ln w="28575" cap="rnd">
              <a:solidFill>
                <a:schemeClr val="accent1">
                  <a:lumMod val="60000"/>
                </a:schemeClr>
              </a:solidFill>
              <a:prstDash val="sysDash"/>
              <a:round/>
            </a:ln>
            <a:effectLst/>
          </c:spPr>
          <c:marker>
            <c:symbol val="none"/>
          </c:marker>
          <c:cat>
            <c:strRef>
              <c:f>'grafiks plus igaunija'!$B$28:$H$28</c:f>
              <c:strCache>
                <c:ptCount val="7"/>
                <c:pt idx="0">
                  <c:v>2019Q4</c:v>
                </c:pt>
                <c:pt idx="1">
                  <c:v>2020Q1</c:v>
                </c:pt>
                <c:pt idx="2">
                  <c:v>2020Q2</c:v>
                </c:pt>
                <c:pt idx="3">
                  <c:v>2020Q3</c:v>
                </c:pt>
                <c:pt idx="4">
                  <c:v>2020Q4</c:v>
                </c:pt>
                <c:pt idx="5">
                  <c:v>2021Q1</c:v>
                </c:pt>
                <c:pt idx="6">
                  <c:v>2021Q2</c:v>
                </c:pt>
              </c:strCache>
            </c:strRef>
          </c:cat>
          <c:val>
            <c:numRef>
              <c:f>'grafiks plus igaunija'!$B$35:$H$35</c:f>
              <c:numCache>
                <c:formatCode>General</c:formatCode>
                <c:ptCount val="7"/>
                <c:pt idx="0">
                  <c:v>1</c:v>
                </c:pt>
                <c:pt idx="1">
                  <c:v>0.97406885517336039</c:v>
                </c:pt>
                <c:pt idx="2">
                  <c:v>0.87044293453782695</c:v>
                </c:pt>
                <c:pt idx="3">
                  <c:v>0.97137504450363965</c:v>
                </c:pt>
                <c:pt idx="4">
                  <c:v>0.94082838967601345</c:v>
                </c:pt>
                <c:pt idx="5">
                  <c:v>0.93050247290103683</c:v>
                </c:pt>
                <c:pt idx="6">
                  <c:v>0.97007639612743257</c:v>
                </c:pt>
              </c:numCache>
            </c:numRef>
          </c:val>
          <c:smooth val="0"/>
          <c:extLst>
            <c:ext xmlns:c16="http://schemas.microsoft.com/office/drawing/2014/chart" uri="{C3380CC4-5D6E-409C-BE32-E72D297353CC}">
              <c16:uniqueId val="{00000006-AD82-4D3D-8F8D-D20D1649F712}"/>
            </c:ext>
          </c:extLst>
        </c:ser>
        <c:ser>
          <c:idx val="7"/>
          <c:order val="7"/>
          <c:tx>
            <c:strRef>
              <c:f>'grafiks plus igaunija'!$A$36</c:f>
              <c:strCache>
                <c:ptCount val="1"/>
                <c:pt idx="0">
                  <c:v>Francija    0,967</c:v>
                </c:pt>
              </c:strCache>
            </c:strRef>
          </c:tx>
          <c:spPr>
            <a:ln w="28575" cap="rnd">
              <a:solidFill>
                <a:schemeClr val="accent2">
                  <a:lumMod val="60000"/>
                </a:schemeClr>
              </a:solidFill>
              <a:prstDash val="sysDash"/>
              <a:round/>
            </a:ln>
            <a:effectLst/>
          </c:spPr>
          <c:marker>
            <c:symbol val="none"/>
          </c:marker>
          <c:cat>
            <c:strRef>
              <c:f>'grafiks plus igaunija'!$B$28:$H$28</c:f>
              <c:strCache>
                <c:ptCount val="7"/>
                <c:pt idx="0">
                  <c:v>2019Q4</c:v>
                </c:pt>
                <c:pt idx="1">
                  <c:v>2020Q1</c:v>
                </c:pt>
                <c:pt idx="2">
                  <c:v>2020Q2</c:v>
                </c:pt>
                <c:pt idx="3">
                  <c:v>2020Q3</c:v>
                </c:pt>
                <c:pt idx="4">
                  <c:v>2020Q4</c:v>
                </c:pt>
                <c:pt idx="5">
                  <c:v>2021Q1</c:v>
                </c:pt>
                <c:pt idx="6">
                  <c:v>2021Q2</c:v>
                </c:pt>
              </c:strCache>
            </c:strRef>
          </c:cat>
          <c:val>
            <c:numRef>
              <c:f>'grafiks plus igaunija'!$B$36:$H$36</c:f>
              <c:numCache>
                <c:formatCode>General</c:formatCode>
                <c:ptCount val="7"/>
                <c:pt idx="0">
                  <c:v>1</c:v>
                </c:pt>
                <c:pt idx="1">
                  <c:v>0.94219450566845453</c:v>
                </c:pt>
                <c:pt idx="2">
                  <c:v>0.81495445199454175</c:v>
                </c:pt>
                <c:pt idx="3">
                  <c:v>0.96812530337484326</c:v>
                </c:pt>
                <c:pt idx="4">
                  <c:v>0.95829481324664567</c:v>
                </c:pt>
                <c:pt idx="5">
                  <c:v>0.95826054175091047</c:v>
                </c:pt>
                <c:pt idx="6">
                  <c:v>0.96728616071193774</c:v>
                </c:pt>
              </c:numCache>
            </c:numRef>
          </c:val>
          <c:smooth val="0"/>
          <c:extLst>
            <c:ext xmlns:c16="http://schemas.microsoft.com/office/drawing/2014/chart" uri="{C3380CC4-5D6E-409C-BE32-E72D297353CC}">
              <c16:uniqueId val="{00000007-AD82-4D3D-8F8D-D20D1649F712}"/>
            </c:ext>
          </c:extLst>
        </c:ser>
        <c:ser>
          <c:idx val="8"/>
          <c:order val="8"/>
          <c:tx>
            <c:strRef>
              <c:f>'grafiks plus igaunija'!$A$37</c:f>
              <c:strCache>
                <c:ptCount val="1"/>
                <c:pt idx="0">
                  <c:v>Vācija       0,966</c:v>
                </c:pt>
              </c:strCache>
            </c:strRef>
          </c:tx>
          <c:spPr>
            <a:ln w="28575" cap="rnd">
              <a:solidFill>
                <a:schemeClr val="tx1">
                  <a:lumMod val="85000"/>
                  <a:lumOff val="15000"/>
                </a:schemeClr>
              </a:solidFill>
              <a:prstDash val="sysDash"/>
              <a:round/>
            </a:ln>
            <a:effectLst/>
          </c:spPr>
          <c:marker>
            <c:symbol val="none"/>
          </c:marker>
          <c:cat>
            <c:strRef>
              <c:f>'grafiks plus igaunija'!$B$28:$H$28</c:f>
              <c:strCache>
                <c:ptCount val="7"/>
                <c:pt idx="0">
                  <c:v>2019Q4</c:v>
                </c:pt>
                <c:pt idx="1">
                  <c:v>2020Q1</c:v>
                </c:pt>
                <c:pt idx="2">
                  <c:v>2020Q2</c:v>
                </c:pt>
                <c:pt idx="3">
                  <c:v>2020Q3</c:v>
                </c:pt>
                <c:pt idx="4">
                  <c:v>2020Q4</c:v>
                </c:pt>
                <c:pt idx="5">
                  <c:v>2021Q1</c:v>
                </c:pt>
                <c:pt idx="6">
                  <c:v>2021Q2</c:v>
                </c:pt>
              </c:strCache>
            </c:strRef>
          </c:cat>
          <c:val>
            <c:numRef>
              <c:f>'grafiks plus igaunija'!$B$37:$H$37</c:f>
              <c:numCache>
                <c:formatCode>General</c:formatCode>
                <c:ptCount val="7"/>
                <c:pt idx="0">
                  <c:v>1</c:v>
                </c:pt>
                <c:pt idx="1">
                  <c:v>0.98236031315916139</c:v>
                </c:pt>
                <c:pt idx="2">
                  <c:v>0.8841614507922978</c:v>
                </c:pt>
                <c:pt idx="3">
                  <c:v>0.96411664627562454</c:v>
                </c:pt>
                <c:pt idx="4">
                  <c:v>0.97128381869919267</c:v>
                </c:pt>
                <c:pt idx="5">
                  <c:v>0.95136478081516263</c:v>
                </c:pt>
                <c:pt idx="6">
                  <c:v>0.96551285029366063</c:v>
                </c:pt>
              </c:numCache>
            </c:numRef>
          </c:val>
          <c:smooth val="0"/>
          <c:extLst>
            <c:ext xmlns:c16="http://schemas.microsoft.com/office/drawing/2014/chart" uri="{C3380CC4-5D6E-409C-BE32-E72D297353CC}">
              <c16:uniqueId val="{00000008-AD82-4D3D-8F8D-D20D1649F712}"/>
            </c:ext>
          </c:extLst>
        </c:ser>
        <c:ser>
          <c:idx val="9"/>
          <c:order val="9"/>
          <c:tx>
            <c:strRef>
              <c:f>'grafiks plus igaunija'!$A$38</c:f>
              <c:strCache>
                <c:ptCount val="1"/>
                <c:pt idx="0">
                  <c:v>Itālija        0,962</c:v>
                </c:pt>
              </c:strCache>
            </c:strRef>
          </c:tx>
          <c:spPr>
            <a:ln w="28575" cap="rnd">
              <a:solidFill>
                <a:schemeClr val="accent2"/>
              </a:solidFill>
              <a:prstDash val="sysDash"/>
              <a:round/>
            </a:ln>
            <a:effectLst/>
          </c:spPr>
          <c:marker>
            <c:symbol val="none"/>
          </c:marker>
          <c:cat>
            <c:strRef>
              <c:f>'grafiks plus igaunija'!$B$28:$H$28</c:f>
              <c:strCache>
                <c:ptCount val="7"/>
                <c:pt idx="0">
                  <c:v>2019Q4</c:v>
                </c:pt>
                <c:pt idx="1">
                  <c:v>2020Q1</c:v>
                </c:pt>
                <c:pt idx="2">
                  <c:v>2020Q2</c:v>
                </c:pt>
                <c:pt idx="3">
                  <c:v>2020Q3</c:v>
                </c:pt>
                <c:pt idx="4">
                  <c:v>2020Q4</c:v>
                </c:pt>
                <c:pt idx="5">
                  <c:v>2021Q1</c:v>
                </c:pt>
                <c:pt idx="6">
                  <c:v>2021Q2</c:v>
                </c:pt>
              </c:strCache>
            </c:strRef>
          </c:cat>
          <c:val>
            <c:numRef>
              <c:f>'grafiks plus igaunija'!$B$38:$H$38</c:f>
              <c:numCache>
                <c:formatCode>General</c:formatCode>
                <c:ptCount val="7"/>
                <c:pt idx="0">
                  <c:v>1</c:v>
                </c:pt>
                <c:pt idx="1">
                  <c:v>0.94325933632603576</c:v>
                </c:pt>
                <c:pt idx="2">
                  <c:v>0.81995202077087248</c:v>
                </c:pt>
                <c:pt idx="3">
                  <c:v>0.95144344094212074</c:v>
                </c:pt>
                <c:pt idx="4">
                  <c:v>0.93471411021288753</c:v>
                </c:pt>
                <c:pt idx="5">
                  <c:v>0.93704479532190899</c:v>
                </c:pt>
                <c:pt idx="6">
                  <c:v>0.9620046771620262</c:v>
                </c:pt>
              </c:numCache>
            </c:numRef>
          </c:val>
          <c:smooth val="0"/>
          <c:extLst>
            <c:ext xmlns:c16="http://schemas.microsoft.com/office/drawing/2014/chart" uri="{C3380CC4-5D6E-409C-BE32-E72D297353CC}">
              <c16:uniqueId val="{00000009-AD82-4D3D-8F8D-D20D1649F712}"/>
            </c:ext>
          </c:extLst>
        </c:ser>
        <c:ser>
          <c:idx val="10"/>
          <c:order val="10"/>
          <c:tx>
            <c:strRef>
              <c:f>'grafiks plus igaunija'!$A$39</c:f>
              <c:strCache>
                <c:ptCount val="1"/>
                <c:pt idx="0">
                  <c:v>Portugāle  0,954</c:v>
                </c:pt>
              </c:strCache>
            </c:strRef>
          </c:tx>
          <c:spPr>
            <a:ln w="28575" cap="rnd">
              <a:solidFill>
                <a:srgbClr val="7030A0"/>
              </a:solidFill>
              <a:prstDash val="sysDash"/>
              <a:round/>
            </a:ln>
            <a:effectLst/>
          </c:spPr>
          <c:marker>
            <c:symbol val="none"/>
          </c:marker>
          <c:cat>
            <c:strRef>
              <c:f>'grafiks plus igaunija'!$B$28:$H$28</c:f>
              <c:strCache>
                <c:ptCount val="7"/>
                <c:pt idx="0">
                  <c:v>2019Q4</c:v>
                </c:pt>
                <c:pt idx="1">
                  <c:v>2020Q1</c:v>
                </c:pt>
                <c:pt idx="2">
                  <c:v>2020Q2</c:v>
                </c:pt>
                <c:pt idx="3">
                  <c:v>2020Q3</c:v>
                </c:pt>
                <c:pt idx="4">
                  <c:v>2020Q4</c:v>
                </c:pt>
                <c:pt idx="5">
                  <c:v>2021Q1</c:v>
                </c:pt>
                <c:pt idx="6">
                  <c:v>2021Q2</c:v>
                </c:pt>
              </c:strCache>
            </c:strRef>
          </c:cat>
          <c:val>
            <c:numRef>
              <c:f>'grafiks plus igaunija'!$B$39:$H$39</c:f>
              <c:numCache>
                <c:formatCode>General</c:formatCode>
                <c:ptCount val="7"/>
                <c:pt idx="0">
                  <c:v>1</c:v>
                </c:pt>
                <c:pt idx="1">
                  <c:v>0.96040304223186823</c:v>
                </c:pt>
                <c:pt idx="2">
                  <c:v>0.82627223577098863</c:v>
                </c:pt>
                <c:pt idx="3">
                  <c:v>0.93719998177355224</c:v>
                </c:pt>
                <c:pt idx="4">
                  <c:v>0.93900479632935197</c:v>
                </c:pt>
                <c:pt idx="5">
                  <c:v>0.90910945972450341</c:v>
                </c:pt>
                <c:pt idx="6">
                  <c:v>0.95365582325100406</c:v>
                </c:pt>
              </c:numCache>
            </c:numRef>
          </c:val>
          <c:smooth val="0"/>
          <c:extLst>
            <c:ext xmlns:c16="http://schemas.microsoft.com/office/drawing/2014/chart" uri="{C3380CC4-5D6E-409C-BE32-E72D297353CC}">
              <c16:uniqueId val="{0000000A-AD82-4D3D-8F8D-D20D1649F712}"/>
            </c:ext>
          </c:extLst>
        </c:ser>
        <c:ser>
          <c:idx val="11"/>
          <c:order val="11"/>
          <c:tx>
            <c:strRef>
              <c:f>'grafiks plus igaunija'!$A$40</c:f>
              <c:strCache>
                <c:ptCount val="1"/>
                <c:pt idx="0">
                  <c:v>Čehija       0,949</c:v>
                </c:pt>
              </c:strCache>
            </c:strRef>
          </c:tx>
          <c:spPr>
            <a:ln w="28575" cap="rnd">
              <a:solidFill>
                <a:schemeClr val="accent6">
                  <a:lumMod val="60000"/>
                </a:schemeClr>
              </a:solidFill>
              <a:prstDash val="sysDash"/>
              <a:round/>
            </a:ln>
            <a:effectLst/>
          </c:spPr>
          <c:marker>
            <c:symbol val="none"/>
          </c:marker>
          <c:cat>
            <c:strRef>
              <c:f>'grafiks plus igaunija'!$B$28:$H$28</c:f>
              <c:strCache>
                <c:ptCount val="7"/>
                <c:pt idx="0">
                  <c:v>2019Q4</c:v>
                </c:pt>
                <c:pt idx="1">
                  <c:v>2020Q1</c:v>
                </c:pt>
                <c:pt idx="2">
                  <c:v>2020Q2</c:v>
                </c:pt>
                <c:pt idx="3">
                  <c:v>2020Q3</c:v>
                </c:pt>
                <c:pt idx="4">
                  <c:v>2020Q4</c:v>
                </c:pt>
                <c:pt idx="5">
                  <c:v>2021Q1</c:v>
                </c:pt>
                <c:pt idx="6">
                  <c:v>2021Q2</c:v>
                </c:pt>
              </c:strCache>
            </c:strRef>
          </c:cat>
          <c:val>
            <c:numRef>
              <c:f>'grafiks plus igaunija'!$B$40:$H$40</c:f>
              <c:numCache>
                <c:formatCode>General</c:formatCode>
                <c:ptCount val="7"/>
                <c:pt idx="0">
                  <c:v>1</c:v>
                </c:pt>
                <c:pt idx="1">
                  <c:v>0.96627744006779548</c:v>
                </c:pt>
                <c:pt idx="2">
                  <c:v>0.88018448199996735</c:v>
                </c:pt>
                <c:pt idx="3">
                  <c:v>0.93961962810254074</c:v>
                </c:pt>
                <c:pt idx="4">
                  <c:v>0.94654585159955018</c:v>
                </c:pt>
                <c:pt idx="5">
                  <c:v>0.94326404393670238</c:v>
                </c:pt>
                <c:pt idx="6">
                  <c:v>0.94892362820032261</c:v>
                </c:pt>
              </c:numCache>
            </c:numRef>
          </c:val>
          <c:smooth val="0"/>
          <c:extLst>
            <c:ext xmlns:c16="http://schemas.microsoft.com/office/drawing/2014/chart" uri="{C3380CC4-5D6E-409C-BE32-E72D297353CC}">
              <c16:uniqueId val="{0000000B-AD82-4D3D-8F8D-D20D1649F712}"/>
            </c:ext>
          </c:extLst>
        </c:ser>
        <c:ser>
          <c:idx val="12"/>
          <c:order val="12"/>
          <c:tx>
            <c:strRef>
              <c:f>'grafiks plus igaunija'!$A$41</c:f>
              <c:strCache>
                <c:ptCount val="1"/>
                <c:pt idx="0">
                  <c:v>Spānija     0,932</c:v>
                </c:pt>
              </c:strCache>
            </c:strRef>
          </c:tx>
          <c:spPr>
            <a:ln w="28575" cap="rnd">
              <a:solidFill>
                <a:schemeClr val="accent1">
                  <a:lumMod val="80000"/>
                  <a:lumOff val="20000"/>
                </a:schemeClr>
              </a:solidFill>
              <a:prstDash val="sysDash"/>
              <a:round/>
            </a:ln>
            <a:effectLst/>
          </c:spPr>
          <c:marker>
            <c:symbol val="none"/>
          </c:marker>
          <c:cat>
            <c:strRef>
              <c:f>'grafiks plus igaunija'!$B$28:$H$28</c:f>
              <c:strCache>
                <c:ptCount val="7"/>
                <c:pt idx="0">
                  <c:v>2019Q4</c:v>
                </c:pt>
                <c:pt idx="1">
                  <c:v>2020Q1</c:v>
                </c:pt>
                <c:pt idx="2">
                  <c:v>2020Q2</c:v>
                </c:pt>
                <c:pt idx="3">
                  <c:v>2020Q3</c:v>
                </c:pt>
                <c:pt idx="4">
                  <c:v>2020Q4</c:v>
                </c:pt>
                <c:pt idx="5">
                  <c:v>2021Q1</c:v>
                </c:pt>
                <c:pt idx="6">
                  <c:v>2021Q2</c:v>
                </c:pt>
              </c:strCache>
            </c:strRef>
          </c:cat>
          <c:val>
            <c:numRef>
              <c:f>'grafiks plus igaunija'!$B$41:$H$41</c:f>
              <c:numCache>
                <c:formatCode>General</c:formatCode>
                <c:ptCount val="7"/>
                <c:pt idx="0">
                  <c:v>1</c:v>
                </c:pt>
                <c:pt idx="1">
                  <c:v>0.94632090869724528</c:v>
                </c:pt>
                <c:pt idx="2">
                  <c:v>0.77800206522101201</c:v>
                </c:pt>
                <c:pt idx="3">
                  <c:v>0.91067252922953934</c:v>
                </c:pt>
                <c:pt idx="4">
                  <c:v>0.91079910729156255</c:v>
                </c:pt>
                <c:pt idx="5">
                  <c:v>0.9068318843476233</c:v>
                </c:pt>
                <c:pt idx="6">
                  <c:v>0.9319143266380201</c:v>
                </c:pt>
              </c:numCache>
            </c:numRef>
          </c:val>
          <c:smooth val="0"/>
          <c:extLst>
            <c:ext xmlns:c16="http://schemas.microsoft.com/office/drawing/2014/chart" uri="{C3380CC4-5D6E-409C-BE32-E72D297353CC}">
              <c16:uniqueId val="{0000000D-AD82-4D3D-8F8D-D20D1649F712}"/>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smooth val="0"/>
        <c:axId val="403927112"/>
        <c:axId val="1"/>
      </c:lineChart>
      <c:catAx>
        <c:axId val="40392711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vert="horz"/>
          <a:lstStyle/>
          <a:p>
            <a:pPr>
              <a:defRPr/>
            </a:pPr>
            <a:endParaRPr lang="lv-LV"/>
          </a:p>
        </c:txPr>
        <c:crossAx val="1"/>
        <c:crosses val="autoZero"/>
        <c:auto val="1"/>
        <c:lblAlgn val="ctr"/>
        <c:lblOffset val="100"/>
        <c:noMultiLvlLbl val="0"/>
      </c:catAx>
      <c:valAx>
        <c:axId val="1"/>
        <c:scaling>
          <c:orientation val="minMax"/>
          <c:max val="1.05"/>
          <c:min val="0.76000000000000012"/>
        </c:scaling>
        <c:delete val="0"/>
        <c:axPos val="l"/>
        <c:majorGridlines>
          <c:spPr>
            <a:ln w="9525" cap="flat" cmpd="sng" algn="ctr">
              <a:solidFill>
                <a:schemeClr val="tx1">
                  <a:lumMod val="15000"/>
                  <a:lumOff val="85000"/>
                </a:schemeClr>
              </a:solidFill>
              <a:round/>
            </a:ln>
            <a:effectLst/>
          </c:spPr>
        </c:majorGridlines>
        <c:numFmt formatCode="#,##0.00" sourceLinked="0"/>
        <c:majorTickMark val="out"/>
        <c:minorTickMark val="none"/>
        <c:tickLblPos val="nextTo"/>
        <c:spPr>
          <a:ln w="6350">
            <a:noFill/>
          </a:ln>
        </c:spPr>
        <c:txPr>
          <a:bodyPr rot="-60000000" vert="horz"/>
          <a:lstStyle/>
          <a:p>
            <a:pPr>
              <a:defRPr/>
            </a:pPr>
            <a:endParaRPr lang="lv-LV"/>
          </a:p>
        </c:txPr>
        <c:crossAx val="403927112"/>
        <c:crosses val="autoZero"/>
        <c:crossBetween val="between"/>
        <c:majorUnit val="5.000000000000001E-2"/>
      </c:valAx>
      <c:spPr>
        <a:noFill/>
        <a:ln w="25400">
          <a:noFill/>
        </a:ln>
      </c:spPr>
    </c:plotArea>
    <c:legend>
      <c:legendPos val="r"/>
      <c:layout>
        <c:manualLayout>
          <c:xMode val="edge"/>
          <c:yMode val="edge"/>
          <c:x val="0.77735009809570077"/>
          <c:y val="7.1558678483575194E-2"/>
          <c:w val="0.22029741260821595"/>
          <c:h val="0.65410213857796928"/>
        </c:manualLayout>
      </c:layout>
      <c:overlay val="0"/>
      <c:spPr>
        <a:noFill/>
        <a:ln w="25400">
          <a:noFill/>
        </a:ln>
      </c:spPr>
      <c:txPr>
        <a:bodyPr rot="0" vert="horz"/>
        <a:lstStyle/>
        <a:p>
          <a:pPr>
            <a:defRPr/>
          </a:pPr>
          <a:endParaRPr lang="lv-LV"/>
        </a:p>
      </c:txPr>
    </c:legend>
    <c:plotVisOnly val="1"/>
    <c:dispBlanksAs val="gap"/>
    <c:showDLblsOverMax val="0"/>
  </c:chart>
  <c:spPr>
    <a:solidFill>
      <a:schemeClr val="bg1"/>
    </a:solidFill>
    <a:ln w="9525" cap="flat" cmpd="sng" algn="ctr">
      <a:noFill/>
      <a:round/>
    </a:ln>
    <a:effectLst/>
  </c:spPr>
  <c:txPr>
    <a:bodyPr/>
    <a:lstStyle/>
    <a:p>
      <a:pPr>
        <a:defRPr sz="1100" b="1">
          <a:solidFill>
            <a:sysClr val="windowText" lastClr="000000"/>
          </a:solidFill>
          <a:latin typeface="Verdana" panose="020B0604030504040204" pitchFamily="34" charset="0"/>
          <a:ea typeface="Verdana" panose="020B0604030504040204" pitchFamily="34" charset="0"/>
        </a:defRPr>
      </a:pPr>
      <a:endParaRPr lang="lv-LV"/>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5796341773425E-2"/>
          <c:y val="4.66506017282265E-2"/>
          <c:w val="0.83537056497904427"/>
          <c:h val="0.7995581802274716"/>
        </c:manualLayout>
      </c:layout>
      <c:barChart>
        <c:barDir val="col"/>
        <c:grouping val="stacked"/>
        <c:varyColors val="0"/>
        <c:ser>
          <c:idx val="1"/>
          <c:order val="1"/>
          <c:tx>
            <c:strRef>
              <c:f>Data!$L$7</c:f>
              <c:strCache>
                <c:ptCount val="1"/>
                <c:pt idx="0">
                  <c:v>Sab patēriņš</c:v>
                </c:pt>
              </c:strCache>
            </c:strRef>
          </c:tx>
          <c:spPr>
            <a:solidFill>
              <a:schemeClr val="accent2"/>
            </a:solidFill>
            <a:ln>
              <a:noFill/>
            </a:ln>
            <a:effectLst/>
          </c:spPr>
          <c:invertIfNegative val="0"/>
          <c:cat>
            <c:strRef>
              <c:f>Data!$M$5:$Q$5</c:f>
              <c:strCache>
                <c:ptCount val="5"/>
                <c:pt idx="0">
                  <c:v>2020Q1</c:v>
                </c:pt>
                <c:pt idx="1">
                  <c:v>2020Q2</c:v>
                </c:pt>
                <c:pt idx="2">
                  <c:v>2020Q3</c:v>
                </c:pt>
                <c:pt idx="3">
                  <c:v>2020Q4</c:v>
                </c:pt>
                <c:pt idx="4">
                  <c:v>2021Q1</c:v>
                </c:pt>
              </c:strCache>
            </c:strRef>
          </c:cat>
          <c:val>
            <c:numRef>
              <c:f>Data!$M$7:$Q$7</c:f>
              <c:numCache>
                <c:formatCode>#,##0.00</c:formatCode>
                <c:ptCount val="5"/>
                <c:pt idx="0">
                  <c:v>-0.04</c:v>
                </c:pt>
                <c:pt idx="1">
                  <c:v>0.75</c:v>
                </c:pt>
                <c:pt idx="2">
                  <c:v>0.95</c:v>
                </c:pt>
                <c:pt idx="3">
                  <c:v>1.1100000000000001</c:v>
                </c:pt>
                <c:pt idx="4">
                  <c:v>1.47</c:v>
                </c:pt>
              </c:numCache>
            </c:numRef>
          </c:val>
          <c:extLst>
            <c:ext xmlns:c16="http://schemas.microsoft.com/office/drawing/2014/chart" uri="{C3380CC4-5D6E-409C-BE32-E72D297353CC}">
              <c16:uniqueId val="{00000000-B111-40AD-86F4-3555FAFC20D6}"/>
            </c:ext>
          </c:extLst>
        </c:ser>
        <c:ser>
          <c:idx val="2"/>
          <c:order val="2"/>
          <c:tx>
            <c:strRef>
              <c:f>Data!$L$8</c:f>
              <c:strCache>
                <c:ptCount val="1"/>
                <c:pt idx="0">
                  <c:v>Privātais patēriņš</c:v>
                </c:pt>
              </c:strCache>
            </c:strRef>
          </c:tx>
          <c:spPr>
            <a:pattFill prst="dkDnDiag">
              <a:fgClr>
                <a:srgbClr val="FF3737"/>
              </a:fgClr>
              <a:bgClr>
                <a:sysClr val="window" lastClr="FFFFFF"/>
              </a:bgClr>
            </a:pattFill>
            <a:ln>
              <a:noFill/>
            </a:ln>
            <a:effectLst/>
          </c:spPr>
          <c:invertIfNegative val="0"/>
          <c:cat>
            <c:strRef>
              <c:f>Data!$M$5:$Q$5</c:f>
              <c:strCache>
                <c:ptCount val="5"/>
                <c:pt idx="0">
                  <c:v>2020Q1</c:v>
                </c:pt>
                <c:pt idx="1">
                  <c:v>2020Q2</c:v>
                </c:pt>
                <c:pt idx="2">
                  <c:v>2020Q3</c:v>
                </c:pt>
                <c:pt idx="3">
                  <c:v>2020Q4</c:v>
                </c:pt>
                <c:pt idx="4">
                  <c:v>2021Q1</c:v>
                </c:pt>
              </c:strCache>
            </c:strRef>
          </c:cat>
          <c:val>
            <c:numRef>
              <c:f>Data!$M$8:$Q$8</c:f>
              <c:numCache>
                <c:formatCode>#,##0.00</c:formatCode>
                <c:ptCount val="5"/>
                <c:pt idx="0">
                  <c:v>0.66</c:v>
                </c:pt>
                <c:pt idx="1">
                  <c:v>-4.26</c:v>
                </c:pt>
                <c:pt idx="2">
                  <c:v>-0.49</c:v>
                </c:pt>
                <c:pt idx="3">
                  <c:v>-0.4</c:v>
                </c:pt>
                <c:pt idx="4">
                  <c:v>-1.55</c:v>
                </c:pt>
              </c:numCache>
            </c:numRef>
          </c:val>
          <c:extLst>
            <c:ext xmlns:c16="http://schemas.microsoft.com/office/drawing/2014/chart" uri="{C3380CC4-5D6E-409C-BE32-E72D297353CC}">
              <c16:uniqueId val="{00000001-B111-40AD-86F4-3555FAFC20D6}"/>
            </c:ext>
          </c:extLst>
        </c:ser>
        <c:ser>
          <c:idx val="3"/>
          <c:order val="3"/>
          <c:tx>
            <c:strRef>
              <c:f>Data!$L$9</c:f>
              <c:strCache>
                <c:ptCount val="1"/>
                <c:pt idx="0">
                  <c:v>Investīcijas</c:v>
                </c:pt>
              </c:strCache>
            </c:strRef>
          </c:tx>
          <c:spPr>
            <a:solidFill>
              <a:schemeClr val="accent4"/>
            </a:solidFill>
            <a:ln>
              <a:noFill/>
            </a:ln>
            <a:effectLst/>
          </c:spPr>
          <c:invertIfNegative val="0"/>
          <c:cat>
            <c:strRef>
              <c:f>Data!$M$5:$Q$5</c:f>
              <c:strCache>
                <c:ptCount val="5"/>
                <c:pt idx="0">
                  <c:v>2020Q1</c:v>
                </c:pt>
                <c:pt idx="1">
                  <c:v>2020Q2</c:v>
                </c:pt>
                <c:pt idx="2">
                  <c:v>2020Q3</c:v>
                </c:pt>
                <c:pt idx="3">
                  <c:v>2020Q4</c:v>
                </c:pt>
                <c:pt idx="4">
                  <c:v>2021Q1</c:v>
                </c:pt>
              </c:strCache>
            </c:strRef>
          </c:cat>
          <c:val>
            <c:numRef>
              <c:f>Data!$M$9:$Q$9</c:f>
              <c:numCache>
                <c:formatCode>#,##0.00</c:formatCode>
                <c:ptCount val="5"/>
                <c:pt idx="0">
                  <c:v>-1.56</c:v>
                </c:pt>
                <c:pt idx="1">
                  <c:v>-3.25</c:v>
                </c:pt>
                <c:pt idx="2">
                  <c:v>3.96</c:v>
                </c:pt>
                <c:pt idx="3">
                  <c:v>18.649999999999999</c:v>
                </c:pt>
                <c:pt idx="4">
                  <c:v>13.1</c:v>
                </c:pt>
              </c:numCache>
            </c:numRef>
          </c:val>
          <c:extLst>
            <c:ext xmlns:c16="http://schemas.microsoft.com/office/drawing/2014/chart" uri="{C3380CC4-5D6E-409C-BE32-E72D297353CC}">
              <c16:uniqueId val="{00000002-B111-40AD-86F4-3555FAFC20D6}"/>
            </c:ext>
          </c:extLst>
        </c:ser>
        <c:ser>
          <c:idx val="4"/>
          <c:order val="4"/>
          <c:tx>
            <c:strRef>
              <c:f>Data!$L$10</c:f>
              <c:strCache>
                <c:ptCount val="1"/>
                <c:pt idx="0">
                  <c:v>Krājumu izmaiņas</c:v>
                </c:pt>
              </c:strCache>
            </c:strRef>
          </c:tx>
          <c:spPr>
            <a:solidFill>
              <a:schemeClr val="accent5"/>
            </a:solidFill>
            <a:ln>
              <a:noFill/>
            </a:ln>
            <a:effectLst/>
          </c:spPr>
          <c:invertIfNegative val="0"/>
          <c:cat>
            <c:strRef>
              <c:f>Data!$M$5:$Q$5</c:f>
              <c:strCache>
                <c:ptCount val="5"/>
                <c:pt idx="0">
                  <c:v>2020Q1</c:v>
                </c:pt>
                <c:pt idx="1">
                  <c:v>2020Q2</c:v>
                </c:pt>
                <c:pt idx="2">
                  <c:v>2020Q3</c:v>
                </c:pt>
                <c:pt idx="3">
                  <c:v>2020Q4</c:v>
                </c:pt>
                <c:pt idx="4">
                  <c:v>2021Q1</c:v>
                </c:pt>
              </c:strCache>
            </c:strRef>
          </c:cat>
          <c:val>
            <c:numRef>
              <c:f>Data!$M$10:$Q$10</c:f>
              <c:numCache>
                <c:formatCode>#,##0.00</c:formatCode>
                <c:ptCount val="5"/>
                <c:pt idx="0">
                  <c:v>-2.0099999999999998</c:v>
                </c:pt>
                <c:pt idx="1">
                  <c:v>-0.14000000000000001</c:v>
                </c:pt>
                <c:pt idx="2">
                  <c:v>-3.75</c:v>
                </c:pt>
                <c:pt idx="3">
                  <c:v>-7.31</c:v>
                </c:pt>
                <c:pt idx="4">
                  <c:v>3.25</c:v>
                </c:pt>
              </c:numCache>
            </c:numRef>
          </c:val>
          <c:extLst>
            <c:ext xmlns:c16="http://schemas.microsoft.com/office/drawing/2014/chart" uri="{C3380CC4-5D6E-409C-BE32-E72D297353CC}">
              <c16:uniqueId val="{00000003-B111-40AD-86F4-3555FAFC20D6}"/>
            </c:ext>
          </c:extLst>
        </c:ser>
        <c:ser>
          <c:idx val="5"/>
          <c:order val="5"/>
          <c:tx>
            <c:strRef>
              <c:f>Data!$L$11</c:f>
              <c:strCache>
                <c:ptCount val="1"/>
                <c:pt idx="0">
                  <c:v>Eksports</c:v>
                </c:pt>
              </c:strCache>
            </c:strRef>
          </c:tx>
          <c:spPr>
            <a:solidFill>
              <a:schemeClr val="accent6"/>
            </a:solidFill>
            <a:ln>
              <a:noFill/>
            </a:ln>
            <a:effectLst/>
          </c:spPr>
          <c:invertIfNegative val="0"/>
          <c:cat>
            <c:strRef>
              <c:f>Data!$M$5:$Q$5</c:f>
              <c:strCache>
                <c:ptCount val="5"/>
                <c:pt idx="0">
                  <c:v>2020Q1</c:v>
                </c:pt>
                <c:pt idx="1">
                  <c:v>2020Q2</c:v>
                </c:pt>
                <c:pt idx="2">
                  <c:v>2020Q3</c:v>
                </c:pt>
                <c:pt idx="3">
                  <c:v>2020Q4</c:v>
                </c:pt>
                <c:pt idx="4">
                  <c:v>2021Q1</c:v>
                </c:pt>
              </c:strCache>
            </c:strRef>
          </c:cat>
          <c:val>
            <c:numRef>
              <c:f>Data!$M$11:$Q$11</c:f>
              <c:numCache>
                <c:formatCode>#,##0.00</c:formatCode>
                <c:ptCount val="5"/>
                <c:pt idx="0">
                  <c:v>0.55000000000000004</c:v>
                </c:pt>
                <c:pt idx="1">
                  <c:v>-14.03</c:v>
                </c:pt>
                <c:pt idx="2">
                  <c:v>-4.41</c:v>
                </c:pt>
                <c:pt idx="3">
                  <c:v>3</c:v>
                </c:pt>
                <c:pt idx="4">
                  <c:v>2.87</c:v>
                </c:pt>
              </c:numCache>
            </c:numRef>
          </c:val>
          <c:extLst>
            <c:ext xmlns:c16="http://schemas.microsoft.com/office/drawing/2014/chart" uri="{C3380CC4-5D6E-409C-BE32-E72D297353CC}">
              <c16:uniqueId val="{00000004-B111-40AD-86F4-3555FAFC20D6}"/>
            </c:ext>
          </c:extLst>
        </c:ser>
        <c:ser>
          <c:idx val="6"/>
          <c:order val="6"/>
          <c:tx>
            <c:strRef>
              <c:f>Data!$L$12</c:f>
              <c:strCache>
                <c:ptCount val="1"/>
                <c:pt idx="0">
                  <c:v>Imports</c:v>
                </c:pt>
              </c:strCache>
            </c:strRef>
          </c:tx>
          <c:spPr>
            <a:solidFill>
              <a:schemeClr val="accent1">
                <a:lumMod val="60000"/>
              </a:schemeClr>
            </a:solidFill>
            <a:ln>
              <a:noFill/>
            </a:ln>
            <a:effectLst/>
          </c:spPr>
          <c:invertIfNegative val="0"/>
          <c:cat>
            <c:strRef>
              <c:f>Data!$M$5:$Q$5</c:f>
              <c:strCache>
                <c:ptCount val="5"/>
                <c:pt idx="0">
                  <c:v>2020Q1</c:v>
                </c:pt>
                <c:pt idx="1">
                  <c:v>2020Q2</c:v>
                </c:pt>
                <c:pt idx="2">
                  <c:v>2020Q3</c:v>
                </c:pt>
                <c:pt idx="3">
                  <c:v>2020Q4</c:v>
                </c:pt>
                <c:pt idx="4">
                  <c:v>2021Q1</c:v>
                </c:pt>
              </c:strCache>
            </c:strRef>
          </c:cat>
          <c:val>
            <c:numRef>
              <c:f>Data!$M$12:$Q$12</c:f>
              <c:numCache>
                <c:formatCode>#,##0.00</c:formatCode>
                <c:ptCount val="5"/>
                <c:pt idx="0">
                  <c:v>1.35</c:v>
                </c:pt>
                <c:pt idx="1">
                  <c:v>13.89</c:v>
                </c:pt>
                <c:pt idx="2">
                  <c:v>1.27</c:v>
                </c:pt>
                <c:pt idx="3">
                  <c:v>-16.260000000000002</c:v>
                </c:pt>
                <c:pt idx="4">
                  <c:v>-13.77</c:v>
                </c:pt>
              </c:numCache>
            </c:numRef>
          </c:val>
          <c:extLst>
            <c:ext xmlns:c16="http://schemas.microsoft.com/office/drawing/2014/chart" uri="{C3380CC4-5D6E-409C-BE32-E72D297353CC}">
              <c16:uniqueId val="{00000005-B111-40AD-86F4-3555FAFC20D6}"/>
            </c:ext>
          </c:extLst>
        </c:ser>
        <c:dLbls>
          <c:showLegendKey val="0"/>
          <c:showVal val="0"/>
          <c:showCatName val="0"/>
          <c:showSerName val="0"/>
          <c:showPercent val="0"/>
          <c:showBubbleSize val="0"/>
        </c:dLbls>
        <c:gapWidth val="100"/>
        <c:overlap val="100"/>
        <c:axId val="493470400"/>
        <c:axId val="493469088"/>
      </c:barChart>
      <c:lineChart>
        <c:grouping val="standard"/>
        <c:varyColors val="0"/>
        <c:ser>
          <c:idx val="0"/>
          <c:order val="0"/>
          <c:tx>
            <c:strRef>
              <c:f>Data!$L$6</c:f>
              <c:strCache>
                <c:ptCount val="1"/>
                <c:pt idx="0">
                  <c:v>IKP</c:v>
                </c:pt>
              </c:strCache>
            </c:strRef>
          </c:tx>
          <c:spPr>
            <a:ln w="28575" cap="rnd">
              <a:solidFill>
                <a:schemeClr val="tx1"/>
              </a:solidFill>
              <a:prstDash val="sysDot"/>
              <a:round/>
            </a:ln>
            <a:effectLst/>
          </c:spPr>
          <c:marker>
            <c:symbol val="diamond"/>
            <c:size val="8"/>
            <c:spPr>
              <a:solidFill>
                <a:schemeClr val="tx1"/>
              </a:solidFill>
              <a:ln w="9525">
                <a:solidFill>
                  <a:schemeClr val="tx1"/>
                </a:solidFill>
              </a:ln>
              <a:effectLst/>
            </c:spPr>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Data!$M$5:$Q$5</c:f>
              <c:strCache>
                <c:ptCount val="5"/>
                <c:pt idx="0">
                  <c:v>2020Q1</c:v>
                </c:pt>
                <c:pt idx="1">
                  <c:v>2020Q2</c:v>
                </c:pt>
                <c:pt idx="2">
                  <c:v>2020Q3</c:v>
                </c:pt>
                <c:pt idx="3">
                  <c:v>2020Q4</c:v>
                </c:pt>
                <c:pt idx="4">
                  <c:v>2021Q1</c:v>
                </c:pt>
              </c:strCache>
            </c:strRef>
          </c:cat>
          <c:val>
            <c:numRef>
              <c:f>Data!$M$6:$Q$6</c:f>
              <c:numCache>
                <c:formatCode>#,##0.00</c:formatCode>
                <c:ptCount val="5"/>
                <c:pt idx="0">
                  <c:v>-1.06</c:v>
                </c:pt>
                <c:pt idx="1">
                  <c:v>-7.04</c:v>
                </c:pt>
                <c:pt idx="2">
                  <c:v>-2.4700000000000002</c:v>
                </c:pt>
                <c:pt idx="3">
                  <c:v>-1.2</c:v>
                </c:pt>
                <c:pt idx="4">
                  <c:v>5.38</c:v>
                </c:pt>
              </c:numCache>
            </c:numRef>
          </c:val>
          <c:smooth val="0"/>
          <c:extLst>
            <c:ext xmlns:c16="http://schemas.microsoft.com/office/drawing/2014/chart" uri="{C3380CC4-5D6E-409C-BE32-E72D297353CC}">
              <c16:uniqueId val="{00000006-B111-40AD-86F4-3555FAFC20D6}"/>
            </c:ext>
          </c:extLst>
        </c:ser>
        <c:dLbls>
          <c:showLegendKey val="0"/>
          <c:showVal val="0"/>
          <c:showCatName val="0"/>
          <c:showSerName val="0"/>
          <c:showPercent val="0"/>
          <c:showBubbleSize val="0"/>
        </c:dLbls>
        <c:marker val="1"/>
        <c:smooth val="0"/>
        <c:axId val="493470400"/>
        <c:axId val="493469088"/>
      </c:lineChart>
      <c:catAx>
        <c:axId val="49347040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lv-LV"/>
          </a:p>
        </c:txPr>
        <c:crossAx val="493469088"/>
        <c:crosses val="autoZero"/>
        <c:auto val="1"/>
        <c:lblAlgn val="ctr"/>
        <c:lblOffset val="100"/>
        <c:noMultiLvlLbl val="0"/>
      </c:catAx>
      <c:valAx>
        <c:axId val="4934690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lv-LV"/>
          </a:p>
        </c:txPr>
        <c:crossAx val="49347040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Verdana" panose="020B0604030504040204" pitchFamily="34" charset="0"/>
          <a:ea typeface="Verdana" panose="020B0604030504040204" pitchFamily="34" charset="0"/>
        </a:defRPr>
      </a:pPr>
      <a:endParaRPr lang="lv-LV"/>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227144135161825E-2"/>
          <c:y val="5.9816817428597228E-2"/>
          <c:w val="0.86014441048838397"/>
          <c:h val="0.81344706911636033"/>
        </c:manualLayout>
      </c:layout>
      <c:barChart>
        <c:barDir val="col"/>
        <c:grouping val="stacked"/>
        <c:varyColors val="0"/>
        <c:ser>
          <c:idx val="1"/>
          <c:order val="1"/>
          <c:tx>
            <c:strRef>
              <c:f>Data!$L$22</c:f>
              <c:strCache>
                <c:ptCount val="1"/>
                <c:pt idx="0">
                  <c:v>Sab patēriņš</c:v>
                </c:pt>
              </c:strCache>
            </c:strRef>
          </c:tx>
          <c:spPr>
            <a:solidFill>
              <a:schemeClr val="accent2"/>
            </a:solidFill>
            <a:ln>
              <a:noFill/>
            </a:ln>
            <a:effectLst/>
          </c:spPr>
          <c:invertIfNegative val="0"/>
          <c:cat>
            <c:strRef>
              <c:f>Data!$M$5:$Q$5</c:f>
              <c:strCache>
                <c:ptCount val="5"/>
                <c:pt idx="0">
                  <c:v>2020Q1</c:v>
                </c:pt>
                <c:pt idx="1">
                  <c:v>2020Q2</c:v>
                </c:pt>
                <c:pt idx="2">
                  <c:v>2020Q3</c:v>
                </c:pt>
                <c:pt idx="3">
                  <c:v>2020Q4</c:v>
                </c:pt>
                <c:pt idx="4">
                  <c:v>2021Q1</c:v>
                </c:pt>
              </c:strCache>
            </c:strRef>
          </c:cat>
          <c:val>
            <c:numRef>
              <c:f>Data!$M$22:$Q$22</c:f>
              <c:numCache>
                <c:formatCode>#,##0.00</c:formatCode>
                <c:ptCount val="5"/>
                <c:pt idx="0">
                  <c:v>0.59</c:v>
                </c:pt>
                <c:pt idx="1">
                  <c:v>0.37</c:v>
                </c:pt>
                <c:pt idx="2">
                  <c:v>0.31</c:v>
                </c:pt>
                <c:pt idx="3">
                  <c:v>0.71</c:v>
                </c:pt>
                <c:pt idx="4">
                  <c:v>0.56000000000000005</c:v>
                </c:pt>
              </c:numCache>
            </c:numRef>
          </c:val>
          <c:extLst>
            <c:ext xmlns:c16="http://schemas.microsoft.com/office/drawing/2014/chart" uri="{C3380CC4-5D6E-409C-BE32-E72D297353CC}">
              <c16:uniqueId val="{00000000-E087-4FA8-824A-F7985A58E4E9}"/>
            </c:ext>
          </c:extLst>
        </c:ser>
        <c:ser>
          <c:idx val="2"/>
          <c:order val="2"/>
          <c:tx>
            <c:strRef>
              <c:f>Data!$L$23</c:f>
              <c:strCache>
                <c:ptCount val="1"/>
                <c:pt idx="0">
                  <c:v>Privātais patēriņš</c:v>
                </c:pt>
              </c:strCache>
            </c:strRef>
          </c:tx>
          <c:spPr>
            <a:pattFill prst="dkUpDiag">
              <a:fgClr>
                <a:srgbClr val="FF3737"/>
              </a:fgClr>
              <a:bgClr>
                <a:sysClr val="window" lastClr="FFFFFF"/>
              </a:bgClr>
            </a:pattFill>
            <a:ln>
              <a:noFill/>
            </a:ln>
            <a:effectLst/>
          </c:spPr>
          <c:invertIfNegative val="0"/>
          <c:cat>
            <c:strRef>
              <c:f>Data!$M$5:$Q$5</c:f>
              <c:strCache>
                <c:ptCount val="5"/>
                <c:pt idx="0">
                  <c:v>2020Q1</c:v>
                </c:pt>
                <c:pt idx="1">
                  <c:v>2020Q2</c:v>
                </c:pt>
                <c:pt idx="2">
                  <c:v>2020Q3</c:v>
                </c:pt>
                <c:pt idx="3">
                  <c:v>2020Q4</c:v>
                </c:pt>
                <c:pt idx="4">
                  <c:v>2021Q1</c:v>
                </c:pt>
              </c:strCache>
            </c:strRef>
          </c:cat>
          <c:val>
            <c:numRef>
              <c:f>Data!$M$23:$Q$23</c:f>
              <c:numCache>
                <c:formatCode>#,##0.00</c:formatCode>
                <c:ptCount val="5"/>
                <c:pt idx="0">
                  <c:v>-1.94</c:v>
                </c:pt>
                <c:pt idx="1">
                  <c:v>-12.42</c:v>
                </c:pt>
                <c:pt idx="2">
                  <c:v>-4.3499999999999996</c:v>
                </c:pt>
                <c:pt idx="3">
                  <c:v>-4.72</c:v>
                </c:pt>
                <c:pt idx="4">
                  <c:v>-4.55</c:v>
                </c:pt>
              </c:numCache>
            </c:numRef>
          </c:val>
          <c:extLst>
            <c:ext xmlns:c16="http://schemas.microsoft.com/office/drawing/2014/chart" uri="{C3380CC4-5D6E-409C-BE32-E72D297353CC}">
              <c16:uniqueId val="{00000001-E087-4FA8-824A-F7985A58E4E9}"/>
            </c:ext>
          </c:extLst>
        </c:ser>
        <c:ser>
          <c:idx val="3"/>
          <c:order val="3"/>
          <c:tx>
            <c:strRef>
              <c:f>Data!$L$24</c:f>
              <c:strCache>
                <c:ptCount val="1"/>
                <c:pt idx="0">
                  <c:v>Investīcijas</c:v>
                </c:pt>
              </c:strCache>
            </c:strRef>
          </c:tx>
          <c:spPr>
            <a:solidFill>
              <a:schemeClr val="accent4"/>
            </a:solidFill>
            <a:ln>
              <a:noFill/>
            </a:ln>
            <a:effectLst/>
          </c:spPr>
          <c:invertIfNegative val="0"/>
          <c:cat>
            <c:strRef>
              <c:f>Data!$M$5:$Q$5</c:f>
              <c:strCache>
                <c:ptCount val="5"/>
                <c:pt idx="0">
                  <c:v>2020Q1</c:v>
                </c:pt>
                <c:pt idx="1">
                  <c:v>2020Q2</c:v>
                </c:pt>
                <c:pt idx="2">
                  <c:v>2020Q3</c:v>
                </c:pt>
                <c:pt idx="3">
                  <c:v>2020Q4</c:v>
                </c:pt>
                <c:pt idx="4">
                  <c:v>2021Q1</c:v>
                </c:pt>
              </c:strCache>
            </c:strRef>
          </c:cat>
          <c:val>
            <c:numRef>
              <c:f>Data!$M$24:$Q$24</c:f>
              <c:numCache>
                <c:formatCode>#,##0.00</c:formatCode>
                <c:ptCount val="5"/>
                <c:pt idx="0">
                  <c:v>0.84</c:v>
                </c:pt>
                <c:pt idx="1">
                  <c:v>-1</c:v>
                </c:pt>
                <c:pt idx="2">
                  <c:v>-0.22</c:v>
                </c:pt>
                <c:pt idx="3">
                  <c:v>0.65</c:v>
                </c:pt>
                <c:pt idx="4">
                  <c:v>-0.95</c:v>
                </c:pt>
              </c:numCache>
            </c:numRef>
          </c:val>
          <c:extLst>
            <c:ext xmlns:c16="http://schemas.microsoft.com/office/drawing/2014/chart" uri="{C3380CC4-5D6E-409C-BE32-E72D297353CC}">
              <c16:uniqueId val="{00000002-E087-4FA8-824A-F7985A58E4E9}"/>
            </c:ext>
          </c:extLst>
        </c:ser>
        <c:ser>
          <c:idx val="4"/>
          <c:order val="4"/>
          <c:tx>
            <c:strRef>
              <c:f>Data!$L$25</c:f>
              <c:strCache>
                <c:ptCount val="1"/>
                <c:pt idx="0">
                  <c:v>Krājumu izmaiņas</c:v>
                </c:pt>
              </c:strCache>
            </c:strRef>
          </c:tx>
          <c:spPr>
            <a:solidFill>
              <a:schemeClr val="accent5"/>
            </a:solidFill>
            <a:ln>
              <a:noFill/>
            </a:ln>
            <a:effectLst/>
          </c:spPr>
          <c:invertIfNegative val="0"/>
          <c:cat>
            <c:strRef>
              <c:f>Data!$M$5:$Q$5</c:f>
              <c:strCache>
                <c:ptCount val="5"/>
                <c:pt idx="0">
                  <c:v>2020Q1</c:v>
                </c:pt>
                <c:pt idx="1">
                  <c:v>2020Q2</c:v>
                </c:pt>
                <c:pt idx="2">
                  <c:v>2020Q3</c:v>
                </c:pt>
                <c:pt idx="3">
                  <c:v>2020Q4</c:v>
                </c:pt>
                <c:pt idx="4">
                  <c:v>2021Q1</c:v>
                </c:pt>
              </c:strCache>
            </c:strRef>
          </c:cat>
          <c:val>
            <c:numRef>
              <c:f>Data!$M$25:$Q$25</c:f>
              <c:numCache>
                <c:formatCode>#,##0.00</c:formatCode>
                <c:ptCount val="5"/>
                <c:pt idx="0">
                  <c:v>0.02</c:v>
                </c:pt>
                <c:pt idx="1">
                  <c:v>2.37</c:v>
                </c:pt>
                <c:pt idx="2">
                  <c:v>2.0099999999999998</c:v>
                </c:pt>
                <c:pt idx="3">
                  <c:v>1.1299999999999999</c:v>
                </c:pt>
                <c:pt idx="4">
                  <c:v>4.0999999999999996</c:v>
                </c:pt>
              </c:numCache>
            </c:numRef>
          </c:val>
          <c:extLst>
            <c:ext xmlns:c16="http://schemas.microsoft.com/office/drawing/2014/chart" uri="{C3380CC4-5D6E-409C-BE32-E72D297353CC}">
              <c16:uniqueId val="{00000003-E087-4FA8-824A-F7985A58E4E9}"/>
            </c:ext>
          </c:extLst>
        </c:ser>
        <c:ser>
          <c:idx val="5"/>
          <c:order val="5"/>
          <c:tx>
            <c:strRef>
              <c:f>Data!$L$26</c:f>
              <c:strCache>
                <c:ptCount val="1"/>
                <c:pt idx="0">
                  <c:v>Eksports</c:v>
                </c:pt>
              </c:strCache>
            </c:strRef>
          </c:tx>
          <c:spPr>
            <a:solidFill>
              <a:schemeClr val="accent6"/>
            </a:solidFill>
            <a:ln>
              <a:noFill/>
            </a:ln>
            <a:effectLst/>
          </c:spPr>
          <c:invertIfNegative val="0"/>
          <c:cat>
            <c:strRef>
              <c:f>Data!$M$5:$Q$5</c:f>
              <c:strCache>
                <c:ptCount val="5"/>
                <c:pt idx="0">
                  <c:v>2020Q1</c:v>
                </c:pt>
                <c:pt idx="1">
                  <c:v>2020Q2</c:v>
                </c:pt>
                <c:pt idx="2">
                  <c:v>2020Q3</c:v>
                </c:pt>
                <c:pt idx="3">
                  <c:v>2020Q4</c:v>
                </c:pt>
                <c:pt idx="4">
                  <c:v>2021Q1</c:v>
                </c:pt>
              </c:strCache>
            </c:strRef>
          </c:cat>
          <c:val>
            <c:numRef>
              <c:f>Data!$M$26:$Q$26</c:f>
              <c:numCache>
                <c:formatCode>#,##0.00</c:formatCode>
                <c:ptCount val="5"/>
                <c:pt idx="0">
                  <c:v>1.75</c:v>
                </c:pt>
                <c:pt idx="1">
                  <c:v>-7.77</c:v>
                </c:pt>
                <c:pt idx="2">
                  <c:v>-2.13</c:v>
                </c:pt>
                <c:pt idx="3">
                  <c:v>1.81</c:v>
                </c:pt>
                <c:pt idx="4">
                  <c:v>-0.65</c:v>
                </c:pt>
              </c:numCache>
            </c:numRef>
          </c:val>
          <c:extLst>
            <c:ext xmlns:c16="http://schemas.microsoft.com/office/drawing/2014/chart" uri="{C3380CC4-5D6E-409C-BE32-E72D297353CC}">
              <c16:uniqueId val="{00000004-E087-4FA8-824A-F7985A58E4E9}"/>
            </c:ext>
          </c:extLst>
        </c:ser>
        <c:ser>
          <c:idx val="6"/>
          <c:order val="6"/>
          <c:tx>
            <c:strRef>
              <c:f>Data!$L$27</c:f>
              <c:strCache>
                <c:ptCount val="1"/>
                <c:pt idx="0">
                  <c:v>Imports</c:v>
                </c:pt>
              </c:strCache>
            </c:strRef>
          </c:tx>
          <c:spPr>
            <a:solidFill>
              <a:schemeClr val="accent1">
                <a:lumMod val="60000"/>
              </a:schemeClr>
            </a:solidFill>
            <a:ln>
              <a:noFill/>
            </a:ln>
            <a:effectLst/>
          </c:spPr>
          <c:invertIfNegative val="0"/>
          <c:cat>
            <c:strRef>
              <c:f>Data!$M$5:$Q$5</c:f>
              <c:strCache>
                <c:ptCount val="5"/>
                <c:pt idx="0">
                  <c:v>2020Q1</c:v>
                </c:pt>
                <c:pt idx="1">
                  <c:v>2020Q2</c:v>
                </c:pt>
                <c:pt idx="2">
                  <c:v>2020Q3</c:v>
                </c:pt>
                <c:pt idx="3">
                  <c:v>2020Q4</c:v>
                </c:pt>
                <c:pt idx="4">
                  <c:v>2021Q1</c:v>
                </c:pt>
              </c:strCache>
            </c:strRef>
          </c:cat>
          <c:val>
            <c:numRef>
              <c:f>Data!$M$27:$Q$27</c:f>
              <c:numCache>
                <c:formatCode>#,##0.00</c:formatCode>
                <c:ptCount val="5"/>
                <c:pt idx="0">
                  <c:v>-2.38</c:v>
                </c:pt>
                <c:pt idx="1">
                  <c:v>9.5399999999999991</c:v>
                </c:pt>
                <c:pt idx="2">
                  <c:v>1.57</c:v>
                </c:pt>
                <c:pt idx="3">
                  <c:v>-1.1100000000000001</c:v>
                </c:pt>
                <c:pt idx="4">
                  <c:v>0.21</c:v>
                </c:pt>
              </c:numCache>
            </c:numRef>
          </c:val>
          <c:extLst>
            <c:ext xmlns:c16="http://schemas.microsoft.com/office/drawing/2014/chart" uri="{C3380CC4-5D6E-409C-BE32-E72D297353CC}">
              <c16:uniqueId val="{00000005-E087-4FA8-824A-F7985A58E4E9}"/>
            </c:ext>
          </c:extLst>
        </c:ser>
        <c:dLbls>
          <c:showLegendKey val="0"/>
          <c:showVal val="0"/>
          <c:showCatName val="0"/>
          <c:showSerName val="0"/>
          <c:showPercent val="0"/>
          <c:showBubbleSize val="0"/>
        </c:dLbls>
        <c:gapWidth val="100"/>
        <c:overlap val="100"/>
        <c:axId val="493470400"/>
        <c:axId val="493469088"/>
      </c:barChart>
      <c:lineChart>
        <c:grouping val="standard"/>
        <c:varyColors val="0"/>
        <c:ser>
          <c:idx val="0"/>
          <c:order val="0"/>
          <c:tx>
            <c:strRef>
              <c:f>Data!$L$21</c:f>
              <c:strCache>
                <c:ptCount val="1"/>
                <c:pt idx="0">
                  <c:v>IKP</c:v>
                </c:pt>
              </c:strCache>
            </c:strRef>
          </c:tx>
          <c:spPr>
            <a:ln w="28575" cap="rnd">
              <a:solidFill>
                <a:schemeClr val="tx1"/>
              </a:solidFill>
              <a:prstDash val="sysDot"/>
              <a:round/>
            </a:ln>
            <a:effectLst/>
          </c:spPr>
          <c:marker>
            <c:symbol val="diamond"/>
            <c:size val="8"/>
            <c:spPr>
              <a:solidFill>
                <a:schemeClr val="tx1"/>
              </a:solidFill>
              <a:ln w="9525">
                <a:solidFill>
                  <a:schemeClr val="tx1"/>
                </a:solidFill>
              </a:ln>
              <a:effectLst/>
            </c:spPr>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Data!$M$5:$Q$5</c:f>
              <c:strCache>
                <c:ptCount val="5"/>
                <c:pt idx="0">
                  <c:v>2020Q1</c:v>
                </c:pt>
                <c:pt idx="1">
                  <c:v>2020Q2</c:v>
                </c:pt>
                <c:pt idx="2">
                  <c:v>2020Q3</c:v>
                </c:pt>
                <c:pt idx="3">
                  <c:v>2020Q4</c:v>
                </c:pt>
                <c:pt idx="4">
                  <c:v>2021Q1</c:v>
                </c:pt>
              </c:strCache>
            </c:strRef>
          </c:cat>
          <c:val>
            <c:numRef>
              <c:f>Data!$M$21:$Q$21</c:f>
              <c:numCache>
                <c:formatCode>#,##0.00</c:formatCode>
                <c:ptCount val="5"/>
                <c:pt idx="0">
                  <c:v>-1.1200000000000001</c:v>
                </c:pt>
                <c:pt idx="1">
                  <c:v>-8.9</c:v>
                </c:pt>
                <c:pt idx="2">
                  <c:v>-2.8</c:v>
                </c:pt>
                <c:pt idx="3">
                  <c:v>-1.52</c:v>
                </c:pt>
                <c:pt idx="4">
                  <c:v>-1.28</c:v>
                </c:pt>
              </c:numCache>
            </c:numRef>
          </c:val>
          <c:smooth val="0"/>
          <c:extLst>
            <c:ext xmlns:c16="http://schemas.microsoft.com/office/drawing/2014/chart" uri="{C3380CC4-5D6E-409C-BE32-E72D297353CC}">
              <c16:uniqueId val="{00000006-E087-4FA8-824A-F7985A58E4E9}"/>
            </c:ext>
          </c:extLst>
        </c:ser>
        <c:dLbls>
          <c:showLegendKey val="0"/>
          <c:showVal val="0"/>
          <c:showCatName val="0"/>
          <c:showSerName val="0"/>
          <c:showPercent val="0"/>
          <c:showBubbleSize val="0"/>
        </c:dLbls>
        <c:marker val="1"/>
        <c:smooth val="0"/>
        <c:axId val="493470400"/>
        <c:axId val="493469088"/>
      </c:lineChart>
      <c:catAx>
        <c:axId val="49347040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lv-LV"/>
          </a:p>
        </c:txPr>
        <c:crossAx val="493469088"/>
        <c:crosses val="autoZero"/>
        <c:auto val="1"/>
        <c:lblAlgn val="ctr"/>
        <c:lblOffset val="100"/>
        <c:noMultiLvlLbl val="0"/>
      </c:catAx>
      <c:valAx>
        <c:axId val="4934690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lv-LV"/>
          </a:p>
        </c:txPr>
        <c:crossAx val="49347040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Verdana" panose="020B0604030504040204" pitchFamily="34" charset="0"/>
          <a:ea typeface="Verdana" panose="020B0604030504040204" pitchFamily="34" charset="0"/>
        </a:defRPr>
      </a:pPr>
      <a:endParaRPr lang="lv-LV"/>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093212421952316"/>
          <c:y val="5.0926072677077258E-2"/>
          <c:w val="0.85343943040402259"/>
          <c:h val="0.82270632837561952"/>
        </c:manualLayout>
      </c:layout>
      <c:barChart>
        <c:barDir val="col"/>
        <c:grouping val="stacked"/>
        <c:varyColors val="0"/>
        <c:ser>
          <c:idx val="1"/>
          <c:order val="1"/>
          <c:tx>
            <c:strRef>
              <c:f>Data!$L$37</c:f>
              <c:strCache>
                <c:ptCount val="1"/>
                <c:pt idx="0">
                  <c:v>Sab patēriņš</c:v>
                </c:pt>
              </c:strCache>
            </c:strRef>
          </c:tx>
          <c:spPr>
            <a:solidFill>
              <a:schemeClr val="accent2"/>
            </a:solidFill>
            <a:ln>
              <a:noFill/>
            </a:ln>
            <a:effectLst/>
          </c:spPr>
          <c:invertIfNegative val="0"/>
          <c:cat>
            <c:strRef>
              <c:f>Data!$M$5:$Q$5</c:f>
              <c:strCache>
                <c:ptCount val="5"/>
                <c:pt idx="0">
                  <c:v>2020Q1</c:v>
                </c:pt>
                <c:pt idx="1">
                  <c:v>2020Q2</c:v>
                </c:pt>
                <c:pt idx="2">
                  <c:v>2020Q3</c:v>
                </c:pt>
                <c:pt idx="3">
                  <c:v>2020Q4</c:v>
                </c:pt>
                <c:pt idx="4">
                  <c:v>2021Q1</c:v>
                </c:pt>
              </c:strCache>
            </c:strRef>
          </c:cat>
          <c:val>
            <c:numRef>
              <c:f>Data!$M$37:$Q$37</c:f>
              <c:numCache>
                <c:formatCode>#,##0.00</c:formatCode>
                <c:ptCount val="5"/>
                <c:pt idx="0">
                  <c:v>0.33</c:v>
                </c:pt>
                <c:pt idx="1">
                  <c:v>0.06</c:v>
                </c:pt>
                <c:pt idx="2">
                  <c:v>-0.08</c:v>
                </c:pt>
                <c:pt idx="3">
                  <c:v>0.11</c:v>
                </c:pt>
                <c:pt idx="4">
                  <c:v>0.03</c:v>
                </c:pt>
              </c:numCache>
            </c:numRef>
          </c:val>
          <c:extLst>
            <c:ext xmlns:c16="http://schemas.microsoft.com/office/drawing/2014/chart" uri="{C3380CC4-5D6E-409C-BE32-E72D297353CC}">
              <c16:uniqueId val="{00000000-5356-46F3-B6C8-A23B96A75C72}"/>
            </c:ext>
          </c:extLst>
        </c:ser>
        <c:ser>
          <c:idx val="2"/>
          <c:order val="2"/>
          <c:tx>
            <c:strRef>
              <c:f>Data!$L$38</c:f>
              <c:strCache>
                <c:ptCount val="1"/>
                <c:pt idx="0">
                  <c:v>Privātais patēriņš</c:v>
                </c:pt>
              </c:strCache>
            </c:strRef>
          </c:tx>
          <c:spPr>
            <a:pattFill prst="dkUpDiag">
              <a:fgClr>
                <a:srgbClr val="FF3737"/>
              </a:fgClr>
              <a:bgClr>
                <a:sysClr val="window" lastClr="FFFFFF"/>
              </a:bgClr>
            </a:pattFill>
            <a:ln>
              <a:noFill/>
            </a:ln>
            <a:effectLst/>
          </c:spPr>
          <c:invertIfNegative val="0"/>
          <c:cat>
            <c:strRef>
              <c:f>Data!$M$5:$Q$5</c:f>
              <c:strCache>
                <c:ptCount val="5"/>
                <c:pt idx="0">
                  <c:v>2020Q1</c:v>
                </c:pt>
                <c:pt idx="1">
                  <c:v>2020Q2</c:v>
                </c:pt>
                <c:pt idx="2">
                  <c:v>2020Q3</c:v>
                </c:pt>
                <c:pt idx="3">
                  <c:v>2020Q4</c:v>
                </c:pt>
                <c:pt idx="4">
                  <c:v>2021Q1</c:v>
                </c:pt>
              </c:strCache>
            </c:strRef>
          </c:cat>
          <c:val>
            <c:numRef>
              <c:f>Data!$M$38:$Q$38</c:f>
              <c:numCache>
                <c:formatCode>#,##0.00</c:formatCode>
                <c:ptCount val="5"/>
                <c:pt idx="0">
                  <c:v>0.97</c:v>
                </c:pt>
                <c:pt idx="1">
                  <c:v>-5.82</c:v>
                </c:pt>
                <c:pt idx="2">
                  <c:v>0.75</c:v>
                </c:pt>
                <c:pt idx="3">
                  <c:v>-0.81</c:v>
                </c:pt>
                <c:pt idx="4">
                  <c:v>0.34</c:v>
                </c:pt>
              </c:numCache>
            </c:numRef>
          </c:val>
          <c:extLst>
            <c:ext xmlns:c16="http://schemas.microsoft.com/office/drawing/2014/chart" uri="{C3380CC4-5D6E-409C-BE32-E72D297353CC}">
              <c16:uniqueId val="{00000001-5356-46F3-B6C8-A23B96A75C72}"/>
            </c:ext>
          </c:extLst>
        </c:ser>
        <c:ser>
          <c:idx val="3"/>
          <c:order val="3"/>
          <c:tx>
            <c:strRef>
              <c:f>Data!$L$39</c:f>
              <c:strCache>
                <c:ptCount val="1"/>
                <c:pt idx="0">
                  <c:v>Investīcijas</c:v>
                </c:pt>
              </c:strCache>
            </c:strRef>
          </c:tx>
          <c:spPr>
            <a:solidFill>
              <a:srgbClr val="FFC000"/>
            </a:solidFill>
            <a:ln>
              <a:noFill/>
            </a:ln>
            <a:effectLst/>
          </c:spPr>
          <c:invertIfNegative val="0"/>
          <c:cat>
            <c:strRef>
              <c:f>Data!$M$5:$Q$5</c:f>
              <c:strCache>
                <c:ptCount val="5"/>
                <c:pt idx="0">
                  <c:v>2020Q1</c:v>
                </c:pt>
                <c:pt idx="1">
                  <c:v>2020Q2</c:v>
                </c:pt>
                <c:pt idx="2">
                  <c:v>2020Q3</c:v>
                </c:pt>
                <c:pt idx="3">
                  <c:v>2020Q4</c:v>
                </c:pt>
                <c:pt idx="4">
                  <c:v>2021Q1</c:v>
                </c:pt>
              </c:strCache>
            </c:strRef>
          </c:cat>
          <c:val>
            <c:numRef>
              <c:f>Data!$M$39:$Q$39</c:f>
              <c:numCache>
                <c:formatCode>#,##0.00</c:formatCode>
                <c:ptCount val="5"/>
                <c:pt idx="0">
                  <c:v>0.56999999999999995</c:v>
                </c:pt>
                <c:pt idx="1">
                  <c:v>-2.37</c:v>
                </c:pt>
                <c:pt idx="2">
                  <c:v>-0.37</c:v>
                </c:pt>
                <c:pt idx="3">
                  <c:v>1.96</c:v>
                </c:pt>
                <c:pt idx="4">
                  <c:v>1.2</c:v>
                </c:pt>
              </c:numCache>
            </c:numRef>
          </c:val>
          <c:extLst>
            <c:ext xmlns:c16="http://schemas.microsoft.com/office/drawing/2014/chart" uri="{C3380CC4-5D6E-409C-BE32-E72D297353CC}">
              <c16:uniqueId val="{00000002-5356-46F3-B6C8-A23B96A75C72}"/>
            </c:ext>
          </c:extLst>
        </c:ser>
        <c:ser>
          <c:idx val="4"/>
          <c:order val="4"/>
          <c:tx>
            <c:strRef>
              <c:f>Data!$L$40</c:f>
              <c:strCache>
                <c:ptCount val="1"/>
                <c:pt idx="0">
                  <c:v>Krājumu izmaiņas</c:v>
                </c:pt>
              </c:strCache>
            </c:strRef>
          </c:tx>
          <c:spPr>
            <a:solidFill>
              <a:schemeClr val="accent5"/>
            </a:solidFill>
            <a:ln>
              <a:noFill/>
            </a:ln>
            <a:effectLst/>
          </c:spPr>
          <c:invertIfNegative val="0"/>
          <c:cat>
            <c:strRef>
              <c:f>Data!$M$5:$Q$5</c:f>
              <c:strCache>
                <c:ptCount val="5"/>
                <c:pt idx="0">
                  <c:v>2020Q1</c:v>
                </c:pt>
                <c:pt idx="1">
                  <c:v>2020Q2</c:v>
                </c:pt>
                <c:pt idx="2">
                  <c:v>2020Q3</c:v>
                </c:pt>
                <c:pt idx="3">
                  <c:v>2020Q4</c:v>
                </c:pt>
                <c:pt idx="4">
                  <c:v>2021Q1</c:v>
                </c:pt>
              </c:strCache>
            </c:strRef>
          </c:cat>
          <c:val>
            <c:numRef>
              <c:f>Data!$M$40:$Q$40</c:f>
              <c:numCache>
                <c:formatCode>#,##0.00</c:formatCode>
                <c:ptCount val="5"/>
                <c:pt idx="0">
                  <c:v>-2.7</c:v>
                </c:pt>
                <c:pt idx="1">
                  <c:v>-0.62</c:v>
                </c:pt>
                <c:pt idx="2">
                  <c:v>-4.57</c:v>
                </c:pt>
                <c:pt idx="3">
                  <c:v>-5.97</c:v>
                </c:pt>
                <c:pt idx="4">
                  <c:v>-2.3199999999999998</c:v>
                </c:pt>
              </c:numCache>
            </c:numRef>
          </c:val>
          <c:extLst>
            <c:ext xmlns:c16="http://schemas.microsoft.com/office/drawing/2014/chart" uri="{C3380CC4-5D6E-409C-BE32-E72D297353CC}">
              <c16:uniqueId val="{00000003-5356-46F3-B6C8-A23B96A75C72}"/>
            </c:ext>
          </c:extLst>
        </c:ser>
        <c:ser>
          <c:idx val="5"/>
          <c:order val="5"/>
          <c:tx>
            <c:strRef>
              <c:f>Data!$L$41</c:f>
              <c:strCache>
                <c:ptCount val="1"/>
                <c:pt idx="0">
                  <c:v>Eksports</c:v>
                </c:pt>
              </c:strCache>
            </c:strRef>
          </c:tx>
          <c:spPr>
            <a:solidFill>
              <a:schemeClr val="accent6"/>
            </a:solidFill>
            <a:ln>
              <a:noFill/>
            </a:ln>
            <a:effectLst/>
          </c:spPr>
          <c:invertIfNegative val="0"/>
          <c:cat>
            <c:strRef>
              <c:f>Data!$M$5:$Q$5</c:f>
              <c:strCache>
                <c:ptCount val="5"/>
                <c:pt idx="0">
                  <c:v>2020Q1</c:v>
                </c:pt>
                <c:pt idx="1">
                  <c:v>2020Q2</c:v>
                </c:pt>
                <c:pt idx="2">
                  <c:v>2020Q3</c:v>
                </c:pt>
                <c:pt idx="3">
                  <c:v>2020Q4</c:v>
                </c:pt>
                <c:pt idx="4">
                  <c:v>2021Q1</c:v>
                </c:pt>
              </c:strCache>
            </c:strRef>
          </c:cat>
          <c:val>
            <c:numRef>
              <c:f>Data!$M$41:$Q$41</c:f>
              <c:numCache>
                <c:formatCode>#,##0.00</c:formatCode>
                <c:ptCount val="5"/>
                <c:pt idx="0">
                  <c:v>4.5</c:v>
                </c:pt>
                <c:pt idx="1">
                  <c:v>-8.82</c:v>
                </c:pt>
                <c:pt idx="2">
                  <c:v>0.18</c:v>
                </c:pt>
                <c:pt idx="3">
                  <c:v>4.18</c:v>
                </c:pt>
                <c:pt idx="4">
                  <c:v>3.7</c:v>
                </c:pt>
              </c:numCache>
            </c:numRef>
          </c:val>
          <c:extLst>
            <c:ext xmlns:c16="http://schemas.microsoft.com/office/drawing/2014/chart" uri="{C3380CC4-5D6E-409C-BE32-E72D297353CC}">
              <c16:uniqueId val="{00000004-5356-46F3-B6C8-A23B96A75C72}"/>
            </c:ext>
          </c:extLst>
        </c:ser>
        <c:ser>
          <c:idx val="6"/>
          <c:order val="6"/>
          <c:tx>
            <c:strRef>
              <c:f>Data!$L$42</c:f>
              <c:strCache>
                <c:ptCount val="1"/>
                <c:pt idx="0">
                  <c:v>Imports</c:v>
                </c:pt>
              </c:strCache>
            </c:strRef>
          </c:tx>
          <c:spPr>
            <a:solidFill>
              <a:schemeClr val="accent1">
                <a:lumMod val="60000"/>
              </a:schemeClr>
            </a:solidFill>
            <a:ln>
              <a:noFill/>
            </a:ln>
            <a:effectLst/>
          </c:spPr>
          <c:invertIfNegative val="0"/>
          <c:cat>
            <c:strRef>
              <c:f>Data!$M$5:$Q$5</c:f>
              <c:strCache>
                <c:ptCount val="5"/>
                <c:pt idx="0">
                  <c:v>2020Q1</c:v>
                </c:pt>
                <c:pt idx="1">
                  <c:v>2020Q2</c:v>
                </c:pt>
                <c:pt idx="2">
                  <c:v>2020Q3</c:v>
                </c:pt>
                <c:pt idx="3">
                  <c:v>2020Q4</c:v>
                </c:pt>
                <c:pt idx="4">
                  <c:v>2021Q1</c:v>
                </c:pt>
              </c:strCache>
            </c:strRef>
          </c:cat>
          <c:val>
            <c:numRef>
              <c:f>Data!$M$42:$Q$42</c:f>
              <c:numCache>
                <c:formatCode>#,##0.00</c:formatCode>
                <c:ptCount val="5"/>
                <c:pt idx="0">
                  <c:v>-1.23</c:v>
                </c:pt>
                <c:pt idx="1">
                  <c:v>12.92</c:v>
                </c:pt>
                <c:pt idx="2">
                  <c:v>4.2300000000000004</c:v>
                </c:pt>
                <c:pt idx="3">
                  <c:v>-0.71</c:v>
                </c:pt>
                <c:pt idx="4">
                  <c:v>-1.41</c:v>
                </c:pt>
              </c:numCache>
            </c:numRef>
          </c:val>
          <c:extLst>
            <c:ext xmlns:c16="http://schemas.microsoft.com/office/drawing/2014/chart" uri="{C3380CC4-5D6E-409C-BE32-E72D297353CC}">
              <c16:uniqueId val="{00000005-5356-46F3-B6C8-A23B96A75C72}"/>
            </c:ext>
          </c:extLst>
        </c:ser>
        <c:dLbls>
          <c:showLegendKey val="0"/>
          <c:showVal val="0"/>
          <c:showCatName val="0"/>
          <c:showSerName val="0"/>
          <c:showPercent val="0"/>
          <c:showBubbleSize val="0"/>
        </c:dLbls>
        <c:gapWidth val="100"/>
        <c:overlap val="100"/>
        <c:axId val="493470400"/>
        <c:axId val="493469088"/>
      </c:barChart>
      <c:lineChart>
        <c:grouping val="standard"/>
        <c:varyColors val="0"/>
        <c:ser>
          <c:idx val="0"/>
          <c:order val="0"/>
          <c:tx>
            <c:strRef>
              <c:f>Data!$L$36</c:f>
              <c:strCache>
                <c:ptCount val="1"/>
                <c:pt idx="0">
                  <c:v>IKP</c:v>
                </c:pt>
              </c:strCache>
            </c:strRef>
          </c:tx>
          <c:spPr>
            <a:ln w="28575" cap="rnd">
              <a:solidFill>
                <a:schemeClr val="tx1"/>
              </a:solidFill>
              <a:prstDash val="sysDot"/>
              <a:round/>
            </a:ln>
            <a:effectLst/>
          </c:spPr>
          <c:marker>
            <c:symbol val="diamond"/>
            <c:size val="8"/>
            <c:spPr>
              <a:solidFill>
                <a:schemeClr val="tx1"/>
              </a:solidFill>
              <a:ln w="9525">
                <a:solidFill>
                  <a:schemeClr val="tx1"/>
                </a:solidFill>
              </a:ln>
              <a:effectLst/>
            </c:spPr>
          </c:marker>
          <c:cat>
            <c:strRef>
              <c:f>Data!$M$5:$Q$5</c:f>
              <c:strCache>
                <c:ptCount val="5"/>
                <c:pt idx="0">
                  <c:v>2020Q1</c:v>
                </c:pt>
                <c:pt idx="1">
                  <c:v>2020Q2</c:v>
                </c:pt>
                <c:pt idx="2">
                  <c:v>2020Q3</c:v>
                </c:pt>
                <c:pt idx="3">
                  <c:v>2020Q4</c:v>
                </c:pt>
                <c:pt idx="4">
                  <c:v>2021Q1</c:v>
                </c:pt>
              </c:strCache>
            </c:strRef>
          </c:cat>
          <c:val>
            <c:numRef>
              <c:f>Data!$M$36:$Q$36</c:f>
              <c:numCache>
                <c:formatCode>#,##0.00</c:formatCode>
                <c:ptCount val="5"/>
                <c:pt idx="0">
                  <c:v>2.44</c:v>
                </c:pt>
                <c:pt idx="1">
                  <c:v>-4.6500000000000004</c:v>
                </c:pt>
                <c:pt idx="2">
                  <c:v>0.13</c:v>
                </c:pt>
                <c:pt idx="3">
                  <c:v>-1.24</c:v>
                </c:pt>
                <c:pt idx="4">
                  <c:v>1.54</c:v>
                </c:pt>
              </c:numCache>
            </c:numRef>
          </c:val>
          <c:smooth val="0"/>
          <c:extLst>
            <c:ext xmlns:c16="http://schemas.microsoft.com/office/drawing/2014/chart" uri="{C3380CC4-5D6E-409C-BE32-E72D297353CC}">
              <c16:uniqueId val="{00000006-5356-46F3-B6C8-A23B96A75C72}"/>
            </c:ext>
          </c:extLst>
        </c:ser>
        <c:dLbls>
          <c:showLegendKey val="0"/>
          <c:showVal val="0"/>
          <c:showCatName val="0"/>
          <c:showSerName val="0"/>
          <c:showPercent val="0"/>
          <c:showBubbleSize val="0"/>
        </c:dLbls>
        <c:marker val="1"/>
        <c:smooth val="0"/>
        <c:axId val="493470400"/>
        <c:axId val="493469088"/>
      </c:lineChart>
      <c:catAx>
        <c:axId val="49347040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lv-LV"/>
          </a:p>
        </c:txPr>
        <c:crossAx val="493469088"/>
        <c:crosses val="autoZero"/>
        <c:auto val="1"/>
        <c:lblAlgn val="ctr"/>
        <c:lblOffset val="100"/>
        <c:noMultiLvlLbl val="0"/>
      </c:catAx>
      <c:valAx>
        <c:axId val="493469088"/>
        <c:scaling>
          <c:orientation val="minMax"/>
          <c:min val="-2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lv-LV"/>
          </a:p>
        </c:txPr>
        <c:crossAx val="49347040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Verdana" panose="020B0604030504040204" pitchFamily="34" charset="0"/>
          <a:ea typeface="Verdana" panose="020B0604030504040204" pitchFamily="34" charset="0"/>
        </a:defRPr>
      </a:pPr>
      <a:endParaRPr lang="lv-LV"/>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706450781044102E-2"/>
          <c:y val="3.6634958468020444E-2"/>
          <c:w val="0.85624405491159938"/>
          <c:h val="0.75252916315010998"/>
        </c:manualLayout>
      </c:layout>
      <c:barChart>
        <c:barDir val="col"/>
        <c:grouping val="stacked"/>
        <c:varyColors val="0"/>
        <c:ser>
          <c:idx val="0"/>
          <c:order val="0"/>
          <c:tx>
            <c:strRef>
              <c:f>Sheet1!$B$1</c:f>
              <c:strCache>
                <c:ptCount val="1"/>
                <c:pt idx="0">
                  <c:v>Valsts budžetā*</c:v>
                </c:pt>
              </c:strCache>
            </c:strRef>
          </c:tx>
          <c:spPr>
            <a:solidFill>
              <a:srgbClr val="5B9BD5">
                <a:lumMod val="20000"/>
                <a:lumOff val="80000"/>
              </a:srgbClr>
            </a:solidFill>
            <a:ln>
              <a:noFill/>
            </a:ln>
            <a:effectLst>
              <a:innerShdw blurRad="114300">
                <a:schemeClr val="accent1"/>
              </a:innerShdw>
            </a:effectLst>
          </c:spPr>
          <c:invertIfNegative val="0"/>
          <c:dPt>
            <c:idx val="2"/>
            <c:invertIfNegative val="0"/>
            <c:bubble3D val="0"/>
            <c:extLst>
              <c:ext xmlns:c16="http://schemas.microsoft.com/office/drawing/2014/chart" uri="{C3380CC4-5D6E-409C-BE32-E72D297353CC}">
                <c16:uniqueId val="{00000000-4606-4B12-B5AD-6801AE11640F}"/>
              </c:ext>
            </c:extLst>
          </c:dPt>
          <c:dPt>
            <c:idx val="3"/>
            <c:invertIfNegative val="0"/>
            <c:bubble3D val="0"/>
            <c:extLst>
              <c:ext xmlns:c16="http://schemas.microsoft.com/office/drawing/2014/chart" uri="{C3380CC4-5D6E-409C-BE32-E72D297353CC}">
                <c16:uniqueId val="{00000001-4606-4B12-B5AD-6801AE11640F}"/>
              </c:ext>
            </c:extLst>
          </c:dPt>
          <c:dPt>
            <c:idx val="4"/>
            <c:invertIfNegative val="0"/>
            <c:bubble3D val="0"/>
            <c:extLst>
              <c:ext xmlns:c16="http://schemas.microsoft.com/office/drawing/2014/chart" uri="{C3380CC4-5D6E-409C-BE32-E72D297353CC}">
                <c16:uniqueId val="{00000002-4606-4B12-B5AD-6801AE11640F}"/>
              </c:ext>
            </c:extLst>
          </c:dPt>
          <c:dPt>
            <c:idx val="5"/>
            <c:invertIfNegative val="0"/>
            <c:bubble3D val="0"/>
            <c:extLst>
              <c:ext xmlns:c16="http://schemas.microsoft.com/office/drawing/2014/chart" uri="{C3380CC4-5D6E-409C-BE32-E72D297353CC}">
                <c16:uniqueId val="{00000003-4606-4B12-B5AD-6801AE11640F}"/>
              </c:ext>
            </c:extLst>
          </c:dPt>
          <c:dLbls>
            <c:numFmt formatCode="#,##0" sourceLinked="0"/>
            <c:spPr>
              <a:noFill/>
              <a:ln>
                <a:noFill/>
              </a:ln>
              <a:effectLst/>
            </c:spPr>
            <c:txPr>
              <a:bodyPr rot="-5400000" spcFirstLastPara="1" vertOverflow="ellipsis" wrap="square" anchor="ctr" anchorCtr="1"/>
              <a:lstStyle/>
              <a:p>
                <a:pPr>
                  <a:defRPr sz="12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Sheet1!$A$7:$A$22</c:f>
              <c:strCache>
                <c:ptCount val="9"/>
                <c:pt idx="0">
                  <c:v>2016.</c:v>
                </c:pt>
                <c:pt idx="1">
                  <c:v>2017.</c:v>
                </c:pt>
                <c:pt idx="2">
                  <c:v>2018.</c:v>
                </c:pt>
                <c:pt idx="3">
                  <c:v>2019.</c:v>
                </c:pt>
                <c:pt idx="4">
                  <c:v>2020.</c:v>
                </c:pt>
                <c:pt idx="5">
                  <c:v>2021.**</c:v>
                </c:pt>
                <c:pt idx="6">
                  <c:v>2022.**</c:v>
                </c:pt>
                <c:pt idx="7">
                  <c:v>2023.**</c:v>
                </c:pt>
                <c:pt idx="8">
                  <c:v>2024.**</c:v>
                </c:pt>
              </c:strCache>
              <c:extLst/>
            </c:strRef>
          </c:cat>
          <c:val>
            <c:numRef>
              <c:f>Sheet1!$B$7:$B$22</c:f>
              <c:numCache>
                <c:formatCode>#\ ##0.0</c:formatCode>
                <c:ptCount val="9"/>
                <c:pt idx="0">
                  <c:v>5950.6</c:v>
                </c:pt>
                <c:pt idx="1">
                  <c:v>6418.2</c:v>
                </c:pt>
                <c:pt idx="2">
                  <c:v>7026</c:v>
                </c:pt>
                <c:pt idx="3">
                  <c:v>7268</c:v>
                </c:pt>
                <c:pt idx="4">
                  <c:v>7318.1</c:v>
                </c:pt>
                <c:pt idx="5">
                  <c:v>7779.3</c:v>
                </c:pt>
                <c:pt idx="6">
                  <c:v>8513.6</c:v>
                </c:pt>
                <c:pt idx="7">
                  <c:v>9056.4</c:v>
                </c:pt>
                <c:pt idx="8">
                  <c:v>9509.2000000000007</c:v>
                </c:pt>
              </c:numCache>
              <c:extLst/>
            </c:numRef>
          </c:val>
          <c:extLst>
            <c:ext xmlns:c16="http://schemas.microsoft.com/office/drawing/2014/chart" uri="{C3380CC4-5D6E-409C-BE32-E72D297353CC}">
              <c16:uniqueId val="{00000004-4606-4B12-B5AD-6801AE11640F}"/>
            </c:ext>
          </c:extLst>
        </c:ser>
        <c:ser>
          <c:idx val="1"/>
          <c:order val="1"/>
          <c:tx>
            <c:strRef>
              <c:f>Sheet1!$C$1</c:f>
              <c:strCache>
                <c:ptCount val="1"/>
                <c:pt idx="0">
                  <c:v>Pašvaldību budžetā</c:v>
                </c:pt>
              </c:strCache>
            </c:strRef>
          </c:tx>
          <c:spPr>
            <a:solidFill>
              <a:srgbClr val="ED7D31">
                <a:lumMod val="20000"/>
                <a:lumOff val="80000"/>
              </a:srgbClr>
            </a:solidFill>
            <a:ln>
              <a:noFill/>
            </a:ln>
            <a:effectLst>
              <a:innerShdw blurRad="114300">
                <a:schemeClr val="accent2"/>
              </a:innerShdw>
            </a:effectLst>
          </c:spPr>
          <c:invertIfNegative val="0"/>
          <c:dLbls>
            <c:numFmt formatCode="#,##0" sourceLinked="0"/>
            <c:spPr>
              <a:noFill/>
              <a:ln>
                <a:noFill/>
              </a:ln>
              <a:effectLst/>
            </c:spPr>
            <c:txPr>
              <a:bodyPr rot="-5400000" spcFirstLastPara="1" vertOverflow="ellipsis" wrap="square" anchor="ctr" anchorCtr="1"/>
              <a:lstStyle/>
              <a:p>
                <a:pPr>
                  <a:defRPr sz="12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Sheet1!$A$7:$A$22</c:f>
              <c:strCache>
                <c:ptCount val="9"/>
                <c:pt idx="0">
                  <c:v>2016.</c:v>
                </c:pt>
                <c:pt idx="1">
                  <c:v>2017.</c:v>
                </c:pt>
                <c:pt idx="2">
                  <c:v>2018.</c:v>
                </c:pt>
                <c:pt idx="3">
                  <c:v>2019.</c:v>
                </c:pt>
                <c:pt idx="4">
                  <c:v>2020.</c:v>
                </c:pt>
                <c:pt idx="5">
                  <c:v>2021.**</c:v>
                </c:pt>
                <c:pt idx="6">
                  <c:v>2022.**</c:v>
                </c:pt>
                <c:pt idx="7">
                  <c:v>2023.**</c:v>
                </c:pt>
                <c:pt idx="8">
                  <c:v>2024.**</c:v>
                </c:pt>
              </c:strCache>
              <c:extLst/>
            </c:strRef>
          </c:cat>
          <c:val>
            <c:numRef>
              <c:f>Sheet1!$C$7:$C$22</c:f>
              <c:numCache>
                <c:formatCode>#\ ##0.0</c:formatCode>
                <c:ptCount val="9"/>
                <c:pt idx="0">
                  <c:v>1469</c:v>
                </c:pt>
                <c:pt idx="1">
                  <c:v>1597.1</c:v>
                </c:pt>
                <c:pt idx="2">
                  <c:v>1631.8</c:v>
                </c:pt>
                <c:pt idx="3">
                  <c:v>1789.3</c:v>
                </c:pt>
                <c:pt idx="4">
                  <c:v>1688.4</c:v>
                </c:pt>
                <c:pt idx="5">
                  <c:v>1548.5</c:v>
                </c:pt>
                <c:pt idx="6">
                  <c:v>1711.9</c:v>
                </c:pt>
                <c:pt idx="7">
                  <c:v>1807.6</c:v>
                </c:pt>
                <c:pt idx="8">
                  <c:v>1894.9</c:v>
                </c:pt>
              </c:numCache>
              <c:extLst/>
            </c:numRef>
          </c:val>
          <c:extLst>
            <c:ext xmlns:c16="http://schemas.microsoft.com/office/drawing/2014/chart" uri="{C3380CC4-5D6E-409C-BE32-E72D297353CC}">
              <c16:uniqueId val="{00000005-4606-4B12-B5AD-6801AE11640F}"/>
            </c:ext>
          </c:extLst>
        </c:ser>
        <c:dLbls>
          <c:showLegendKey val="0"/>
          <c:showVal val="0"/>
          <c:showCatName val="0"/>
          <c:showSerName val="0"/>
          <c:showPercent val="0"/>
          <c:showBubbleSize val="0"/>
        </c:dLbls>
        <c:gapWidth val="90"/>
        <c:overlap val="100"/>
        <c:axId val="331379208"/>
        <c:axId val="331379600"/>
      </c:barChart>
      <c:lineChart>
        <c:grouping val="standard"/>
        <c:varyColors val="0"/>
        <c:ser>
          <c:idx val="2"/>
          <c:order val="2"/>
          <c:tx>
            <c:strRef>
              <c:f>Sheet1!$D$1</c:f>
              <c:strCache>
                <c:ptCount val="1"/>
                <c:pt idx="0">
                  <c:v>Pret IKP, labā ass</c:v>
                </c:pt>
              </c:strCache>
            </c:strRef>
          </c:tx>
          <c:spPr>
            <a:ln w="31750" cap="rnd">
              <a:solidFill>
                <a:sysClr val="windowText" lastClr="000000"/>
              </a:solidFill>
              <a:round/>
            </a:ln>
            <a:effectLst/>
          </c:spPr>
          <c:marker>
            <c:symbol val="none"/>
          </c:marker>
          <c:dLbls>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Sheet1!$A$7:$A$22</c:f>
              <c:strCache>
                <c:ptCount val="9"/>
                <c:pt idx="0">
                  <c:v>2016.</c:v>
                </c:pt>
                <c:pt idx="1">
                  <c:v>2017.</c:v>
                </c:pt>
                <c:pt idx="2">
                  <c:v>2018.</c:v>
                </c:pt>
                <c:pt idx="3">
                  <c:v>2019.</c:v>
                </c:pt>
                <c:pt idx="4">
                  <c:v>2020.</c:v>
                </c:pt>
                <c:pt idx="5">
                  <c:v>2021.**</c:v>
                </c:pt>
                <c:pt idx="6">
                  <c:v>2022.**</c:v>
                </c:pt>
                <c:pt idx="7">
                  <c:v>2023.**</c:v>
                </c:pt>
                <c:pt idx="8">
                  <c:v>2024.**</c:v>
                </c:pt>
              </c:strCache>
              <c:extLst/>
            </c:strRef>
          </c:cat>
          <c:val>
            <c:numRef>
              <c:f>Sheet1!$D$7:$D$22</c:f>
              <c:numCache>
                <c:formatCode>#\ ##0.000</c:formatCode>
                <c:ptCount val="9"/>
                <c:pt idx="0">
                  <c:v>0.29299999999999998</c:v>
                </c:pt>
                <c:pt idx="1">
                  <c:v>0.29699999999999999</c:v>
                </c:pt>
                <c:pt idx="2">
                  <c:v>0.29699999999999999</c:v>
                </c:pt>
                <c:pt idx="3">
                  <c:v>0.29799999999999999</c:v>
                </c:pt>
                <c:pt idx="4">
                  <c:v>0.307</c:v>
                </c:pt>
                <c:pt idx="5">
                  <c:v>0.29699999999999999</c:v>
                </c:pt>
                <c:pt idx="6">
                  <c:v>0.30099999999999999</c:v>
                </c:pt>
                <c:pt idx="7">
                  <c:v>0.30099999999999999</c:v>
                </c:pt>
                <c:pt idx="8">
                  <c:v>0.3</c:v>
                </c:pt>
              </c:numCache>
              <c:extLst/>
            </c:numRef>
          </c:val>
          <c:smooth val="0"/>
          <c:extLst>
            <c:ext xmlns:c16="http://schemas.microsoft.com/office/drawing/2014/chart" uri="{C3380CC4-5D6E-409C-BE32-E72D297353CC}">
              <c16:uniqueId val="{00000006-4606-4B12-B5AD-6801AE11640F}"/>
            </c:ext>
          </c:extLst>
        </c:ser>
        <c:dLbls>
          <c:showLegendKey val="0"/>
          <c:showVal val="0"/>
          <c:showCatName val="0"/>
          <c:showSerName val="0"/>
          <c:showPercent val="0"/>
          <c:showBubbleSize val="0"/>
        </c:dLbls>
        <c:marker val="1"/>
        <c:smooth val="0"/>
        <c:axId val="331380384"/>
        <c:axId val="331379992"/>
      </c:lineChart>
      <c:catAx>
        <c:axId val="331379208"/>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crossAx val="331379600"/>
        <c:crosses val="autoZero"/>
        <c:auto val="1"/>
        <c:lblAlgn val="ctr"/>
        <c:lblOffset val="100"/>
        <c:noMultiLvlLbl val="0"/>
      </c:catAx>
      <c:valAx>
        <c:axId val="331379600"/>
        <c:scaling>
          <c:orientation val="minMax"/>
          <c:max val="13000"/>
          <c:min val="4000"/>
        </c:scaling>
        <c:delete val="0"/>
        <c:axPos val="l"/>
        <c:majorGridlines>
          <c:spPr>
            <a:ln>
              <a:solidFill>
                <a:sysClr val="window" lastClr="FFFFFF">
                  <a:lumMod val="85000"/>
                </a:sysClr>
              </a:solidFill>
            </a:ln>
            <a:effectLst/>
          </c:spPr>
        </c:majorGridlines>
        <c:title>
          <c:tx>
            <c:rich>
              <a:bodyPr rot="-540000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lv-LV" b="0" dirty="0"/>
                  <a:t>milj. </a:t>
                </a:r>
                <a:r>
                  <a:rPr lang="lv-LV" b="0" i="1" dirty="0"/>
                  <a:t>euro</a:t>
                </a:r>
              </a:p>
            </c:rich>
          </c:tx>
          <c:overlay val="0"/>
          <c:spPr>
            <a:noFill/>
            <a:ln>
              <a:noFill/>
            </a:ln>
            <a:effectLst/>
          </c:spPr>
          <c:txPr>
            <a:bodyPr rot="-540000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crossAx val="331379208"/>
        <c:crosses val="autoZero"/>
        <c:crossBetween val="between"/>
      </c:valAx>
      <c:valAx>
        <c:axId val="331379992"/>
        <c:scaling>
          <c:orientation val="minMax"/>
          <c:max val="0.33000000000000007"/>
          <c:min val="0"/>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crossAx val="331380384"/>
        <c:crosses val="max"/>
        <c:crossBetween val="between"/>
        <c:majorUnit val="4.0000000000000008E-2"/>
      </c:valAx>
      <c:catAx>
        <c:axId val="331380384"/>
        <c:scaling>
          <c:orientation val="minMax"/>
        </c:scaling>
        <c:delete val="1"/>
        <c:axPos val="b"/>
        <c:numFmt formatCode="General" sourceLinked="1"/>
        <c:majorTickMark val="none"/>
        <c:minorTickMark val="none"/>
        <c:tickLblPos val="nextTo"/>
        <c:crossAx val="331379992"/>
        <c:crosses val="autoZero"/>
        <c:auto val="1"/>
        <c:lblAlgn val="ctr"/>
        <c:lblOffset val="100"/>
        <c:noMultiLvlLbl val="0"/>
      </c:catAx>
      <c:spPr>
        <a:noFill/>
        <a:ln>
          <a:noFill/>
        </a:ln>
        <a:effectLst/>
      </c:spPr>
    </c:plotArea>
    <c:legend>
      <c:legendPos val="b"/>
      <c:layout>
        <c:manualLayout>
          <c:xMode val="edge"/>
          <c:yMode val="edge"/>
          <c:x val="6.0359621428223958E-2"/>
          <c:y val="0.90570342761725409"/>
          <c:w val="0.88491984242974608"/>
          <c:h val="5.94234037557021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lv-LV"/>
        </a:p>
      </c:txPr>
    </c:legend>
    <c:plotVisOnly val="1"/>
    <c:dispBlanksAs val="gap"/>
    <c:showDLblsOverMax val="0"/>
  </c:chart>
  <c:spPr>
    <a:noFill/>
    <a:ln>
      <a:noFill/>
    </a:ln>
    <a:effectLst/>
  </c:spPr>
  <c:txPr>
    <a:bodyPr/>
    <a:lstStyle/>
    <a:p>
      <a:pPr>
        <a:defRPr>
          <a:latin typeface="Verdana" panose="020B0604030504040204" pitchFamily="34" charset="0"/>
          <a:ea typeface="Verdana" panose="020B0604030504040204" pitchFamily="34" charset="0"/>
        </a:defRPr>
      </a:pPr>
      <a:endParaRPr lang="lv-LV"/>
    </a:p>
  </c:txPr>
  <c:externalData r:id="rId4">
    <c:autoUpdate val="0"/>
  </c:externalData>
  <c:userShapes r:id="rId5"/>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lv-LV" dirty="0"/>
              <a:t>Kopā*</a:t>
            </a:r>
          </a:p>
        </c:rich>
      </c:tx>
      <c:layout>
        <c:manualLayout>
          <c:xMode val="edge"/>
          <c:yMode val="edge"/>
          <c:x val="0.19771139699109197"/>
          <c:y val="1.7422865521772524E-2"/>
        </c:manualLayout>
      </c:layout>
      <c:overlay val="0"/>
    </c:title>
    <c:autoTitleDeleted val="0"/>
    <c:plotArea>
      <c:layout>
        <c:manualLayout>
          <c:layoutTarget val="inner"/>
          <c:xMode val="edge"/>
          <c:yMode val="edge"/>
          <c:x val="8.8003941464882413E-2"/>
          <c:y val="0.23490389872056258"/>
          <c:w val="0.27430160877113752"/>
          <c:h val="0.67558875909641636"/>
        </c:manualLayout>
      </c:layout>
      <c:barChart>
        <c:barDir val="col"/>
        <c:grouping val="clustered"/>
        <c:varyColors val="0"/>
        <c:ser>
          <c:idx val="2"/>
          <c:order val="0"/>
          <c:tx>
            <c:strRef>
              <c:f>Sheet1!$B$1</c:f>
              <c:strCache>
                <c:ptCount val="1"/>
                <c:pt idx="0">
                  <c:v>Vidēja termiņa ietvars 2021.-2023.</c:v>
                </c:pt>
              </c:strCache>
            </c:strRef>
          </c:tx>
          <c:spPr>
            <a:solidFill>
              <a:srgbClr val="70AD47">
                <a:lumMod val="40000"/>
                <a:lumOff val="60000"/>
              </a:srgbClr>
            </a:soli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c:spPr>
          <c:invertIfNegative val="0"/>
          <c:dLbls>
            <c:numFmt formatCode="#,##0" sourceLinked="0"/>
            <c:spPr>
              <a:noFill/>
              <a:ln>
                <a:noFill/>
              </a:ln>
              <a:effectLst/>
            </c:spPr>
            <c:txPr>
              <a:bodyPr rot="-5400000" vert="horz"/>
              <a:lstStyle/>
              <a:p>
                <a:pPr>
                  <a:defRPr sz="1400" b="0"/>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Kopbudžeta nodokļu ieņēmumi</c:v>
                </c:pt>
              </c:strCache>
            </c:strRef>
          </c:cat>
          <c:val>
            <c:numRef>
              <c:f>Sheet1!$B$2</c:f>
              <c:numCache>
                <c:formatCode>#,##0</c:formatCode>
                <c:ptCount val="1"/>
                <c:pt idx="0">
                  <c:v>9989.8726790000001</c:v>
                </c:pt>
              </c:numCache>
            </c:numRef>
          </c:val>
          <c:extLst>
            <c:ext xmlns:c16="http://schemas.microsoft.com/office/drawing/2014/chart" uri="{C3380CC4-5D6E-409C-BE32-E72D297353CC}">
              <c16:uniqueId val="{00000001-1F7D-4175-8D1E-8F512BB9FCCD}"/>
            </c:ext>
          </c:extLst>
        </c:ser>
        <c:ser>
          <c:idx val="0"/>
          <c:order val="1"/>
          <c:tx>
            <c:strRef>
              <c:f>Sheet1!$C$1</c:f>
              <c:strCache>
                <c:ptCount val="1"/>
                <c:pt idx="0">
                  <c:v>Budžets "2022."</c:v>
                </c:pt>
              </c:strCache>
            </c:strRef>
          </c:tx>
          <c:spPr>
            <a:solidFill>
              <a:srgbClr val="5B9BD5">
                <a:lumMod val="60000"/>
                <a:lumOff val="40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c:spPr>
          <c:invertIfNegative val="0"/>
          <c:dLbls>
            <c:numFmt formatCode="#,##0" sourceLinked="0"/>
            <c:spPr>
              <a:noFill/>
              <a:ln>
                <a:noFill/>
              </a:ln>
              <a:effectLst/>
            </c:spPr>
            <c:txPr>
              <a:bodyPr rot="-5400000" vert="horz"/>
              <a:lstStyle/>
              <a:p>
                <a:pPr>
                  <a:defRPr sz="1400"/>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Kopbudžeta nodokļu ieņēmumi</c:v>
                </c:pt>
              </c:strCache>
            </c:strRef>
          </c:cat>
          <c:val>
            <c:numRef>
              <c:f>Sheet1!$C$2</c:f>
              <c:numCache>
                <c:formatCode>#,##0</c:formatCode>
                <c:ptCount val="1"/>
                <c:pt idx="0">
                  <c:v>10225.451713999999</c:v>
                </c:pt>
              </c:numCache>
            </c:numRef>
          </c:val>
          <c:extLst>
            <c:ext xmlns:c16="http://schemas.microsoft.com/office/drawing/2014/chart" uri="{C3380CC4-5D6E-409C-BE32-E72D297353CC}">
              <c16:uniqueId val="{00000002-1F7D-4175-8D1E-8F512BB9FCCD}"/>
            </c:ext>
          </c:extLst>
        </c:ser>
        <c:dLbls>
          <c:showLegendKey val="0"/>
          <c:showVal val="0"/>
          <c:showCatName val="0"/>
          <c:showSerName val="0"/>
          <c:showPercent val="0"/>
          <c:showBubbleSize val="0"/>
        </c:dLbls>
        <c:gapWidth val="112"/>
        <c:axId val="331370976"/>
        <c:axId val="331370192"/>
      </c:barChart>
      <c:catAx>
        <c:axId val="331370976"/>
        <c:scaling>
          <c:orientation val="minMax"/>
        </c:scaling>
        <c:delete val="1"/>
        <c:axPos val="b"/>
        <c:numFmt formatCode="General" sourceLinked="1"/>
        <c:majorTickMark val="out"/>
        <c:minorTickMark val="none"/>
        <c:tickLblPos val="nextTo"/>
        <c:crossAx val="331370192"/>
        <c:crosses val="autoZero"/>
        <c:auto val="1"/>
        <c:lblAlgn val="ctr"/>
        <c:lblOffset val="100"/>
        <c:noMultiLvlLbl val="0"/>
      </c:catAx>
      <c:valAx>
        <c:axId val="331370192"/>
        <c:scaling>
          <c:orientation val="minMax"/>
          <c:min val="0"/>
        </c:scaling>
        <c:delete val="0"/>
        <c:axPos val="l"/>
        <c:majorGridlines>
          <c:spPr>
            <a:ln>
              <a:solidFill>
                <a:sysClr val="window" lastClr="FFFFFF">
                  <a:lumMod val="85000"/>
                </a:sysClr>
              </a:solidFill>
            </a:ln>
          </c:spPr>
        </c:majorGridlines>
        <c:title>
          <c:tx>
            <c:rich>
              <a:bodyPr/>
              <a:lstStyle/>
              <a:p>
                <a:pPr>
                  <a:defRPr/>
                </a:pPr>
                <a:r>
                  <a:rPr lang="lv-LV" dirty="0"/>
                  <a:t>milj. euro</a:t>
                </a:r>
              </a:p>
            </c:rich>
          </c:tx>
          <c:overlay val="0"/>
        </c:title>
        <c:numFmt formatCode="#,##0" sourceLinked="0"/>
        <c:majorTickMark val="out"/>
        <c:minorTickMark val="none"/>
        <c:tickLblPos val="nextTo"/>
        <c:crossAx val="331370976"/>
        <c:crosses val="autoZero"/>
        <c:crossBetween val="between"/>
      </c:valAx>
    </c:plotArea>
    <c:legend>
      <c:legendPos val="b"/>
      <c:layout>
        <c:manualLayout>
          <c:xMode val="edge"/>
          <c:yMode val="edge"/>
          <c:x val="0.19082378664103333"/>
          <c:y val="0.92625394901136671"/>
          <c:w val="0.61810914768405922"/>
          <c:h val="7.3746050988633308E-2"/>
        </c:manualLayout>
      </c:layout>
      <c:overlay val="0"/>
    </c:legend>
    <c:plotVisOnly val="1"/>
    <c:dispBlanksAs val="gap"/>
    <c:showDLblsOverMax val="0"/>
  </c:chart>
  <c:spPr>
    <a:solidFill>
      <a:srgbClr val="FFFFFF"/>
    </a:solidFill>
    <a:ln>
      <a:noFill/>
    </a:ln>
  </c:spPr>
  <c:txPr>
    <a:bodyPr/>
    <a:lstStyle/>
    <a:p>
      <a:pPr>
        <a:defRPr sz="1200" b="0">
          <a:latin typeface="Verdana" panose="020B0604030504040204" pitchFamily="34" charset="0"/>
          <a:ea typeface="Verdana" panose="020B0604030504040204" pitchFamily="34" charset="0"/>
          <a:cs typeface="Calibri" pitchFamily="34" charset="0"/>
        </a:defRPr>
      </a:pPr>
      <a:endParaRPr lang="lv-LV"/>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6613469293349823E-2"/>
          <c:y val="0.15401086492095464"/>
          <c:w val="0.91528946812682899"/>
          <c:h val="0.64315505230434089"/>
        </c:manualLayout>
      </c:layout>
      <c:barChart>
        <c:barDir val="col"/>
        <c:grouping val="clustered"/>
        <c:varyColors val="0"/>
        <c:ser>
          <c:idx val="0"/>
          <c:order val="0"/>
          <c:tx>
            <c:strRef>
              <c:f>Sheet2!$H$7</c:f>
              <c:strCache>
                <c:ptCount val="1"/>
                <c:pt idx="0">
                  <c:v>ES27</c:v>
                </c:pt>
              </c:strCache>
            </c:strRef>
          </c:tx>
          <c:spPr>
            <a:solidFill>
              <a:schemeClr val="tx1">
                <a:lumMod val="50000"/>
                <a:lumOff val="50000"/>
              </a:schemeClr>
            </a:solidFill>
            <a:ln>
              <a:noFill/>
            </a:ln>
            <a:effectLst/>
          </c:spPr>
          <c:invertIfNegative val="0"/>
          <c:dLbls>
            <c:spPr>
              <a:noFill/>
              <a:ln>
                <a:noFill/>
              </a:ln>
              <a:effectLst/>
            </c:spPr>
            <c:txPr>
              <a:bodyPr rot="-540000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Sheet2!$I$6:$L$6</c:f>
              <c:strCache>
                <c:ptCount val="4"/>
                <c:pt idx="0">
                  <c:v>Mazumtirdzniecība (bez auto)</c:v>
                </c:pt>
                <c:pt idx="1">
                  <c:v>Gaisa transports</c:v>
                </c:pt>
                <c:pt idx="2">
                  <c:v>Izmitināšana un ēdināšana</c:v>
                </c:pt>
                <c:pt idx="3">
                  <c:v>Māksla, izklaide un atpūta</c:v>
                </c:pt>
              </c:strCache>
            </c:strRef>
          </c:cat>
          <c:val>
            <c:numRef>
              <c:f>Sheet2!$I$7:$L$7</c:f>
              <c:numCache>
                <c:formatCode>0.0</c:formatCode>
                <c:ptCount val="4"/>
                <c:pt idx="0">
                  <c:v>4.2784889768968863</c:v>
                </c:pt>
                <c:pt idx="1">
                  <c:v>0.34174492275989193</c:v>
                </c:pt>
                <c:pt idx="2">
                  <c:v>2.7819139281007175</c:v>
                </c:pt>
                <c:pt idx="3">
                  <c:v>1.3433236871703935</c:v>
                </c:pt>
              </c:numCache>
            </c:numRef>
          </c:val>
          <c:extLst>
            <c:ext xmlns:c16="http://schemas.microsoft.com/office/drawing/2014/chart" uri="{C3380CC4-5D6E-409C-BE32-E72D297353CC}">
              <c16:uniqueId val="{00000000-1B4F-458B-9156-6BBF3DD4DA6C}"/>
            </c:ext>
          </c:extLst>
        </c:ser>
        <c:ser>
          <c:idx val="1"/>
          <c:order val="1"/>
          <c:tx>
            <c:strRef>
              <c:f>Sheet2!$H$8</c:f>
              <c:strCache>
                <c:ptCount val="1"/>
                <c:pt idx="0">
                  <c:v>Igaunija</c:v>
                </c:pt>
              </c:strCache>
            </c:strRef>
          </c:tx>
          <c:spPr>
            <a:solidFill>
              <a:srgbClr val="002060"/>
            </a:solidFill>
            <a:ln>
              <a:noFill/>
            </a:ln>
            <a:effectLst/>
          </c:spPr>
          <c:invertIfNegative val="0"/>
          <c:dLbls>
            <c:spPr>
              <a:noFill/>
              <a:ln>
                <a:noFill/>
              </a:ln>
              <a:effectLst/>
            </c:spPr>
            <c:txPr>
              <a:bodyPr rot="-540000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Sheet2!$I$6:$L$6</c:f>
              <c:strCache>
                <c:ptCount val="4"/>
                <c:pt idx="0">
                  <c:v>Mazumtirdzniecība (bez auto)</c:v>
                </c:pt>
                <c:pt idx="1">
                  <c:v>Gaisa transports</c:v>
                </c:pt>
                <c:pt idx="2">
                  <c:v>Izmitināšana un ēdināšana</c:v>
                </c:pt>
                <c:pt idx="3">
                  <c:v>Māksla, izklaide un atpūta</c:v>
                </c:pt>
              </c:strCache>
            </c:strRef>
          </c:cat>
          <c:val>
            <c:numRef>
              <c:f>Sheet2!$I$8:$L$8</c:f>
              <c:numCache>
                <c:formatCode>0.0</c:formatCode>
                <c:ptCount val="4"/>
                <c:pt idx="0">
                  <c:v>4.3727789193762838</c:v>
                </c:pt>
                <c:pt idx="1">
                  <c:v>-0.59615617067569204</c:v>
                </c:pt>
                <c:pt idx="2">
                  <c:v>1.8024900278012814</c:v>
                </c:pt>
                <c:pt idx="3">
                  <c:v>1.5365647286353197</c:v>
                </c:pt>
              </c:numCache>
            </c:numRef>
          </c:val>
          <c:extLst>
            <c:ext xmlns:c16="http://schemas.microsoft.com/office/drawing/2014/chart" uri="{C3380CC4-5D6E-409C-BE32-E72D297353CC}">
              <c16:uniqueId val="{00000001-1B4F-458B-9156-6BBF3DD4DA6C}"/>
            </c:ext>
          </c:extLst>
        </c:ser>
        <c:ser>
          <c:idx val="2"/>
          <c:order val="2"/>
          <c:tx>
            <c:strRef>
              <c:f>Sheet2!$H$9</c:f>
              <c:strCache>
                <c:ptCount val="1"/>
                <c:pt idx="0">
                  <c:v>Latvija</c:v>
                </c:pt>
              </c:strCache>
            </c:strRef>
          </c:tx>
          <c:spPr>
            <a:solidFill>
              <a:srgbClr val="FF3737"/>
            </a:solidFill>
            <a:ln>
              <a:noFill/>
            </a:ln>
            <a:effectLst/>
          </c:spPr>
          <c:invertIfNegative val="0"/>
          <c:dLbls>
            <c:spPr>
              <a:noFill/>
              <a:ln>
                <a:noFill/>
              </a:ln>
              <a:effectLst/>
            </c:spPr>
            <c:txPr>
              <a:bodyPr rot="-540000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Sheet2!$I$6:$L$6</c:f>
              <c:strCache>
                <c:ptCount val="4"/>
                <c:pt idx="0">
                  <c:v>Mazumtirdzniecība (bez auto)</c:v>
                </c:pt>
                <c:pt idx="1">
                  <c:v>Gaisa transports</c:v>
                </c:pt>
                <c:pt idx="2">
                  <c:v>Izmitināšana un ēdināšana</c:v>
                </c:pt>
                <c:pt idx="3">
                  <c:v>Māksla, izklaide un atpūta</c:v>
                </c:pt>
              </c:strCache>
            </c:strRef>
          </c:cat>
          <c:val>
            <c:numRef>
              <c:f>Sheet2!$I$9:$L$9</c:f>
              <c:numCache>
                <c:formatCode>0.0</c:formatCode>
                <c:ptCount val="4"/>
                <c:pt idx="0">
                  <c:v>6.0422407441321653</c:v>
                </c:pt>
                <c:pt idx="1">
                  <c:v>1.6946553831607727</c:v>
                </c:pt>
                <c:pt idx="2">
                  <c:v>2.0281349420989194</c:v>
                </c:pt>
                <c:pt idx="3">
                  <c:v>2.1090559078693509</c:v>
                </c:pt>
              </c:numCache>
            </c:numRef>
          </c:val>
          <c:extLst>
            <c:ext xmlns:c16="http://schemas.microsoft.com/office/drawing/2014/chart" uri="{C3380CC4-5D6E-409C-BE32-E72D297353CC}">
              <c16:uniqueId val="{00000002-1B4F-458B-9156-6BBF3DD4DA6C}"/>
            </c:ext>
          </c:extLst>
        </c:ser>
        <c:ser>
          <c:idx val="3"/>
          <c:order val="3"/>
          <c:tx>
            <c:strRef>
              <c:f>Sheet2!$H$10</c:f>
              <c:strCache>
                <c:ptCount val="1"/>
                <c:pt idx="0">
                  <c:v>Lietuva</c:v>
                </c:pt>
              </c:strCache>
            </c:strRef>
          </c:tx>
          <c:spPr>
            <a:solidFill>
              <a:srgbClr val="00B050"/>
            </a:solidFill>
            <a:ln>
              <a:noFill/>
            </a:ln>
            <a:effectLst/>
          </c:spPr>
          <c:invertIfNegative val="0"/>
          <c:dLbls>
            <c:spPr>
              <a:noFill/>
              <a:ln>
                <a:noFill/>
              </a:ln>
              <a:effectLst/>
            </c:spPr>
            <c:txPr>
              <a:bodyPr rot="-540000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Sheet2!$I$6:$L$6</c:f>
              <c:strCache>
                <c:ptCount val="4"/>
                <c:pt idx="0">
                  <c:v>Mazumtirdzniecība (bez auto)</c:v>
                </c:pt>
                <c:pt idx="1">
                  <c:v>Gaisa transports</c:v>
                </c:pt>
                <c:pt idx="2">
                  <c:v>Izmitināšana un ēdināšana</c:v>
                </c:pt>
                <c:pt idx="3">
                  <c:v>Māksla, izklaide un atpūta</c:v>
                </c:pt>
              </c:strCache>
            </c:strRef>
          </c:cat>
          <c:val>
            <c:numRef>
              <c:f>Sheet2!$I$10:$L$10</c:f>
              <c:numCache>
                <c:formatCode>0.0</c:formatCode>
                <c:ptCount val="4"/>
                <c:pt idx="0">
                  <c:v>7.3111528600714033</c:v>
                </c:pt>
                <c:pt idx="1">
                  <c:v>0.11507726233869113</c:v>
                </c:pt>
                <c:pt idx="2">
                  <c:v>1.6825366240077935</c:v>
                </c:pt>
                <c:pt idx="3">
                  <c:v>1.0247228778949962</c:v>
                </c:pt>
              </c:numCache>
            </c:numRef>
          </c:val>
          <c:extLst>
            <c:ext xmlns:c16="http://schemas.microsoft.com/office/drawing/2014/chart" uri="{C3380CC4-5D6E-409C-BE32-E72D297353CC}">
              <c16:uniqueId val="{00000003-1B4F-458B-9156-6BBF3DD4DA6C}"/>
            </c:ext>
          </c:extLst>
        </c:ser>
        <c:dLbls>
          <c:showLegendKey val="0"/>
          <c:showVal val="0"/>
          <c:showCatName val="0"/>
          <c:showSerName val="0"/>
          <c:showPercent val="0"/>
          <c:showBubbleSize val="0"/>
        </c:dLbls>
        <c:gapWidth val="100"/>
        <c:overlap val="-27"/>
        <c:axId val="598197792"/>
        <c:axId val="1"/>
      </c:barChart>
      <c:catAx>
        <c:axId val="59819779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lv-LV"/>
          </a:p>
        </c:txPr>
        <c:crossAx val="1"/>
        <c:crosses val="autoZero"/>
        <c:auto val="1"/>
        <c:lblAlgn val="ctr"/>
        <c:lblOffset val="100"/>
        <c:noMultiLvlLbl val="0"/>
      </c:catAx>
      <c:valAx>
        <c:axId val="1"/>
        <c:scaling>
          <c:orientation val="minMax"/>
          <c:max val="8"/>
          <c:min val="-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lv-LV"/>
          </a:p>
        </c:txPr>
        <c:crossAx val="598197792"/>
        <c:crosses val="autoZero"/>
        <c:crossBetween val="between"/>
        <c:majorUnit val="2"/>
      </c:valAx>
      <c:spPr>
        <a:noFill/>
        <a:ln w="25400">
          <a:noFill/>
        </a:ln>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Verdana" panose="020B0604030504040204" pitchFamily="34" charset="0"/>
              <a:ea typeface="Verdana" panose="020B0604030504040204" pitchFamily="34" charset="0"/>
              <a:cs typeface="+mn-cs"/>
            </a:defRPr>
          </a:pPr>
          <a:endParaRPr lang="lv-LV"/>
        </a:p>
      </c:txPr>
    </c:legend>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latin typeface="Verdana" panose="020B0604030504040204" pitchFamily="34" charset="0"/>
          <a:ea typeface="Verdana" panose="020B0604030504040204" pitchFamily="34" charset="0"/>
        </a:defRPr>
      </a:pPr>
      <a:endParaRPr lang="lv-LV"/>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lv-LV" dirty="0"/>
              <a:t>tai skaitā:</a:t>
            </a:r>
          </a:p>
        </c:rich>
      </c:tx>
      <c:overlay val="0"/>
    </c:title>
    <c:autoTitleDeleted val="0"/>
    <c:plotArea>
      <c:layout>
        <c:manualLayout>
          <c:layoutTarget val="inner"/>
          <c:xMode val="edge"/>
          <c:yMode val="edge"/>
          <c:x val="8.509818118947976E-2"/>
          <c:y val="0.24280678183742138"/>
          <c:w val="0.90536068880460518"/>
          <c:h val="0.68551277630783503"/>
        </c:manualLayout>
      </c:layout>
      <c:barChart>
        <c:barDir val="col"/>
        <c:grouping val="clustered"/>
        <c:varyColors val="0"/>
        <c:ser>
          <c:idx val="2"/>
          <c:order val="0"/>
          <c:tx>
            <c:strRef>
              <c:f>Sheet1!$B$1</c:f>
              <c:strCache>
                <c:ptCount val="1"/>
                <c:pt idx="0">
                  <c:v>Vidēja termiņa ietvars 2021.-2023.</c:v>
                </c:pt>
              </c:strCache>
            </c:strRef>
          </c:tx>
          <c:spPr>
            <a:solidFill>
              <a:srgbClr val="70AD47">
                <a:lumMod val="40000"/>
                <a:lumOff val="60000"/>
              </a:srgbClr>
            </a:soli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c:spPr>
          <c:invertIfNegative val="0"/>
          <c:dLbls>
            <c:numFmt formatCode="#,##0" sourceLinked="0"/>
            <c:spPr>
              <a:noFill/>
              <a:ln>
                <a:noFill/>
              </a:ln>
              <a:effectLst/>
            </c:spPr>
            <c:txPr>
              <a:bodyPr rot="-5400000" vert="horz"/>
              <a:lstStyle/>
              <a:p>
                <a:pPr>
                  <a:defRPr/>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Sociālās apdrošināšanas iemaksas spec. budžetā</c:v>
                </c:pt>
                <c:pt idx="1">
                  <c:v>Pievienotās vērtības nodoklis</c:v>
                </c:pt>
                <c:pt idx="2">
                  <c:v>Iedzīvotāju ienākuma nodoklis</c:v>
                </c:pt>
                <c:pt idx="3">
                  <c:v>Akcīzes nodoklis</c:v>
                </c:pt>
                <c:pt idx="4">
                  <c:v>Uzņēmumu ienākuma nodoklis</c:v>
                </c:pt>
              </c:strCache>
            </c:strRef>
          </c:cat>
          <c:val>
            <c:numRef>
              <c:f>Sheet1!$B$2:$B$6</c:f>
              <c:numCache>
                <c:formatCode>#,##0</c:formatCode>
                <c:ptCount val="5"/>
                <c:pt idx="0">
                  <c:v>3084.6573989999993</c:v>
                </c:pt>
                <c:pt idx="1">
                  <c:v>2926.378862</c:v>
                </c:pt>
                <c:pt idx="2">
                  <c:v>1881.3271930000001</c:v>
                </c:pt>
                <c:pt idx="3">
                  <c:v>1161.68</c:v>
                </c:pt>
                <c:pt idx="4">
                  <c:v>308.543027</c:v>
                </c:pt>
              </c:numCache>
            </c:numRef>
          </c:val>
          <c:extLst>
            <c:ext xmlns:c16="http://schemas.microsoft.com/office/drawing/2014/chart" uri="{C3380CC4-5D6E-409C-BE32-E72D297353CC}">
              <c16:uniqueId val="{00000000-1E91-4B33-AEB9-ED60A995CEC5}"/>
            </c:ext>
          </c:extLst>
        </c:ser>
        <c:ser>
          <c:idx val="0"/>
          <c:order val="1"/>
          <c:tx>
            <c:strRef>
              <c:f>Sheet1!$C$1</c:f>
              <c:strCache>
                <c:ptCount val="1"/>
                <c:pt idx="0">
                  <c:v>Budžets "2022."</c:v>
                </c:pt>
              </c:strCache>
            </c:strRef>
          </c:tx>
          <c:spPr>
            <a:solidFill>
              <a:srgbClr val="5B9BD5">
                <a:lumMod val="60000"/>
                <a:lumOff val="40000"/>
              </a:srgb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c:spPr>
          <c:invertIfNegative val="0"/>
          <c:dLbls>
            <c:numFmt formatCode="#,##0" sourceLinked="0"/>
            <c:spPr>
              <a:noFill/>
              <a:ln>
                <a:noFill/>
              </a:ln>
              <a:effectLst/>
            </c:spPr>
            <c:txPr>
              <a:bodyPr rot="-5400000" vert="horz"/>
              <a:lstStyle/>
              <a:p>
                <a:pPr>
                  <a:defRPr/>
                </a:pPr>
                <a:endParaRPr lang="lv-L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Sociālās apdrošināšanas iemaksas spec. budžetā</c:v>
                </c:pt>
                <c:pt idx="1">
                  <c:v>Pievienotās vērtības nodoklis</c:v>
                </c:pt>
                <c:pt idx="2">
                  <c:v>Iedzīvotāju ienākuma nodoklis</c:v>
                </c:pt>
                <c:pt idx="3">
                  <c:v>Akcīzes nodoklis</c:v>
                </c:pt>
                <c:pt idx="4">
                  <c:v>Uzņēmumu ienākuma nodoklis</c:v>
                </c:pt>
              </c:strCache>
            </c:strRef>
          </c:cat>
          <c:val>
            <c:numRef>
              <c:f>Sheet1!$C$2:$C$6</c:f>
              <c:numCache>
                <c:formatCode>#,##0</c:formatCode>
                <c:ptCount val="5"/>
                <c:pt idx="0">
                  <c:v>3104.0660300000004</c:v>
                </c:pt>
                <c:pt idx="1">
                  <c:v>3055.3389999999999</c:v>
                </c:pt>
                <c:pt idx="2">
                  <c:v>1955</c:v>
                </c:pt>
                <c:pt idx="3">
                  <c:v>1166.8</c:v>
                </c:pt>
                <c:pt idx="4">
                  <c:v>310</c:v>
                </c:pt>
              </c:numCache>
            </c:numRef>
          </c:val>
          <c:extLst>
            <c:ext xmlns:c16="http://schemas.microsoft.com/office/drawing/2014/chart" uri="{C3380CC4-5D6E-409C-BE32-E72D297353CC}">
              <c16:uniqueId val="{00000001-1E91-4B33-AEB9-ED60A995CEC5}"/>
            </c:ext>
          </c:extLst>
        </c:ser>
        <c:dLbls>
          <c:showLegendKey val="0"/>
          <c:showVal val="0"/>
          <c:showCatName val="0"/>
          <c:showSerName val="0"/>
          <c:showPercent val="0"/>
          <c:showBubbleSize val="0"/>
        </c:dLbls>
        <c:gapWidth val="112"/>
        <c:axId val="331370976"/>
        <c:axId val="331370192"/>
      </c:barChart>
      <c:catAx>
        <c:axId val="331370976"/>
        <c:scaling>
          <c:orientation val="minMax"/>
        </c:scaling>
        <c:delete val="0"/>
        <c:axPos val="b"/>
        <c:numFmt formatCode="General" sourceLinked="1"/>
        <c:majorTickMark val="out"/>
        <c:minorTickMark val="none"/>
        <c:tickLblPos val="high"/>
        <c:txPr>
          <a:bodyPr rot="0" vert="horz" anchor="ctr" anchorCtr="1"/>
          <a:lstStyle/>
          <a:p>
            <a:pPr>
              <a:defRPr sz="1050"/>
            </a:pPr>
            <a:endParaRPr lang="lv-LV"/>
          </a:p>
        </c:txPr>
        <c:crossAx val="331370192"/>
        <c:crosses val="autoZero"/>
        <c:auto val="1"/>
        <c:lblAlgn val="ctr"/>
        <c:lblOffset val="100"/>
        <c:noMultiLvlLbl val="0"/>
      </c:catAx>
      <c:valAx>
        <c:axId val="331370192"/>
        <c:scaling>
          <c:orientation val="minMax"/>
          <c:max val="4000"/>
          <c:min val="0"/>
        </c:scaling>
        <c:delete val="0"/>
        <c:axPos val="l"/>
        <c:majorGridlines>
          <c:spPr>
            <a:ln>
              <a:solidFill>
                <a:sysClr val="window" lastClr="FFFFFF">
                  <a:lumMod val="85000"/>
                </a:sysClr>
              </a:solidFill>
            </a:ln>
          </c:spPr>
        </c:majorGridlines>
        <c:numFmt formatCode="#,##0" sourceLinked="0"/>
        <c:majorTickMark val="out"/>
        <c:minorTickMark val="none"/>
        <c:tickLblPos val="nextTo"/>
        <c:crossAx val="331370976"/>
        <c:crosses val="autoZero"/>
        <c:crossBetween val="between"/>
      </c:valAx>
    </c:plotArea>
    <c:plotVisOnly val="1"/>
    <c:dispBlanksAs val="gap"/>
    <c:showDLblsOverMax val="0"/>
  </c:chart>
  <c:spPr>
    <a:noFill/>
    <a:ln>
      <a:noFill/>
    </a:ln>
  </c:spPr>
  <c:txPr>
    <a:bodyPr/>
    <a:lstStyle/>
    <a:p>
      <a:pPr>
        <a:defRPr sz="1200" b="0">
          <a:latin typeface="Verdana" panose="020B0604030504040204" pitchFamily="34" charset="0"/>
          <a:ea typeface="Verdana" panose="020B0604030504040204" pitchFamily="34" charset="0"/>
          <a:cs typeface="Calibri" pitchFamily="34" charset="0"/>
        </a:defRPr>
      </a:pPr>
      <a:endParaRPr lang="lv-LV"/>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Sheet1!$B$19</c:f>
              <c:strCache>
                <c:ptCount val="1"/>
                <c:pt idx="0">
                  <c:v>Bilance pie nemainīgas politikas bez covid pasākumiem</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Sheet1!$C$18:$I$18</c:f>
              <c:numCache>
                <c:formatCode>General</c:formatCode>
                <c:ptCount val="7"/>
                <c:pt idx="0">
                  <c:v>2018</c:v>
                </c:pt>
                <c:pt idx="1">
                  <c:v>2019</c:v>
                </c:pt>
                <c:pt idx="2">
                  <c:v>2020</c:v>
                </c:pt>
                <c:pt idx="3">
                  <c:v>2021</c:v>
                </c:pt>
                <c:pt idx="4">
                  <c:v>2022</c:v>
                </c:pt>
                <c:pt idx="5">
                  <c:v>2023</c:v>
                </c:pt>
                <c:pt idx="6">
                  <c:v>2024</c:v>
                </c:pt>
              </c:numCache>
            </c:numRef>
          </c:cat>
          <c:val>
            <c:numRef>
              <c:f>Sheet1!$C$19:$I$19</c:f>
              <c:numCache>
                <c:formatCode>General</c:formatCode>
                <c:ptCount val="7"/>
                <c:pt idx="0">
                  <c:v>-0.8</c:v>
                </c:pt>
                <c:pt idx="1">
                  <c:v>-0.6</c:v>
                </c:pt>
                <c:pt idx="2">
                  <c:v>-1.2</c:v>
                </c:pt>
                <c:pt idx="3">
                  <c:v>-2.5</c:v>
                </c:pt>
                <c:pt idx="4">
                  <c:v>-2.2999999999999998</c:v>
                </c:pt>
                <c:pt idx="5">
                  <c:v>-1.1000000000000001</c:v>
                </c:pt>
                <c:pt idx="6">
                  <c:v>-0.3</c:v>
                </c:pt>
              </c:numCache>
            </c:numRef>
          </c:val>
          <c:extLst>
            <c:ext xmlns:c16="http://schemas.microsoft.com/office/drawing/2014/chart" uri="{C3380CC4-5D6E-409C-BE32-E72D297353CC}">
              <c16:uniqueId val="{00000000-3CF1-4F5B-BF91-24C5454EFC35}"/>
            </c:ext>
          </c:extLst>
        </c:ser>
        <c:ser>
          <c:idx val="1"/>
          <c:order val="1"/>
          <c:tx>
            <c:strRef>
              <c:f>Sheet1!$B$20</c:f>
              <c:strCache>
                <c:ptCount val="1"/>
                <c:pt idx="0">
                  <c:v>Fiskālā telpa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Sheet1!$C$18:$I$18</c:f>
              <c:numCache>
                <c:formatCode>General</c:formatCode>
                <c:ptCount val="7"/>
                <c:pt idx="0">
                  <c:v>2018</c:v>
                </c:pt>
                <c:pt idx="1">
                  <c:v>2019</c:v>
                </c:pt>
                <c:pt idx="2">
                  <c:v>2020</c:v>
                </c:pt>
                <c:pt idx="3">
                  <c:v>2021</c:v>
                </c:pt>
                <c:pt idx="4">
                  <c:v>2022</c:v>
                </c:pt>
                <c:pt idx="5">
                  <c:v>2023</c:v>
                </c:pt>
                <c:pt idx="6">
                  <c:v>2024</c:v>
                </c:pt>
              </c:numCache>
            </c:numRef>
          </c:cat>
          <c:val>
            <c:numRef>
              <c:f>Sheet1!$C$20:$I$20</c:f>
              <c:numCache>
                <c:formatCode>General</c:formatCode>
                <c:ptCount val="7"/>
                <c:pt idx="4">
                  <c:v>-0.9</c:v>
                </c:pt>
                <c:pt idx="5">
                  <c:v>-0.8</c:v>
                </c:pt>
                <c:pt idx="6">
                  <c:v>-0.8</c:v>
                </c:pt>
              </c:numCache>
            </c:numRef>
          </c:val>
          <c:extLst>
            <c:ext xmlns:c16="http://schemas.microsoft.com/office/drawing/2014/chart" uri="{C3380CC4-5D6E-409C-BE32-E72D297353CC}">
              <c16:uniqueId val="{00000001-3CF1-4F5B-BF91-24C5454EFC35}"/>
            </c:ext>
          </c:extLst>
        </c:ser>
        <c:ser>
          <c:idx val="2"/>
          <c:order val="2"/>
          <c:tx>
            <c:strRef>
              <c:f>Sheet1!$B$21</c:f>
              <c:strCache>
                <c:ptCount val="1"/>
                <c:pt idx="0">
                  <c:v>COVID -19 pasākumi</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Sheet1!$C$18:$I$18</c:f>
              <c:numCache>
                <c:formatCode>General</c:formatCode>
                <c:ptCount val="7"/>
                <c:pt idx="0">
                  <c:v>2018</c:v>
                </c:pt>
                <c:pt idx="1">
                  <c:v>2019</c:v>
                </c:pt>
                <c:pt idx="2">
                  <c:v>2020</c:v>
                </c:pt>
                <c:pt idx="3">
                  <c:v>2021</c:v>
                </c:pt>
                <c:pt idx="4">
                  <c:v>2022</c:v>
                </c:pt>
                <c:pt idx="5">
                  <c:v>2023</c:v>
                </c:pt>
                <c:pt idx="6">
                  <c:v>2024</c:v>
                </c:pt>
              </c:numCache>
            </c:numRef>
          </c:cat>
          <c:val>
            <c:numRef>
              <c:f>Sheet1!$C$21:$I$21</c:f>
              <c:numCache>
                <c:formatCode>General</c:formatCode>
                <c:ptCount val="7"/>
                <c:pt idx="2">
                  <c:v>-3.3</c:v>
                </c:pt>
                <c:pt idx="3">
                  <c:v>-6.8</c:v>
                </c:pt>
                <c:pt idx="4">
                  <c:v>-0.7</c:v>
                </c:pt>
                <c:pt idx="5">
                  <c:v>-0.2</c:v>
                </c:pt>
              </c:numCache>
            </c:numRef>
          </c:val>
          <c:extLst>
            <c:ext xmlns:c16="http://schemas.microsoft.com/office/drawing/2014/chart" uri="{C3380CC4-5D6E-409C-BE32-E72D297353CC}">
              <c16:uniqueId val="{00000002-3CF1-4F5B-BF91-24C5454EFC35}"/>
            </c:ext>
          </c:extLst>
        </c:ser>
        <c:dLbls>
          <c:dLblPos val="ctr"/>
          <c:showLegendKey val="0"/>
          <c:showVal val="1"/>
          <c:showCatName val="0"/>
          <c:showSerName val="0"/>
          <c:showPercent val="0"/>
          <c:showBubbleSize val="0"/>
        </c:dLbls>
        <c:gapWidth val="150"/>
        <c:overlap val="100"/>
        <c:axId val="1285735936"/>
        <c:axId val="1285730528"/>
      </c:barChart>
      <c:catAx>
        <c:axId val="1285735936"/>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lv-LV"/>
          </a:p>
        </c:txPr>
        <c:crossAx val="1285730528"/>
        <c:crosses val="autoZero"/>
        <c:auto val="1"/>
        <c:lblAlgn val="ctr"/>
        <c:lblOffset val="100"/>
        <c:noMultiLvlLbl val="0"/>
      </c:catAx>
      <c:valAx>
        <c:axId val="12857305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1285735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9264210641713"/>
          <c:y val="0"/>
          <c:w val="0.6520601472110974"/>
          <c:h val="0.86657655072841333"/>
        </c:manualLayout>
      </c:layout>
      <c:barChart>
        <c:barDir val="bar"/>
        <c:grouping val="clustered"/>
        <c:varyColors val="0"/>
        <c:ser>
          <c:idx val="0"/>
          <c:order val="0"/>
          <c:tx>
            <c:strRef>
              <c:f>'Subsect graf'!$Z$4</c:f>
              <c:strCache>
                <c:ptCount val="1"/>
                <c:pt idx="0">
                  <c:v>2021 I-II cet</c:v>
                </c:pt>
              </c:strCache>
            </c:strRef>
          </c:tx>
          <c:spPr>
            <a:solidFill>
              <a:srgbClr val="00B050"/>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33E4-4E0B-A234-D914757587E8}"/>
              </c:ext>
            </c:extLst>
          </c:dPt>
          <c:dPt>
            <c:idx val="1"/>
            <c:invertIfNegative val="0"/>
            <c:bubble3D val="0"/>
            <c:spPr>
              <a:solidFill>
                <a:srgbClr val="00B050"/>
              </a:solidFill>
              <a:ln>
                <a:noFill/>
              </a:ln>
              <a:effectLst/>
            </c:spPr>
            <c:extLst>
              <c:ext xmlns:c16="http://schemas.microsoft.com/office/drawing/2014/chart" uri="{C3380CC4-5D6E-409C-BE32-E72D297353CC}">
                <c16:uniqueId val="{00000003-33E4-4E0B-A234-D914757587E8}"/>
              </c:ext>
            </c:extLst>
          </c:dPt>
          <c:dPt>
            <c:idx val="4"/>
            <c:invertIfNegative val="0"/>
            <c:bubble3D val="0"/>
            <c:spPr>
              <a:solidFill>
                <a:srgbClr val="00B050"/>
              </a:solidFill>
              <a:ln>
                <a:noFill/>
              </a:ln>
              <a:effectLst/>
            </c:spPr>
            <c:extLst>
              <c:ext xmlns:c16="http://schemas.microsoft.com/office/drawing/2014/chart" uri="{C3380CC4-5D6E-409C-BE32-E72D297353CC}">
                <c16:uniqueId val="{00000005-33E4-4E0B-A234-D914757587E8}"/>
              </c:ext>
            </c:extLst>
          </c:dPt>
          <c:dPt>
            <c:idx val="5"/>
            <c:invertIfNegative val="0"/>
            <c:bubble3D val="0"/>
            <c:spPr>
              <a:solidFill>
                <a:srgbClr val="00B050"/>
              </a:solidFill>
              <a:ln>
                <a:noFill/>
              </a:ln>
              <a:effectLst/>
            </c:spPr>
            <c:extLst>
              <c:ext xmlns:c16="http://schemas.microsoft.com/office/drawing/2014/chart" uri="{C3380CC4-5D6E-409C-BE32-E72D297353CC}">
                <c16:uniqueId val="{00000007-33E4-4E0B-A234-D914757587E8}"/>
              </c:ext>
            </c:extLst>
          </c:dPt>
          <c:dPt>
            <c:idx val="6"/>
            <c:invertIfNegative val="0"/>
            <c:bubble3D val="0"/>
            <c:spPr>
              <a:solidFill>
                <a:srgbClr val="00B050"/>
              </a:solidFill>
              <a:ln>
                <a:noFill/>
              </a:ln>
              <a:effectLst/>
            </c:spPr>
            <c:extLst>
              <c:ext xmlns:c16="http://schemas.microsoft.com/office/drawing/2014/chart" uri="{C3380CC4-5D6E-409C-BE32-E72D297353CC}">
                <c16:uniqueId val="{00000009-33E4-4E0B-A234-D914757587E8}"/>
              </c:ext>
            </c:extLst>
          </c:dPt>
          <c:dPt>
            <c:idx val="7"/>
            <c:invertIfNegative val="0"/>
            <c:bubble3D val="0"/>
            <c:spPr>
              <a:solidFill>
                <a:srgbClr val="00B050"/>
              </a:solidFill>
              <a:ln>
                <a:noFill/>
              </a:ln>
              <a:effectLst/>
            </c:spPr>
            <c:extLst>
              <c:ext xmlns:c16="http://schemas.microsoft.com/office/drawing/2014/chart" uri="{C3380CC4-5D6E-409C-BE32-E72D297353CC}">
                <c16:uniqueId val="{0000000B-33E4-4E0B-A234-D914757587E8}"/>
              </c:ext>
            </c:extLst>
          </c:dPt>
          <c:dPt>
            <c:idx val="9"/>
            <c:invertIfNegative val="0"/>
            <c:bubble3D val="0"/>
            <c:spPr>
              <a:solidFill>
                <a:srgbClr val="00B050"/>
              </a:solidFill>
              <a:ln>
                <a:noFill/>
              </a:ln>
              <a:effectLst/>
            </c:spPr>
            <c:extLst>
              <c:ext xmlns:c16="http://schemas.microsoft.com/office/drawing/2014/chart" uri="{C3380CC4-5D6E-409C-BE32-E72D297353CC}">
                <c16:uniqueId val="{0000000D-33E4-4E0B-A234-D914757587E8}"/>
              </c:ext>
            </c:extLst>
          </c:dPt>
          <c:dPt>
            <c:idx val="10"/>
            <c:invertIfNegative val="0"/>
            <c:bubble3D val="0"/>
            <c:spPr>
              <a:solidFill>
                <a:srgbClr val="00B050"/>
              </a:solidFill>
              <a:ln>
                <a:noFill/>
              </a:ln>
              <a:effectLst/>
            </c:spPr>
            <c:extLst>
              <c:ext xmlns:c16="http://schemas.microsoft.com/office/drawing/2014/chart" uri="{C3380CC4-5D6E-409C-BE32-E72D297353CC}">
                <c16:uniqueId val="{0000000F-33E4-4E0B-A234-D914757587E8}"/>
              </c:ext>
            </c:extLst>
          </c:dPt>
          <c:dPt>
            <c:idx val="11"/>
            <c:invertIfNegative val="0"/>
            <c:bubble3D val="0"/>
            <c:spPr>
              <a:solidFill>
                <a:srgbClr val="00B050"/>
              </a:solidFill>
              <a:ln>
                <a:noFill/>
              </a:ln>
              <a:effectLst/>
            </c:spPr>
            <c:extLst>
              <c:ext xmlns:c16="http://schemas.microsoft.com/office/drawing/2014/chart" uri="{C3380CC4-5D6E-409C-BE32-E72D297353CC}">
                <c16:uniqueId val="{00000011-33E4-4E0B-A234-D914757587E8}"/>
              </c:ext>
            </c:extLst>
          </c:dPt>
          <c:dPt>
            <c:idx val="12"/>
            <c:invertIfNegative val="0"/>
            <c:bubble3D val="0"/>
            <c:spPr>
              <a:solidFill>
                <a:srgbClr val="00B050"/>
              </a:solidFill>
              <a:ln>
                <a:noFill/>
              </a:ln>
              <a:effectLst/>
            </c:spPr>
            <c:extLst>
              <c:ext xmlns:c16="http://schemas.microsoft.com/office/drawing/2014/chart" uri="{C3380CC4-5D6E-409C-BE32-E72D297353CC}">
                <c16:uniqueId val="{00000013-33E4-4E0B-A234-D914757587E8}"/>
              </c:ext>
            </c:extLst>
          </c:dPt>
          <c:dPt>
            <c:idx val="13"/>
            <c:invertIfNegative val="0"/>
            <c:bubble3D val="0"/>
            <c:spPr>
              <a:solidFill>
                <a:srgbClr val="00B050"/>
              </a:solidFill>
              <a:ln>
                <a:noFill/>
              </a:ln>
              <a:effectLst/>
            </c:spPr>
            <c:extLst>
              <c:ext xmlns:c16="http://schemas.microsoft.com/office/drawing/2014/chart" uri="{C3380CC4-5D6E-409C-BE32-E72D297353CC}">
                <c16:uniqueId val="{00000015-33E4-4E0B-A234-D914757587E8}"/>
              </c:ext>
            </c:extLst>
          </c:dPt>
          <c:cat>
            <c:strRef>
              <c:f>'Subsect graf'!$V$5:$V$17</c:f>
              <c:strCache>
                <c:ptCount val="13"/>
                <c:pt idx="0">
                  <c:v>ELEKTROENERĢIJA UN GĀZES APGĀDE</c:v>
                </c:pt>
                <c:pt idx="1">
                  <c:v>Mēbeļu ražošana</c:v>
                </c:pt>
                <c:pt idx="2">
                  <c:v>Elektrisko iekārtu ražošana</c:v>
                </c:pt>
                <c:pt idx="3">
                  <c:v>Gatavo metālizstrādājumu ražošana</c:v>
                </c:pt>
                <c:pt idx="4">
                  <c:v>Nemetālisko minerālu ražošana</c:v>
                </c:pt>
                <c:pt idx="5">
                  <c:v>Ķīmiskās vielas un produkti</c:v>
                </c:pt>
                <c:pt idx="6">
                  <c:v>Poligrāfija</c:v>
                </c:pt>
                <c:pt idx="7">
                  <c:v>Kokapstrāde</c:v>
                </c:pt>
                <c:pt idx="8">
                  <c:v>Tekstilizstrādājumu ražošana</c:v>
                </c:pt>
                <c:pt idx="9">
                  <c:v>Pārtika un dzērieni</c:v>
                </c:pt>
                <c:pt idx="10">
                  <c:v>APSTRĀDES RŪPNIECĪBA</c:v>
                </c:pt>
                <c:pt idx="11">
                  <c:v>IEGUVES RŪPNIECĪBA</c:v>
                </c:pt>
                <c:pt idx="12">
                  <c:v>RŪPNIECĪBA</c:v>
                </c:pt>
              </c:strCache>
            </c:strRef>
          </c:cat>
          <c:val>
            <c:numRef>
              <c:f>'Subsect graf'!$Z$5:$Z$17</c:f>
              <c:numCache>
                <c:formatCode>0.0</c:formatCode>
                <c:ptCount val="13"/>
                <c:pt idx="0">
                  <c:v>5.3</c:v>
                </c:pt>
                <c:pt idx="1">
                  <c:v>29.9</c:v>
                </c:pt>
                <c:pt idx="2">
                  <c:v>9.8621764718656006</c:v>
                </c:pt>
                <c:pt idx="3">
                  <c:v>7.8</c:v>
                </c:pt>
                <c:pt idx="4">
                  <c:v>4.5999999999999996</c:v>
                </c:pt>
                <c:pt idx="5">
                  <c:v>14</c:v>
                </c:pt>
                <c:pt idx="6">
                  <c:v>16.600000000000001</c:v>
                </c:pt>
                <c:pt idx="7">
                  <c:v>10.1</c:v>
                </c:pt>
                <c:pt idx="8">
                  <c:v>9.1</c:v>
                </c:pt>
                <c:pt idx="9">
                  <c:v>-1.6</c:v>
                </c:pt>
                <c:pt idx="10">
                  <c:v>8.6</c:v>
                </c:pt>
                <c:pt idx="11">
                  <c:v>5.3</c:v>
                </c:pt>
                <c:pt idx="12">
                  <c:v>8.1</c:v>
                </c:pt>
              </c:numCache>
            </c:numRef>
          </c:val>
          <c:extLst>
            <c:ext xmlns:c16="http://schemas.microsoft.com/office/drawing/2014/chart" uri="{C3380CC4-5D6E-409C-BE32-E72D297353CC}">
              <c16:uniqueId val="{00000016-33E4-4E0B-A234-D914757587E8}"/>
            </c:ext>
          </c:extLst>
        </c:ser>
        <c:ser>
          <c:idx val="1"/>
          <c:order val="1"/>
          <c:tx>
            <c:strRef>
              <c:f>'Subsect graf'!$X$4</c:f>
              <c:strCache>
                <c:ptCount val="1"/>
                <c:pt idx="0">
                  <c:v>2020</c:v>
                </c:pt>
              </c:strCache>
            </c:strRef>
          </c:tx>
          <c:spPr>
            <a:solidFill>
              <a:srgbClr val="FF3737"/>
            </a:solidFill>
            <a:ln>
              <a:noFill/>
            </a:ln>
            <a:effectLst/>
          </c:spPr>
          <c:invertIfNegative val="0"/>
          <c:val>
            <c:numRef>
              <c:f>'Subsect graf'!$X$5:$X$17</c:f>
              <c:numCache>
                <c:formatCode>0.0</c:formatCode>
                <c:ptCount val="13"/>
                <c:pt idx="0">
                  <c:v>-7.1718956113892176</c:v>
                </c:pt>
                <c:pt idx="1">
                  <c:v>-1.2552527082770979</c:v>
                </c:pt>
                <c:pt idx="2">
                  <c:v>5.7</c:v>
                </c:pt>
                <c:pt idx="3">
                  <c:v>-3.334530718543391</c:v>
                </c:pt>
                <c:pt idx="4">
                  <c:v>-1.7634376525465001</c:v>
                </c:pt>
                <c:pt idx="5">
                  <c:v>3.0195933743713255</c:v>
                </c:pt>
                <c:pt idx="6">
                  <c:v>6.8</c:v>
                </c:pt>
                <c:pt idx="7">
                  <c:v>4.1034687179190712</c:v>
                </c:pt>
                <c:pt idx="8">
                  <c:v>-11.2</c:v>
                </c:pt>
                <c:pt idx="9">
                  <c:v>-2.0418774243522244</c:v>
                </c:pt>
                <c:pt idx="10">
                  <c:v>-1.1552889266252038</c:v>
                </c:pt>
                <c:pt idx="11">
                  <c:v>8.7169754994989148</c:v>
                </c:pt>
                <c:pt idx="12">
                  <c:v>-1.6856092975559562</c:v>
                </c:pt>
              </c:numCache>
            </c:numRef>
          </c:val>
          <c:extLst>
            <c:ext xmlns:c16="http://schemas.microsoft.com/office/drawing/2014/chart" uri="{C3380CC4-5D6E-409C-BE32-E72D297353CC}">
              <c16:uniqueId val="{00000017-33E4-4E0B-A234-D914757587E8}"/>
            </c:ext>
          </c:extLst>
        </c:ser>
        <c:dLbls>
          <c:showLegendKey val="0"/>
          <c:showVal val="0"/>
          <c:showCatName val="0"/>
          <c:showSerName val="0"/>
          <c:showPercent val="0"/>
          <c:showBubbleSize val="0"/>
        </c:dLbls>
        <c:gapWidth val="50"/>
        <c:axId val="239680264"/>
        <c:axId val="239680656"/>
      </c:barChart>
      <c:catAx>
        <c:axId val="2396802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low"/>
        <c:spPr>
          <a:noFill/>
          <a:ln w="9525"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Verdana" panose="020B0604030504040204" pitchFamily="34" charset="0"/>
                <a:ea typeface="Verdana" panose="020B0604030504040204" pitchFamily="34" charset="0"/>
                <a:cs typeface="+mn-cs"/>
              </a:defRPr>
            </a:pPr>
            <a:endParaRPr lang="lv-LV"/>
          </a:p>
        </c:txPr>
        <c:crossAx val="239680656"/>
        <c:crosses val="autoZero"/>
        <c:auto val="1"/>
        <c:lblAlgn val="ctr"/>
        <c:lblOffset val="100"/>
        <c:noMultiLvlLbl val="0"/>
      </c:catAx>
      <c:valAx>
        <c:axId val="239680656"/>
        <c:scaling>
          <c:orientation val="minMax"/>
          <c:max val="30"/>
          <c:min val="-12"/>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Verdana" panose="020B0604030504040204" pitchFamily="34" charset="0"/>
                <a:ea typeface="Verdana" panose="020B0604030504040204" pitchFamily="34" charset="0"/>
                <a:cs typeface="+mn-cs"/>
              </a:defRPr>
            </a:pPr>
            <a:endParaRPr lang="lv-LV"/>
          </a:p>
        </c:txPr>
        <c:crossAx val="239680264"/>
        <c:crosses val="autoZero"/>
        <c:crossBetween val="between"/>
        <c:majorUnit val="4"/>
      </c:valAx>
      <c:spPr>
        <a:noFill/>
        <a:ln>
          <a:noFill/>
        </a:ln>
        <a:effectLst/>
      </c:spPr>
    </c:plotArea>
    <c:legend>
      <c:legendPos val="b"/>
      <c:layout>
        <c:manualLayout>
          <c:xMode val="edge"/>
          <c:yMode val="edge"/>
          <c:x val="0.43289746317842454"/>
          <c:y val="0.93205853401440319"/>
          <c:w val="0.30738269977838006"/>
          <c:h val="6.7592596399012231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Verdana" panose="020B0604030504040204" pitchFamily="34" charset="0"/>
              <a:ea typeface="Verdana" panose="020B0604030504040204" pitchFamily="34" charset="0"/>
              <a:cs typeface="+mn-cs"/>
            </a:defRPr>
          </a:pPr>
          <a:endParaRPr lang="lv-LV"/>
        </a:p>
      </c:txPr>
    </c:legend>
    <c:plotVisOnly val="1"/>
    <c:dispBlanksAs val="gap"/>
    <c:showDLblsOverMax val="0"/>
  </c:chart>
  <c:spPr>
    <a:noFill/>
    <a:ln>
      <a:noFill/>
    </a:ln>
    <a:effectLst/>
  </c:spPr>
  <c:txPr>
    <a:bodyPr/>
    <a:lstStyle/>
    <a:p>
      <a:pPr>
        <a:defRPr sz="1400">
          <a:solidFill>
            <a:schemeClr val="tx1"/>
          </a:solidFill>
          <a:latin typeface="Verdana" panose="020B0604030504040204" pitchFamily="34" charset="0"/>
          <a:ea typeface="Verdana" panose="020B0604030504040204" pitchFamily="34" charset="0"/>
        </a:defRPr>
      </a:pPr>
      <a:endParaRPr lang="lv-LV"/>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979484215849165E-2"/>
          <c:y val="5.0925925925925923E-2"/>
          <c:w val="0.84884008764959407"/>
          <c:h val="0.68052820914067269"/>
        </c:manualLayout>
      </c:layout>
      <c:lineChart>
        <c:grouping val="standard"/>
        <c:varyColors val="0"/>
        <c:ser>
          <c:idx val="0"/>
          <c:order val="0"/>
          <c:tx>
            <c:strRef>
              <c:f>'RCB010m (2)'!$A$11</c:f>
              <c:strCache>
                <c:ptCount val="1"/>
                <c:pt idx="0">
                  <c:v>Pavisam</c:v>
                </c:pt>
              </c:strCache>
            </c:strRef>
          </c:tx>
          <c:spPr>
            <a:ln w="28575" cap="rnd">
              <a:solidFill>
                <a:schemeClr val="tx1">
                  <a:lumMod val="85000"/>
                  <a:lumOff val="15000"/>
                </a:schemeClr>
              </a:solidFill>
              <a:round/>
            </a:ln>
            <a:effectLst/>
          </c:spPr>
          <c:marker>
            <c:symbol val="none"/>
          </c:marker>
          <c:dLbls>
            <c:dLbl>
              <c:idx val="77"/>
              <c:layout>
                <c:manualLayout>
                  <c:x val="4.8929663608562688E-3"/>
                  <c:y val="0"/>
                </c:manualLayout>
              </c:layout>
              <c:tx>
                <c:rich>
                  <a:bodyPr/>
                  <a:lstStyle/>
                  <a:p>
                    <a:r>
                      <a:rPr lang="en-US" dirty="0"/>
                      <a:t>6,1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E02-4659-B1F6-532844D2C33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Verdana" panose="020B0604030504040204" pitchFamily="34" charset="0"/>
                    <a:ea typeface="Verdana" panose="020B0604030504040204" pitchFamily="34" charset="0"/>
                    <a:cs typeface="+mn-cs"/>
                  </a:defRPr>
                </a:pPr>
                <a:endParaRPr lang="lv-LV"/>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'RCB010m (2)'!$BV$10:$EU$10</c:f>
              <c:strCache>
                <c:ptCount val="78"/>
                <c:pt idx="0">
                  <c:v>2015</c:v>
                </c:pt>
                <c:pt idx="1">
                  <c:v>II</c:v>
                </c:pt>
                <c:pt idx="2">
                  <c:v>III</c:v>
                </c:pt>
                <c:pt idx="3">
                  <c:v>IV</c:v>
                </c:pt>
                <c:pt idx="4">
                  <c:v>V</c:v>
                </c:pt>
                <c:pt idx="5">
                  <c:v>VI</c:v>
                </c:pt>
                <c:pt idx="6">
                  <c:v>VII</c:v>
                </c:pt>
                <c:pt idx="7">
                  <c:v>VIII</c:v>
                </c:pt>
                <c:pt idx="8">
                  <c:v>IX</c:v>
                </c:pt>
                <c:pt idx="9">
                  <c:v>X</c:v>
                </c:pt>
                <c:pt idx="10">
                  <c:v>XI</c:v>
                </c:pt>
                <c:pt idx="11">
                  <c:v>XII</c:v>
                </c:pt>
                <c:pt idx="12">
                  <c:v>2016</c:v>
                </c:pt>
                <c:pt idx="13">
                  <c:v>II</c:v>
                </c:pt>
                <c:pt idx="14">
                  <c:v>III</c:v>
                </c:pt>
                <c:pt idx="15">
                  <c:v>IV</c:v>
                </c:pt>
                <c:pt idx="16">
                  <c:v>V</c:v>
                </c:pt>
                <c:pt idx="17">
                  <c:v>VI</c:v>
                </c:pt>
                <c:pt idx="18">
                  <c:v>VII</c:v>
                </c:pt>
                <c:pt idx="19">
                  <c:v>VIII</c:v>
                </c:pt>
                <c:pt idx="20">
                  <c:v>IX</c:v>
                </c:pt>
                <c:pt idx="21">
                  <c:v>X</c:v>
                </c:pt>
                <c:pt idx="22">
                  <c:v>XI</c:v>
                </c:pt>
                <c:pt idx="23">
                  <c:v>XII</c:v>
                </c:pt>
                <c:pt idx="24">
                  <c:v>2017</c:v>
                </c:pt>
                <c:pt idx="25">
                  <c:v>II</c:v>
                </c:pt>
                <c:pt idx="26">
                  <c:v>III</c:v>
                </c:pt>
                <c:pt idx="27">
                  <c:v>IV</c:v>
                </c:pt>
                <c:pt idx="28">
                  <c:v>V</c:v>
                </c:pt>
                <c:pt idx="29">
                  <c:v>VI</c:v>
                </c:pt>
                <c:pt idx="30">
                  <c:v>VII</c:v>
                </c:pt>
                <c:pt idx="31">
                  <c:v>VIII</c:v>
                </c:pt>
                <c:pt idx="32">
                  <c:v>IX</c:v>
                </c:pt>
                <c:pt idx="33">
                  <c:v>X</c:v>
                </c:pt>
                <c:pt idx="34">
                  <c:v>XI</c:v>
                </c:pt>
                <c:pt idx="35">
                  <c:v>XII</c:v>
                </c:pt>
                <c:pt idx="36">
                  <c:v>2018</c:v>
                </c:pt>
                <c:pt idx="37">
                  <c:v>II</c:v>
                </c:pt>
                <c:pt idx="38">
                  <c:v>III</c:v>
                </c:pt>
                <c:pt idx="39">
                  <c:v>IV</c:v>
                </c:pt>
                <c:pt idx="40">
                  <c:v>V</c:v>
                </c:pt>
                <c:pt idx="41">
                  <c:v>VI</c:v>
                </c:pt>
                <c:pt idx="42">
                  <c:v>VII</c:v>
                </c:pt>
                <c:pt idx="43">
                  <c:v>VIII</c:v>
                </c:pt>
                <c:pt idx="44">
                  <c:v>IX</c:v>
                </c:pt>
                <c:pt idx="45">
                  <c:v>X</c:v>
                </c:pt>
                <c:pt idx="46">
                  <c:v>XI</c:v>
                </c:pt>
                <c:pt idx="47">
                  <c:v>XII</c:v>
                </c:pt>
                <c:pt idx="48">
                  <c:v>2019</c:v>
                </c:pt>
                <c:pt idx="49">
                  <c:v>II</c:v>
                </c:pt>
                <c:pt idx="50">
                  <c:v>III</c:v>
                </c:pt>
                <c:pt idx="51">
                  <c:v>IV</c:v>
                </c:pt>
                <c:pt idx="52">
                  <c:v>V</c:v>
                </c:pt>
                <c:pt idx="53">
                  <c:v>VI</c:v>
                </c:pt>
                <c:pt idx="54">
                  <c:v>VII</c:v>
                </c:pt>
                <c:pt idx="55">
                  <c:v>VIII</c:v>
                </c:pt>
                <c:pt idx="56">
                  <c:v>IX</c:v>
                </c:pt>
                <c:pt idx="57">
                  <c:v>X</c:v>
                </c:pt>
                <c:pt idx="58">
                  <c:v>XI</c:v>
                </c:pt>
                <c:pt idx="59">
                  <c:v>XII</c:v>
                </c:pt>
                <c:pt idx="60">
                  <c:v>2020</c:v>
                </c:pt>
                <c:pt idx="61">
                  <c:v>II</c:v>
                </c:pt>
                <c:pt idx="62">
                  <c:v>III</c:v>
                </c:pt>
                <c:pt idx="63">
                  <c:v>IV</c:v>
                </c:pt>
                <c:pt idx="64">
                  <c:v>V</c:v>
                </c:pt>
                <c:pt idx="65">
                  <c:v>VI</c:v>
                </c:pt>
                <c:pt idx="66">
                  <c:v>VII</c:v>
                </c:pt>
                <c:pt idx="67">
                  <c:v>VIII</c:v>
                </c:pt>
                <c:pt idx="68">
                  <c:v>IX</c:v>
                </c:pt>
                <c:pt idx="69">
                  <c:v>X</c:v>
                </c:pt>
                <c:pt idx="70">
                  <c:v>XI</c:v>
                </c:pt>
                <c:pt idx="71">
                  <c:v>XII</c:v>
                </c:pt>
                <c:pt idx="72">
                  <c:v>2021</c:v>
                </c:pt>
                <c:pt idx="73">
                  <c:v>II</c:v>
                </c:pt>
                <c:pt idx="74">
                  <c:v>III</c:v>
                </c:pt>
                <c:pt idx="75">
                  <c:v>IV</c:v>
                </c:pt>
                <c:pt idx="76">
                  <c:v>V</c:v>
                </c:pt>
                <c:pt idx="77">
                  <c:v>VI</c:v>
                </c:pt>
              </c:strCache>
            </c:strRef>
          </c:cat>
          <c:val>
            <c:numRef>
              <c:f>'RCB010m (2)'!$BV$11:$EU$11</c:f>
              <c:numCache>
                <c:formatCode>0.0</c:formatCode>
                <c:ptCount val="78"/>
                <c:pt idx="0">
                  <c:v>1.4084507042253449</c:v>
                </c:pt>
                <c:pt idx="1">
                  <c:v>1.8163471241170726</c:v>
                </c:pt>
                <c:pt idx="2">
                  <c:v>0.39840637450198813</c:v>
                </c:pt>
                <c:pt idx="3">
                  <c:v>0.29999999999998295</c:v>
                </c:pt>
                <c:pt idx="4">
                  <c:v>0</c:v>
                </c:pt>
                <c:pt idx="5">
                  <c:v>-0.29999999999999716</c:v>
                </c:pt>
                <c:pt idx="6">
                  <c:v>0.20120724346075747</c:v>
                </c:pt>
                <c:pt idx="7">
                  <c:v>0.10020040080161152</c:v>
                </c:pt>
                <c:pt idx="8">
                  <c:v>-0.40040040040040026</c:v>
                </c:pt>
                <c:pt idx="9">
                  <c:v>-0.20020020020020013</c:v>
                </c:pt>
                <c:pt idx="10">
                  <c:v>-0.7992007992007899</c:v>
                </c:pt>
                <c:pt idx="11">
                  <c:v>-1.0945273631840706</c:v>
                </c:pt>
                <c:pt idx="12">
                  <c:v>-1.190476190476204</c:v>
                </c:pt>
                <c:pt idx="13">
                  <c:v>-1.2884043607532334</c:v>
                </c:pt>
                <c:pt idx="14">
                  <c:v>-0.99206349206349387</c:v>
                </c:pt>
                <c:pt idx="15">
                  <c:v>-1.1964107676969036</c:v>
                </c:pt>
                <c:pt idx="16">
                  <c:v>-0.89820359281436879</c:v>
                </c:pt>
                <c:pt idx="17">
                  <c:v>-0.20060180541625527</c:v>
                </c:pt>
                <c:pt idx="18">
                  <c:v>0.30120481927711751</c:v>
                </c:pt>
                <c:pt idx="19">
                  <c:v>-0.50050050050049322</c:v>
                </c:pt>
                <c:pt idx="20">
                  <c:v>0.10050251256281229</c:v>
                </c:pt>
                <c:pt idx="21">
                  <c:v>-0.3009027081243687</c:v>
                </c:pt>
                <c:pt idx="22">
                  <c:v>0</c:v>
                </c:pt>
                <c:pt idx="23">
                  <c:v>0.40241448692151494</c:v>
                </c:pt>
                <c:pt idx="24">
                  <c:v>0.20080321285141167</c:v>
                </c:pt>
                <c:pt idx="25">
                  <c:v>0.40160642570282334</c:v>
                </c:pt>
                <c:pt idx="26">
                  <c:v>0.30060120240480614</c:v>
                </c:pt>
                <c:pt idx="27">
                  <c:v>1.9172552976791195</c:v>
                </c:pt>
                <c:pt idx="28">
                  <c:v>2.0140986908358371</c:v>
                </c:pt>
                <c:pt idx="29">
                  <c:v>2.0100502512562883</c:v>
                </c:pt>
                <c:pt idx="30">
                  <c:v>1.701701701701694</c:v>
                </c:pt>
                <c:pt idx="31">
                  <c:v>2.3138832997987748</c:v>
                </c:pt>
                <c:pt idx="32">
                  <c:v>2.3092369477911774</c:v>
                </c:pt>
                <c:pt idx="33">
                  <c:v>2.816901408450704</c:v>
                </c:pt>
                <c:pt idx="34">
                  <c:v>3.3232628398791633</c:v>
                </c:pt>
                <c:pt idx="35">
                  <c:v>3.1062124248497014</c:v>
                </c:pt>
                <c:pt idx="36">
                  <c:v>3.4068136272545217</c:v>
                </c:pt>
                <c:pt idx="37">
                  <c:v>3.4999999999999858</c:v>
                </c:pt>
                <c:pt idx="38">
                  <c:v>3.9960039960039921</c:v>
                </c:pt>
                <c:pt idx="39">
                  <c:v>3.8613861386138666</c:v>
                </c:pt>
                <c:pt idx="40">
                  <c:v>4.0473840078973495</c:v>
                </c:pt>
                <c:pt idx="41">
                  <c:v>4.334975369458121</c:v>
                </c:pt>
                <c:pt idx="42">
                  <c:v>4.7244094488189177</c:v>
                </c:pt>
                <c:pt idx="43">
                  <c:v>4.5231071779744383</c:v>
                </c:pt>
                <c:pt idx="44">
                  <c:v>4.8086359175662352</c:v>
                </c:pt>
                <c:pt idx="45">
                  <c:v>4.4031311154598853</c:v>
                </c:pt>
                <c:pt idx="46">
                  <c:v>5.1656920077972899</c:v>
                </c:pt>
                <c:pt idx="47">
                  <c:v>5.5393586005830713</c:v>
                </c:pt>
                <c:pt idx="48">
                  <c:v>5.038759689922486</c:v>
                </c:pt>
                <c:pt idx="49">
                  <c:v>5.2173913043478422</c:v>
                </c:pt>
                <c:pt idx="50">
                  <c:v>4.8030739673391025</c:v>
                </c:pt>
                <c:pt idx="51">
                  <c:v>4.1944709246901652</c:v>
                </c:pt>
                <c:pt idx="52">
                  <c:v>4.3643263757115847</c:v>
                </c:pt>
                <c:pt idx="53">
                  <c:v>4.3437204910292735</c:v>
                </c:pt>
                <c:pt idx="54">
                  <c:v>3.8533834586466043</c:v>
                </c:pt>
                <c:pt idx="55">
                  <c:v>3.8570084666039577</c:v>
                </c:pt>
                <c:pt idx="56">
                  <c:v>3.5580524344569255</c:v>
                </c:pt>
                <c:pt idx="57">
                  <c:v>3.6551077788191009</c:v>
                </c:pt>
                <c:pt idx="58">
                  <c:v>3.0583873957367871</c:v>
                </c:pt>
                <c:pt idx="59">
                  <c:v>2.8545119705340767</c:v>
                </c:pt>
                <c:pt idx="60">
                  <c:v>2.8597785977859616</c:v>
                </c:pt>
                <c:pt idx="61">
                  <c:v>2.3875114784205493</c:v>
                </c:pt>
                <c:pt idx="62">
                  <c:v>2.1998166819431759</c:v>
                </c:pt>
                <c:pt idx="63">
                  <c:v>1.8298261665141666</c:v>
                </c:pt>
                <c:pt idx="64">
                  <c:v>1.363636363636374</c:v>
                </c:pt>
                <c:pt idx="65">
                  <c:v>0.99547511312216841</c:v>
                </c:pt>
                <c:pt idx="66">
                  <c:v>0.81447963800904688</c:v>
                </c:pt>
                <c:pt idx="67">
                  <c:v>1.3586956521739069</c:v>
                </c:pt>
                <c:pt idx="68">
                  <c:v>0.72332730560580671</c:v>
                </c:pt>
                <c:pt idx="69">
                  <c:v>1.0849909584086816</c:v>
                </c:pt>
                <c:pt idx="70">
                  <c:v>0.35971223021581977</c:v>
                </c:pt>
                <c:pt idx="71">
                  <c:v>0.35810205908684623</c:v>
                </c:pt>
                <c:pt idx="72">
                  <c:v>0.44843049327354834</c:v>
                </c:pt>
                <c:pt idx="73">
                  <c:v>0.80717488789238701</c:v>
                </c:pt>
                <c:pt idx="74">
                  <c:v>2.4215246636771326</c:v>
                </c:pt>
                <c:pt idx="75">
                  <c:v>3.234501347708914</c:v>
                </c:pt>
                <c:pt idx="76">
                  <c:v>4.7533632286995413</c:v>
                </c:pt>
                <c:pt idx="77">
                  <c:v>6.0035842293906967</c:v>
                </c:pt>
              </c:numCache>
            </c:numRef>
          </c:val>
          <c:smooth val="0"/>
          <c:extLst>
            <c:ext xmlns:c16="http://schemas.microsoft.com/office/drawing/2014/chart" uri="{C3380CC4-5D6E-409C-BE32-E72D297353CC}">
              <c16:uniqueId val="{00000001-EE02-4659-B1F6-532844D2C338}"/>
            </c:ext>
          </c:extLst>
        </c:ser>
        <c:ser>
          <c:idx val="1"/>
          <c:order val="1"/>
          <c:tx>
            <c:strRef>
              <c:f>'RCB010m (2)'!$A$12</c:f>
              <c:strCache>
                <c:ptCount val="1"/>
                <c:pt idx="0">
                  <c:v>Būvmateriāli</c:v>
                </c:pt>
              </c:strCache>
            </c:strRef>
          </c:tx>
          <c:spPr>
            <a:ln w="28575" cap="rnd">
              <a:solidFill>
                <a:schemeClr val="tx1">
                  <a:lumMod val="50000"/>
                  <a:lumOff val="50000"/>
                </a:schemeClr>
              </a:solidFill>
              <a:round/>
            </a:ln>
            <a:effectLst/>
          </c:spPr>
          <c:marker>
            <c:symbol val="none"/>
          </c:marker>
          <c:dLbls>
            <c:dLbl>
              <c:idx val="77"/>
              <c:layout>
                <c:manualLayout>
                  <c:x val="4.8929663608562688E-3"/>
                  <c:y val="-4.6296296296296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E02-4659-B1F6-532844D2C33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Verdana" panose="020B0604030504040204" pitchFamily="34" charset="0"/>
                    <a:ea typeface="Verdana" panose="020B0604030504040204" pitchFamily="34" charset="0"/>
                    <a:cs typeface="+mn-cs"/>
                  </a:defRPr>
                </a:pPr>
                <a:endParaRPr lang="lv-LV"/>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'RCB010m (2)'!$BV$10:$EU$10</c:f>
              <c:strCache>
                <c:ptCount val="78"/>
                <c:pt idx="0">
                  <c:v>2015</c:v>
                </c:pt>
                <c:pt idx="1">
                  <c:v>II</c:v>
                </c:pt>
                <c:pt idx="2">
                  <c:v>III</c:v>
                </c:pt>
                <c:pt idx="3">
                  <c:v>IV</c:v>
                </c:pt>
                <c:pt idx="4">
                  <c:v>V</c:v>
                </c:pt>
                <c:pt idx="5">
                  <c:v>VI</c:v>
                </c:pt>
                <c:pt idx="6">
                  <c:v>VII</c:v>
                </c:pt>
                <c:pt idx="7">
                  <c:v>VIII</c:v>
                </c:pt>
                <c:pt idx="8">
                  <c:v>IX</c:v>
                </c:pt>
                <c:pt idx="9">
                  <c:v>X</c:v>
                </c:pt>
                <c:pt idx="10">
                  <c:v>XI</c:v>
                </c:pt>
                <c:pt idx="11">
                  <c:v>XII</c:v>
                </c:pt>
                <c:pt idx="12">
                  <c:v>2016</c:v>
                </c:pt>
                <c:pt idx="13">
                  <c:v>II</c:v>
                </c:pt>
                <c:pt idx="14">
                  <c:v>III</c:v>
                </c:pt>
                <c:pt idx="15">
                  <c:v>IV</c:v>
                </c:pt>
                <c:pt idx="16">
                  <c:v>V</c:v>
                </c:pt>
                <c:pt idx="17">
                  <c:v>VI</c:v>
                </c:pt>
                <c:pt idx="18">
                  <c:v>VII</c:v>
                </c:pt>
                <c:pt idx="19">
                  <c:v>VIII</c:v>
                </c:pt>
                <c:pt idx="20">
                  <c:v>IX</c:v>
                </c:pt>
                <c:pt idx="21">
                  <c:v>X</c:v>
                </c:pt>
                <c:pt idx="22">
                  <c:v>XI</c:v>
                </c:pt>
                <c:pt idx="23">
                  <c:v>XII</c:v>
                </c:pt>
                <c:pt idx="24">
                  <c:v>2017</c:v>
                </c:pt>
                <c:pt idx="25">
                  <c:v>II</c:v>
                </c:pt>
                <c:pt idx="26">
                  <c:v>III</c:v>
                </c:pt>
                <c:pt idx="27">
                  <c:v>IV</c:v>
                </c:pt>
                <c:pt idx="28">
                  <c:v>V</c:v>
                </c:pt>
                <c:pt idx="29">
                  <c:v>VI</c:v>
                </c:pt>
                <c:pt idx="30">
                  <c:v>VII</c:v>
                </c:pt>
                <c:pt idx="31">
                  <c:v>VIII</c:v>
                </c:pt>
                <c:pt idx="32">
                  <c:v>IX</c:v>
                </c:pt>
                <c:pt idx="33">
                  <c:v>X</c:v>
                </c:pt>
                <c:pt idx="34">
                  <c:v>XI</c:v>
                </c:pt>
                <c:pt idx="35">
                  <c:v>XII</c:v>
                </c:pt>
                <c:pt idx="36">
                  <c:v>2018</c:v>
                </c:pt>
                <c:pt idx="37">
                  <c:v>II</c:v>
                </c:pt>
                <c:pt idx="38">
                  <c:v>III</c:v>
                </c:pt>
                <c:pt idx="39">
                  <c:v>IV</c:v>
                </c:pt>
                <c:pt idx="40">
                  <c:v>V</c:v>
                </c:pt>
                <c:pt idx="41">
                  <c:v>VI</c:v>
                </c:pt>
                <c:pt idx="42">
                  <c:v>VII</c:v>
                </c:pt>
                <c:pt idx="43">
                  <c:v>VIII</c:v>
                </c:pt>
                <c:pt idx="44">
                  <c:v>IX</c:v>
                </c:pt>
                <c:pt idx="45">
                  <c:v>X</c:v>
                </c:pt>
                <c:pt idx="46">
                  <c:v>XI</c:v>
                </c:pt>
                <c:pt idx="47">
                  <c:v>XII</c:v>
                </c:pt>
                <c:pt idx="48">
                  <c:v>2019</c:v>
                </c:pt>
                <c:pt idx="49">
                  <c:v>II</c:v>
                </c:pt>
                <c:pt idx="50">
                  <c:v>III</c:v>
                </c:pt>
                <c:pt idx="51">
                  <c:v>IV</c:v>
                </c:pt>
                <c:pt idx="52">
                  <c:v>V</c:v>
                </c:pt>
                <c:pt idx="53">
                  <c:v>VI</c:v>
                </c:pt>
                <c:pt idx="54">
                  <c:v>VII</c:v>
                </c:pt>
                <c:pt idx="55">
                  <c:v>VIII</c:v>
                </c:pt>
                <c:pt idx="56">
                  <c:v>IX</c:v>
                </c:pt>
                <c:pt idx="57">
                  <c:v>X</c:v>
                </c:pt>
                <c:pt idx="58">
                  <c:v>XI</c:v>
                </c:pt>
                <c:pt idx="59">
                  <c:v>XII</c:v>
                </c:pt>
                <c:pt idx="60">
                  <c:v>2020</c:v>
                </c:pt>
                <c:pt idx="61">
                  <c:v>II</c:v>
                </c:pt>
                <c:pt idx="62">
                  <c:v>III</c:v>
                </c:pt>
                <c:pt idx="63">
                  <c:v>IV</c:v>
                </c:pt>
                <c:pt idx="64">
                  <c:v>V</c:v>
                </c:pt>
                <c:pt idx="65">
                  <c:v>VI</c:v>
                </c:pt>
                <c:pt idx="66">
                  <c:v>VII</c:v>
                </c:pt>
                <c:pt idx="67">
                  <c:v>VIII</c:v>
                </c:pt>
                <c:pt idx="68">
                  <c:v>IX</c:v>
                </c:pt>
                <c:pt idx="69">
                  <c:v>X</c:v>
                </c:pt>
                <c:pt idx="70">
                  <c:v>XI</c:v>
                </c:pt>
                <c:pt idx="71">
                  <c:v>XII</c:v>
                </c:pt>
                <c:pt idx="72">
                  <c:v>2021</c:v>
                </c:pt>
                <c:pt idx="73">
                  <c:v>II</c:v>
                </c:pt>
                <c:pt idx="74">
                  <c:v>III</c:v>
                </c:pt>
                <c:pt idx="75">
                  <c:v>IV</c:v>
                </c:pt>
                <c:pt idx="76">
                  <c:v>V</c:v>
                </c:pt>
                <c:pt idx="77">
                  <c:v>VI</c:v>
                </c:pt>
              </c:strCache>
            </c:strRef>
          </c:cat>
          <c:val>
            <c:numRef>
              <c:f>'RCB010m (2)'!$BV$12:$EU$12</c:f>
              <c:numCache>
                <c:formatCode>0.0</c:formatCode>
                <c:ptCount val="78"/>
                <c:pt idx="0">
                  <c:v>0</c:v>
                </c:pt>
                <c:pt idx="1">
                  <c:v>0.19493177387914784</c:v>
                </c:pt>
                <c:pt idx="2">
                  <c:v>-1.2536162005785911</c:v>
                </c:pt>
                <c:pt idx="3">
                  <c:v>-1.4677103718199618</c:v>
                </c:pt>
                <c:pt idx="4">
                  <c:v>-1.762977473065618</c:v>
                </c:pt>
                <c:pt idx="5">
                  <c:v>-2.5540275049115877</c:v>
                </c:pt>
                <c:pt idx="6">
                  <c:v>-1.6848364717542097</c:v>
                </c:pt>
                <c:pt idx="7">
                  <c:v>-1.8811881188118775</c:v>
                </c:pt>
                <c:pt idx="8">
                  <c:v>-2.5691699604743121</c:v>
                </c:pt>
                <c:pt idx="9">
                  <c:v>-2.1803766105054478</c:v>
                </c:pt>
                <c:pt idx="10">
                  <c:v>-3.0662710187932589</c:v>
                </c:pt>
                <c:pt idx="11">
                  <c:v>-3.7218413320274237</c:v>
                </c:pt>
                <c:pt idx="12">
                  <c:v>-4.5764362220058388</c:v>
                </c:pt>
                <c:pt idx="13">
                  <c:v>-4.571984435797674</c:v>
                </c:pt>
                <c:pt idx="14">
                  <c:v>-4.296875</c:v>
                </c:pt>
                <c:pt idx="15">
                  <c:v>-4.2701092353525212</c:v>
                </c:pt>
                <c:pt idx="16">
                  <c:v>-4.0877367896311085</c:v>
                </c:pt>
                <c:pt idx="17">
                  <c:v>-2.7217741935483843</c:v>
                </c:pt>
                <c:pt idx="18">
                  <c:v>-2.3185483870967687</c:v>
                </c:pt>
                <c:pt idx="19">
                  <c:v>-3.0272452068617497</c:v>
                </c:pt>
                <c:pt idx="20">
                  <c:v>-2.4340770791074959</c:v>
                </c:pt>
                <c:pt idx="21">
                  <c:v>-2.8368794326241016</c:v>
                </c:pt>
                <c:pt idx="22">
                  <c:v>-1.9387755102040813</c:v>
                </c:pt>
                <c:pt idx="23">
                  <c:v>-1.1190233977619357</c:v>
                </c:pt>
                <c:pt idx="24">
                  <c:v>-0.61224489795918657</c:v>
                </c:pt>
                <c:pt idx="25">
                  <c:v>-0.61162079510702938</c:v>
                </c:pt>
                <c:pt idx="26">
                  <c:v>-0.51020408163265074</c:v>
                </c:pt>
                <c:pt idx="27">
                  <c:v>1.5560165975103644</c:v>
                </c:pt>
                <c:pt idx="28">
                  <c:v>1.9750519750519686</c:v>
                </c:pt>
                <c:pt idx="29">
                  <c:v>1.8652849740932567</c:v>
                </c:pt>
                <c:pt idx="30">
                  <c:v>1.3415892672858689</c:v>
                </c:pt>
                <c:pt idx="31">
                  <c:v>2.1852237252861784</c:v>
                </c:pt>
                <c:pt idx="32">
                  <c:v>2.1829521829521639</c:v>
                </c:pt>
                <c:pt idx="33">
                  <c:v>2.6068821689259778</c:v>
                </c:pt>
                <c:pt idx="34">
                  <c:v>2.9136316337148997</c:v>
                </c:pt>
                <c:pt idx="35">
                  <c:v>1.7489711934156418</c:v>
                </c:pt>
                <c:pt idx="36">
                  <c:v>2.4640657084188859</c:v>
                </c:pt>
                <c:pt idx="37">
                  <c:v>2.461538461538467</c:v>
                </c:pt>
                <c:pt idx="38">
                  <c:v>2.974358974358978</c:v>
                </c:pt>
                <c:pt idx="39">
                  <c:v>3.6772216547497294</c:v>
                </c:pt>
                <c:pt idx="40">
                  <c:v>3.5677879714576903</c:v>
                </c:pt>
                <c:pt idx="41">
                  <c:v>3.865717192268562</c:v>
                </c:pt>
                <c:pt idx="42">
                  <c:v>4.1751527494908345</c:v>
                </c:pt>
                <c:pt idx="43">
                  <c:v>3.5641547861507092</c:v>
                </c:pt>
                <c:pt idx="44">
                  <c:v>3.5605289928789574</c:v>
                </c:pt>
                <c:pt idx="45">
                  <c:v>3.2520325203252014</c:v>
                </c:pt>
                <c:pt idx="46">
                  <c:v>4.9544994944388208</c:v>
                </c:pt>
                <c:pt idx="47">
                  <c:v>5.8645096056622776</c:v>
                </c:pt>
                <c:pt idx="48">
                  <c:v>4.4088176352705517</c:v>
                </c:pt>
                <c:pt idx="49">
                  <c:v>4.8048048048048031</c:v>
                </c:pt>
                <c:pt idx="50">
                  <c:v>4.382470119521912</c:v>
                </c:pt>
                <c:pt idx="51">
                  <c:v>3.1527093596059217</c:v>
                </c:pt>
                <c:pt idx="52">
                  <c:v>3.5433070866141918</c:v>
                </c:pt>
                <c:pt idx="53">
                  <c:v>3.3300685602350768</c:v>
                </c:pt>
                <c:pt idx="54">
                  <c:v>3.2258064516128968</c:v>
                </c:pt>
                <c:pt idx="55">
                  <c:v>3.6381514257620466</c:v>
                </c:pt>
                <c:pt idx="56">
                  <c:v>3.9292730844793624</c:v>
                </c:pt>
                <c:pt idx="57">
                  <c:v>4.0354330708661621</c:v>
                </c:pt>
                <c:pt idx="58">
                  <c:v>1.637764932562618</c:v>
                </c:pt>
                <c:pt idx="59">
                  <c:v>1.1461318051575944</c:v>
                </c:pt>
                <c:pt idx="60">
                  <c:v>1.5355086372360773</c:v>
                </c:pt>
                <c:pt idx="61">
                  <c:v>0.66857688634193835</c:v>
                </c:pt>
                <c:pt idx="62">
                  <c:v>1.0496183206107048</c:v>
                </c:pt>
                <c:pt idx="63">
                  <c:v>0.1910219675262681</c:v>
                </c:pt>
                <c:pt idx="64">
                  <c:v>-0.76045627376424818</c:v>
                </c:pt>
                <c:pt idx="65">
                  <c:v>-1.1374407582938346</c:v>
                </c:pt>
                <c:pt idx="66">
                  <c:v>-1.5151515151515156</c:v>
                </c:pt>
                <c:pt idx="67">
                  <c:v>-1.0436432637571187</c:v>
                </c:pt>
                <c:pt idx="68">
                  <c:v>-2.1739130434782652</c:v>
                </c:pt>
                <c:pt idx="69">
                  <c:v>-1.4191106906338717</c:v>
                </c:pt>
                <c:pt idx="70">
                  <c:v>-1.8009478672985892</c:v>
                </c:pt>
                <c:pt idx="71">
                  <c:v>-1.7941454202077551</c:v>
                </c:pt>
                <c:pt idx="72">
                  <c:v>-1.3232514177693702</c:v>
                </c:pt>
                <c:pt idx="73">
                  <c:v>-9.4876660341569163E-2</c:v>
                </c:pt>
                <c:pt idx="74">
                  <c:v>2.3607176581680704</c:v>
                </c:pt>
                <c:pt idx="75">
                  <c:v>3.1458531935176381</c:v>
                </c:pt>
                <c:pt idx="76">
                  <c:v>6.0344827586206833</c:v>
                </c:pt>
                <c:pt idx="77">
                  <c:v>8.0536912751677932</c:v>
                </c:pt>
              </c:numCache>
            </c:numRef>
          </c:val>
          <c:smooth val="0"/>
          <c:extLst>
            <c:ext xmlns:c16="http://schemas.microsoft.com/office/drawing/2014/chart" uri="{C3380CC4-5D6E-409C-BE32-E72D297353CC}">
              <c16:uniqueId val="{00000003-EE02-4659-B1F6-532844D2C338}"/>
            </c:ext>
          </c:extLst>
        </c:ser>
        <c:ser>
          <c:idx val="2"/>
          <c:order val="2"/>
          <c:tx>
            <c:strRef>
              <c:f>'RCB010m (2)'!$A$13</c:f>
              <c:strCache>
                <c:ptCount val="1"/>
                <c:pt idx="0">
                  <c:v>Strādnieku darba samaksa</c:v>
                </c:pt>
              </c:strCache>
            </c:strRef>
          </c:tx>
          <c:spPr>
            <a:ln w="28575" cap="rnd">
              <a:solidFill>
                <a:srgbClr val="00B050"/>
              </a:solidFill>
              <a:round/>
            </a:ln>
            <a:effectLst/>
          </c:spPr>
          <c:marker>
            <c:symbol val="none"/>
          </c:marker>
          <c:dLbls>
            <c:dLbl>
              <c:idx val="75"/>
              <c:layout>
                <c:manualLayout>
                  <c:x val="2.6911314984709479E-2"/>
                  <c:y val="-4.2437781360066642E-17"/>
                </c:manualLayout>
              </c:layout>
              <c:tx>
                <c:rich>
                  <a:bodyPr/>
                  <a:lstStyle/>
                  <a:p>
                    <a:r>
                      <a:rPr lang="en-US" dirty="0"/>
                      <a:t>4,0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EE02-4659-B1F6-532844D2C33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Verdana" panose="020B0604030504040204" pitchFamily="34" charset="0"/>
                    <a:ea typeface="Verdana" panose="020B0604030504040204" pitchFamily="34" charset="0"/>
                    <a:cs typeface="+mn-cs"/>
                  </a:defRPr>
                </a:pPr>
                <a:endParaRPr lang="lv-LV"/>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'RCB010m (2)'!$BV$10:$EU$10</c:f>
              <c:strCache>
                <c:ptCount val="78"/>
                <c:pt idx="0">
                  <c:v>2015</c:v>
                </c:pt>
                <c:pt idx="1">
                  <c:v>II</c:v>
                </c:pt>
                <c:pt idx="2">
                  <c:v>III</c:v>
                </c:pt>
                <c:pt idx="3">
                  <c:v>IV</c:v>
                </c:pt>
                <c:pt idx="4">
                  <c:v>V</c:v>
                </c:pt>
                <c:pt idx="5">
                  <c:v>VI</c:v>
                </c:pt>
                <c:pt idx="6">
                  <c:v>VII</c:v>
                </c:pt>
                <c:pt idx="7">
                  <c:v>VIII</c:v>
                </c:pt>
                <c:pt idx="8">
                  <c:v>IX</c:v>
                </c:pt>
                <c:pt idx="9">
                  <c:v>X</c:v>
                </c:pt>
                <c:pt idx="10">
                  <c:v>XI</c:v>
                </c:pt>
                <c:pt idx="11">
                  <c:v>XII</c:v>
                </c:pt>
                <c:pt idx="12">
                  <c:v>2016</c:v>
                </c:pt>
                <c:pt idx="13">
                  <c:v>II</c:v>
                </c:pt>
                <c:pt idx="14">
                  <c:v>III</c:v>
                </c:pt>
                <c:pt idx="15">
                  <c:v>IV</c:v>
                </c:pt>
                <c:pt idx="16">
                  <c:v>V</c:v>
                </c:pt>
                <c:pt idx="17">
                  <c:v>VI</c:v>
                </c:pt>
                <c:pt idx="18">
                  <c:v>VII</c:v>
                </c:pt>
                <c:pt idx="19">
                  <c:v>VIII</c:v>
                </c:pt>
                <c:pt idx="20">
                  <c:v>IX</c:v>
                </c:pt>
                <c:pt idx="21">
                  <c:v>X</c:v>
                </c:pt>
                <c:pt idx="22">
                  <c:v>XI</c:v>
                </c:pt>
                <c:pt idx="23">
                  <c:v>XII</c:v>
                </c:pt>
                <c:pt idx="24">
                  <c:v>2017</c:v>
                </c:pt>
                <c:pt idx="25">
                  <c:v>II</c:v>
                </c:pt>
                <c:pt idx="26">
                  <c:v>III</c:v>
                </c:pt>
                <c:pt idx="27">
                  <c:v>IV</c:v>
                </c:pt>
                <c:pt idx="28">
                  <c:v>V</c:v>
                </c:pt>
                <c:pt idx="29">
                  <c:v>VI</c:v>
                </c:pt>
                <c:pt idx="30">
                  <c:v>VII</c:v>
                </c:pt>
                <c:pt idx="31">
                  <c:v>VIII</c:v>
                </c:pt>
                <c:pt idx="32">
                  <c:v>IX</c:v>
                </c:pt>
                <c:pt idx="33">
                  <c:v>X</c:v>
                </c:pt>
                <c:pt idx="34">
                  <c:v>XI</c:v>
                </c:pt>
                <c:pt idx="35">
                  <c:v>XII</c:v>
                </c:pt>
                <c:pt idx="36">
                  <c:v>2018</c:v>
                </c:pt>
                <c:pt idx="37">
                  <c:v>II</c:v>
                </c:pt>
                <c:pt idx="38">
                  <c:v>III</c:v>
                </c:pt>
                <c:pt idx="39">
                  <c:v>IV</c:v>
                </c:pt>
                <c:pt idx="40">
                  <c:v>V</c:v>
                </c:pt>
                <c:pt idx="41">
                  <c:v>VI</c:v>
                </c:pt>
                <c:pt idx="42">
                  <c:v>VII</c:v>
                </c:pt>
                <c:pt idx="43">
                  <c:v>VIII</c:v>
                </c:pt>
                <c:pt idx="44">
                  <c:v>IX</c:v>
                </c:pt>
                <c:pt idx="45">
                  <c:v>X</c:v>
                </c:pt>
                <c:pt idx="46">
                  <c:v>XI</c:v>
                </c:pt>
                <c:pt idx="47">
                  <c:v>XII</c:v>
                </c:pt>
                <c:pt idx="48">
                  <c:v>2019</c:v>
                </c:pt>
                <c:pt idx="49">
                  <c:v>II</c:v>
                </c:pt>
                <c:pt idx="50">
                  <c:v>III</c:v>
                </c:pt>
                <c:pt idx="51">
                  <c:v>IV</c:v>
                </c:pt>
                <c:pt idx="52">
                  <c:v>V</c:v>
                </c:pt>
                <c:pt idx="53">
                  <c:v>VI</c:v>
                </c:pt>
                <c:pt idx="54">
                  <c:v>VII</c:v>
                </c:pt>
                <c:pt idx="55">
                  <c:v>VIII</c:v>
                </c:pt>
                <c:pt idx="56">
                  <c:v>IX</c:v>
                </c:pt>
                <c:pt idx="57">
                  <c:v>X</c:v>
                </c:pt>
                <c:pt idx="58">
                  <c:v>XI</c:v>
                </c:pt>
                <c:pt idx="59">
                  <c:v>XII</c:v>
                </c:pt>
                <c:pt idx="60">
                  <c:v>2020</c:v>
                </c:pt>
                <c:pt idx="61">
                  <c:v>II</c:v>
                </c:pt>
                <c:pt idx="62">
                  <c:v>III</c:v>
                </c:pt>
                <c:pt idx="63">
                  <c:v>IV</c:v>
                </c:pt>
                <c:pt idx="64">
                  <c:v>V</c:v>
                </c:pt>
                <c:pt idx="65">
                  <c:v>VI</c:v>
                </c:pt>
                <c:pt idx="66">
                  <c:v>VII</c:v>
                </c:pt>
                <c:pt idx="67">
                  <c:v>VIII</c:v>
                </c:pt>
                <c:pt idx="68">
                  <c:v>IX</c:v>
                </c:pt>
                <c:pt idx="69">
                  <c:v>X</c:v>
                </c:pt>
                <c:pt idx="70">
                  <c:v>XI</c:v>
                </c:pt>
                <c:pt idx="71">
                  <c:v>XII</c:v>
                </c:pt>
                <c:pt idx="72">
                  <c:v>2021</c:v>
                </c:pt>
                <c:pt idx="73">
                  <c:v>II</c:v>
                </c:pt>
                <c:pt idx="74">
                  <c:v>III</c:v>
                </c:pt>
                <c:pt idx="75">
                  <c:v>IV</c:v>
                </c:pt>
                <c:pt idx="76">
                  <c:v>V</c:v>
                </c:pt>
                <c:pt idx="77">
                  <c:v>VI</c:v>
                </c:pt>
              </c:strCache>
            </c:strRef>
          </c:cat>
          <c:val>
            <c:numRef>
              <c:f>'RCB010m (2)'!$BV$13:$EU$13</c:f>
              <c:numCache>
                <c:formatCode>0.0</c:formatCode>
                <c:ptCount val="78"/>
                <c:pt idx="0">
                  <c:v>7.4444444444444571</c:v>
                </c:pt>
                <c:pt idx="1">
                  <c:v>7.563959955506121</c:v>
                </c:pt>
                <c:pt idx="2">
                  <c:v>6.7254685777287762</c:v>
                </c:pt>
                <c:pt idx="3">
                  <c:v>6.6738428417653353</c:v>
                </c:pt>
                <c:pt idx="4">
                  <c:v>6.2566277836691597</c:v>
                </c:pt>
                <c:pt idx="5">
                  <c:v>6.5539112050740016</c:v>
                </c:pt>
                <c:pt idx="6">
                  <c:v>6.5887353878852224</c:v>
                </c:pt>
                <c:pt idx="7">
                  <c:v>6.2893081761006329</c:v>
                </c:pt>
                <c:pt idx="8">
                  <c:v>6.4785788923719991</c:v>
                </c:pt>
                <c:pt idx="9">
                  <c:v>7.329842931937165</c:v>
                </c:pt>
                <c:pt idx="10">
                  <c:v>6.2630480167014611</c:v>
                </c:pt>
                <c:pt idx="11">
                  <c:v>6.0353798126951261</c:v>
                </c:pt>
                <c:pt idx="12">
                  <c:v>5.8945191313340359</c:v>
                </c:pt>
                <c:pt idx="13">
                  <c:v>5.7911065149948087</c:v>
                </c:pt>
                <c:pt idx="14">
                  <c:v>6.4049586776859542</c:v>
                </c:pt>
                <c:pt idx="15">
                  <c:v>4.5408678102926388</c:v>
                </c:pt>
                <c:pt idx="16">
                  <c:v>4.5908183632734421</c:v>
                </c:pt>
                <c:pt idx="17">
                  <c:v>4.8611111111111143</c:v>
                </c:pt>
                <c:pt idx="18">
                  <c:v>5.3838484546360803</c:v>
                </c:pt>
                <c:pt idx="19">
                  <c:v>4.2406311637080734</c:v>
                </c:pt>
                <c:pt idx="20">
                  <c:v>4.3179587831206874</c:v>
                </c:pt>
                <c:pt idx="21">
                  <c:v>4</c:v>
                </c:pt>
                <c:pt idx="22">
                  <c:v>3.9292730844793624</c:v>
                </c:pt>
                <c:pt idx="23">
                  <c:v>3.4347399411187354</c:v>
                </c:pt>
                <c:pt idx="24">
                  <c:v>2.5390625</c:v>
                </c:pt>
                <c:pt idx="25">
                  <c:v>3.5190615835777379</c:v>
                </c:pt>
                <c:pt idx="26">
                  <c:v>2.9126213592232943</c:v>
                </c:pt>
                <c:pt idx="27">
                  <c:v>5.2123552123552201</c:v>
                </c:pt>
                <c:pt idx="28">
                  <c:v>4.3893129770992374</c:v>
                </c:pt>
                <c:pt idx="29">
                  <c:v>3.8789025543992466</c:v>
                </c:pt>
                <c:pt idx="30">
                  <c:v>4.4465468306527924</c:v>
                </c:pt>
                <c:pt idx="31">
                  <c:v>4.3519394512771896</c:v>
                </c:pt>
                <c:pt idx="32">
                  <c:v>4.2333019755409254</c:v>
                </c:pt>
                <c:pt idx="33">
                  <c:v>4.5028142589118403</c:v>
                </c:pt>
                <c:pt idx="34">
                  <c:v>5.9546313799621942</c:v>
                </c:pt>
                <c:pt idx="35">
                  <c:v>7.4952561669829265</c:v>
                </c:pt>
                <c:pt idx="36">
                  <c:v>7.5238095238095326</c:v>
                </c:pt>
                <c:pt idx="37">
                  <c:v>7.5542965061378595</c:v>
                </c:pt>
                <c:pt idx="38">
                  <c:v>8.6792452830188722</c:v>
                </c:pt>
                <c:pt idx="39">
                  <c:v>6.2385321100917395</c:v>
                </c:pt>
                <c:pt idx="40">
                  <c:v>7.5868372943327103</c:v>
                </c:pt>
                <c:pt idx="41">
                  <c:v>7.8324225865209485</c:v>
                </c:pt>
                <c:pt idx="42">
                  <c:v>8.7862318840579547</c:v>
                </c:pt>
                <c:pt idx="43">
                  <c:v>8.9755213055303926</c:v>
                </c:pt>
                <c:pt idx="44">
                  <c:v>9.7472924187725738</c:v>
                </c:pt>
                <c:pt idx="45">
                  <c:v>9.0664272890484767</c:v>
                </c:pt>
                <c:pt idx="46">
                  <c:v>8.6529884032114239</c:v>
                </c:pt>
                <c:pt idx="47">
                  <c:v>8.7378640776698973</c:v>
                </c:pt>
                <c:pt idx="48">
                  <c:v>9.2116917626217827</c:v>
                </c:pt>
                <c:pt idx="49">
                  <c:v>8.077260755048286</c:v>
                </c:pt>
                <c:pt idx="50">
                  <c:v>7.2916666666666572</c:v>
                </c:pt>
                <c:pt idx="51">
                  <c:v>8.0310880829015616</c:v>
                </c:pt>
                <c:pt idx="52">
                  <c:v>8.1563296516567618</c:v>
                </c:pt>
                <c:pt idx="53">
                  <c:v>8.7837837837837895</c:v>
                </c:pt>
                <c:pt idx="54">
                  <c:v>6.8276436303081027</c:v>
                </c:pt>
                <c:pt idx="55">
                  <c:v>6.6555740432612254</c:v>
                </c:pt>
                <c:pt idx="56">
                  <c:v>5.5921052631579045</c:v>
                </c:pt>
                <c:pt idx="57">
                  <c:v>5.9259259259259096</c:v>
                </c:pt>
                <c:pt idx="58">
                  <c:v>8.5385878489326643</c:v>
                </c:pt>
                <c:pt idx="59">
                  <c:v>8.603896103896119</c:v>
                </c:pt>
                <c:pt idx="60">
                  <c:v>7.4614760746147653</c:v>
                </c:pt>
                <c:pt idx="61">
                  <c:v>8.5296506904955436</c:v>
                </c:pt>
                <c:pt idx="62">
                  <c:v>7.6860841423948187</c:v>
                </c:pt>
                <c:pt idx="63">
                  <c:v>7.7537969624300587</c:v>
                </c:pt>
                <c:pt idx="64">
                  <c:v>7.3841319717203362</c:v>
                </c:pt>
                <c:pt idx="65">
                  <c:v>6.5993788819875761</c:v>
                </c:pt>
                <c:pt idx="66">
                  <c:v>6.7030397505845656</c:v>
                </c:pt>
                <c:pt idx="67">
                  <c:v>8.1903276131045146</c:v>
                </c:pt>
                <c:pt idx="68">
                  <c:v>7.476635514018696</c:v>
                </c:pt>
                <c:pt idx="69">
                  <c:v>7.4592074592074766</c:v>
                </c:pt>
                <c:pt idx="70">
                  <c:v>4.8411497730711091</c:v>
                </c:pt>
                <c:pt idx="71">
                  <c:v>4.1853512705530562</c:v>
                </c:pt>
                <c:pt idx="72">
                  <c:v>4.4528301886792576</c:v>
                </c:pt>
                <c:pt idx="73">
                  <c:v>3.1437125748503121</c:v>
                </c:pt>
                <c:pt idx="74">
                  <c:v>3.1555221637866566</c:v>
                </c:pt>
                <c:pt idx="75">
                  <c:v>3.9317507418397497</c:v>
                </c:pt>
                <c:pt idx="76">
                  <c:v>3.4381858083394263</c:v>
                </c:pt>
                <c:pt idx="77">
                  <c:v>4.0058266569555627</c:v>
                </c:pt>
              </c:numCache>
            </c:numRef>
          </c:val>
          <c:smooth val="0"/>
          <c:extLst>
            <c:ext xmlns:c16="http://schemas.microsoft.com/office/drawing/2014/chart" uri="{C3380CC4-5D6E-409C-BE32-E72D297353CC}">
              <c16:uniqueId val="{00000005-EE02-4659-B1F6-532844D2C338}"/>
            </c:ext>
          </c:extLst>
        </c:ser>
        <c:ser>
          <c:idx val="3"/>
          <c:order val="3"/>
          <c:tx>
            <c:strRef>
              <c:f>'RCB010m (2)'!$A$14</c:f>
              <c:strCache>
                <c:ptCount val="1"/>
                <c:pt idx="0">
                  <c:v>Mašīnu, mehānismu izmaksas</c:v>
                </c:pt>
              </c:strCache>
            </c:strRef>
          </c:tx>
          <c:spPr>
            <a:ln w="28575" cap="rnd">
              <a:solidFill>
                <a:schemeClr val="accent6">
                  <a:lumMod val="75000"/>
                </a:schemeClr>
              </a:solidFill>
              <a:round/>
            </a:ln>
            <a:effectLst/>
          </c:spPr>
          <c:marker>
            <c:symbol val="none"/>
          </c:marker>
          <c:dLbls>
            <c:dLbl>
              <c:idx val="77"/>
              <c:layout>
                <c:manualLayout>
                  <c:x val="4.8929663608562688E-3"/>
                  <c:y val="6.018518518518514E-2"/>
                </c:manualLayout>
              </c:layout>
              <c:tx>
                <c:rich>
                  <a:bodyPr/>
                  <a:lstStyle/>
                  <a:p>
                    <a:r>
                      <a:rPr lang="en-US" dirty="0"/>
                      <a:t>3,8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EE02-4659-B1F6-532844D2C33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Verdana" panose="020B0604030504040204" pitchFamily="34" charset="0"/>
                    <a:ea typeface="Verdana" panose="020B0604030504040204" pitchFamily="34" charset="0"/>
                    <a:cs typeface="+mn-cs"/>
                  </a:defRPr>
                </a:pPr>
                <a:endParaRPr lang="lv-LV"/>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'RCB010m (2)'!$BV$10:$EU$10</c:f>
              <c:strCache>
                <c:ptCount val="78"/>
                <c:pt idx="0">
                  <c:v>2015</c:v>
                </c:pt>
                <c:pt idx="1">
                  <c:v>II</c:v>
                </c:pt>
                <c:pt idx="2">
                  <c:v>III</c:v>
                </c:pt>
                <c:pt idx="3">
                  <c:v>IV</c:v>
                </c:pt>
                <c:pt idx="4">
                  <c:v>V</c:v>
                </c:pt>
                <c:pt idx="5">
                  <c:v>VI</c:v>
                </c:pt>
                <c:pt idx="6">
                  <c:v>VII</c:v>
                </c:pt>
                <c:pt idx="7">
                  <c:v>VIII</c:v>
                </c:pt>
                <c:pt idx="8">
                  <c:v>IX</c:v>
                </c:pt>
                <c:pt idx="9">
                  <c:v>X</c:v>
                </c:pt>
                <c:pt idx="10">
                  <c:v>XI</c:v>
                </c:pt>
                <c:pt idx="11">
                  <c:v>XII</c:v>
                </c:pt>
                <c:pt idx="12">
                  <c:v>2016</c:v>
                </c:pt>
                <c:pt idx="13">
                  <c:v>II</c:v>
                </c:pt>
                <c:pt idx="14">
                  <c:v>III</c:v>
                </c:pt>
                <c:pt idx="15">
                  <c:v>IV</c:v>
                </c:pt>
                <c:pt idx="16">
                  <c:v>V</c:v>
                </c:pt>
                <c:pt idx="17">
                  <c:v>VI</c:v>
                </c:pt>
                <c:pt idx="18">
                  <c:v>VII</c:v>
                </c:pt>
                <c:pt idx="19">
                  <c:v>VIII</c:v>
                </c:pt>
                <c:pt idx="20">
                  <c:v>IX</c:v>
                </c:pt>
                <c:pt idx="21">
                  <c:v>X</c:v>
                </c:pt>
                <c:pt idx="22">
                  <c:v>XI</c:v>
                </c:pt>
                <c:pt idx="23">
                  <c:v>XII</c:v>
                </c:pt>
                <c:pt idx="24">
                  <c:v>2017</c:v>
                </c:pt>
                <c:pt idx="25">
                  <c:v>II</c:v>
                </c:pt>
                <c:pt idx="26">
                  <c:v>III</c:v>
                </c:pt>
                <c:pt idx="27">
                  <c:v>IV</c:v>
                </c:pt>
                <c:pt idx="28">
                  <c:v>V</c:v>
                </c:pt>
                <c:pt idx="29">
                  <c:v>VI</c:v>
                </c:pt>
                <c:pt idx="30">
                  <c:v>VII</c:v>
                </c:pt>
                <c:pt idx="31">
                  <c:v>VIII</c:v>
                </c:pt>
                <c:pt idx="32">
                  <c:v>IX</c:v>
                </c:pt>
                <c:pt idx="33">
                  <c:v>X</c:v>
                </c:pt>
                <c:pt idx="34">
                  <c:v>XI</c:v>
                </c:pt>
                <c:pt idx="35">
                  <c:v>XII</c:v>
                </c:pt>
                <c:pt idx="36">
                  <c:v>2018</c:v>
                </c:pt>
                <c:pt idx="37">
                  <c:v>II</c:v>
                </c:pt>
                <c:pt idx="38">
                  <c:v>III</c:v>
                </c:pt>
                <c:pt idx="39">
                  <c:v>IV</c:v>
                </c:pt>
                <c:pt idx="40">
                  <c:v>V</c:v>
                </c:pt>
                <c:pt idx="41">
                  <c:v>VI</c:v>
                </c:pt>
                <c:pt idx="42">
                  <c:v>VII</c:v>
                </c:pt>
                <c:pt idx="43">
                  <c:v>VIII</c:v>
                </c:pt>
                <c:pt idx="44">
                  <c:v>IX</c:v>
                </c:pt>
                <c:pt idx="45">
                  <c:v>X</c:v>
                </c:pt>
                <c:pt idx="46">
                  <c:v>XI</c:v>
                </c:pt>
                <c:pt idx="47">
                  <c:v>XII</c:v>
                </c:pt>
                <c:pt idx="48">
                  <c:v>2019</c:v>
                </c:pt>
                <c:pt idx="49">
                  <c:v>II</c:v>
                </c:pt>
                <c:pt idx="50">
                  <c:v>III</c:v>
                </c:pt>
                <c:pt idx="51">
                  <c:v>IV</c:v>
                </c:pt>
                <c:pt idx="52">
                  <c:v>V</c:v>
                </c:pt>
                <c:pt idx="53">
                  <c:v>VI</c:v>
                </c:pt>
                <c:pt idx="54">
                  <c:v>VII</c:v>
                </c:pt>
                <c:pt idx="55">
                  <c:v>VIII</c:v>
                </c:pt>
                <c:pt idx="56">
                  <c:v>IX</c:v>
                </c:pt>
                <c:pt idx="57">
                  <c:v>X</c:v>
                </c:pt>
                <c:pt idx="58">
                  <c:v>XI</c:v>
                </c:pt>
                <c:pt idx="59">
                  <c:v>XII</c:v>
                </c:pt>
                <c:pt idx="60">
                  <c:v>2020</c:v>
                </c:pt>
                <c:pt idx="61">
                  <c:v>II</c:v>
                </c:pt>
                <c:pt idx="62">
                  <c:v>III</c:v>
                </c:pt>
                <c:pt idx="63">
                  <c:v>IV</c:v>
                </c:pt>
                <c:pt idx="64">
                  <c:v>V</c:v>
                </c:pt>
                <c:pt idx="65">
                  <c:v>VI</c:v>
                </c:pt>
                <c:pt idx="66">
                  <c:v>VII</c:v>
                </c:pt>
                <c:pt idx="67">
                  <c:v>VIII</c:v>
                </c:pt>
                <c:pt idx="68">
                  <c:v>IX</c:v>
                </c:pt>
                <c:pt idx="69">
                  <c:v>X</c:v>
                </c:pt>
                <c:pt idx="70">
                  <c:v>XI</c:v>
                </c:pt>
                <c:pt idx="71">
                  <c:v>XII</c:v>
                </c:pt>
                <c:pt idx="72">
                  <c:v>2021</c:v>
                </c:pt>
                <c:pt idx="73">
                  <c:v>II</c:v>
                </c:pt>
                <c:pt idx="74">
                  <c:v>III</c:v>
                </c:pt>
                <c:pt idx="75">
                  <c:v>IV</c:v>
                </c:pt>
                <c:pt idx="76">
                  <c:v>V</c:v>
                </c:pt>
                <c:pt idx="77">
                  <c:v>VI</c:v>
                </c:pt>
              </c:strCache>
            </c:strRef>
          </c:cat>
          <c:val>
            <c:numRef>
              <c:f>'RCB010m (2)'!$BV$14:$EU$14</c:f>
              <c:numCache>
                <c:formatCode>0.0</c:formatCode>
                <c:ptCount val="78"/>
                <c:pt idx="0">
                  <c:v>1.213346814964595</c:v>
                </c:pt>
                <c:pt idx="1">
                  <c:v>1.8311291963377414</c:v>
                </c:pt>
                <c:pt idx="2">
                  <c:v>0.40040040040038605</c:v>
                </c:pt>
                <c:pt idx="3">
                  <c:v>-9.9700897308068193E-2</c:v>
                </c:pt>
                <c:pt idx="4">
                  <c:v>-0.19960079840319622</c:v>
                </c:pt>
                <c:pt idx="5">
                  <c:v>-9.9900099900096961E-2</c:v>
                </c:pt>
                <c:pt idx="6">
                  <c:v>0</c:v>
                </c:pt>
                <c:pt idx="7">
                  <c:v>0</c:v>
                </c:pt>
                <c:pt idx="8">
                  <c:v>-0.69790628115653419</c:v>
                </c:pt>
                <c:pt idx="9">
                  <c:v>-0.89463220675943944</c:v>
                </c:pt>
                <c:pt idx="10">
                  <c:v>-0.79443892750744283</c:v>
                </c:pt>
                <c:pt idx="11">
                  <c:v>-0.49800796812749581</c:v>
                </c:pt>
                <c:pt idx="12">
                  <c:v>0.39960039960040206</c:v>
                </c:pt>
                <c:pt idx="13">
                  <c:v>0.59940059940059598</c:v>
                </c:pt>
                <c:pt idx="14">
                  <c:v>0.69790628115653419</c:v>
                </c:pt>
                <c:pt idx="15">
                  <c:v>0.89820359281435458</c:v>
                </c:pt>
                <c:pt idx="16">
                  <c:v>1.2000000000000028</c:v>
                </c:pt>
                <c:pt idx="17">
                  <c:v>1.2000000000000028</c:v>
                </c:pt>
                <c:pt idx="18">
                  <c:v>1.4999999999999858</c:v>
                </c:pt>
                <c:pt idx="19">
                  <c:v>1.3986013986014001</c:v>
                </c:pt>
                <c:pt idx="20">
                  <c:v>1.907630522088354</c:v>
                </c:pt>
                <c:pt idx="21">
                  <c:v>1.6048144433299854</c:v>
                </c:pt>
                <c:pt idx="22">
                  <c:v>1.3013013013013079</c:v>
                </c:pt>
                <c:pt idx="23">
                  <c:v>1.1011011011010936</c:v>
                </c:pt>
                <c:pt idx="24">
                  <c:v>0.39800995024876329</c:v>
                </c:pt>
                <c:pt idx="25">
                  <c:v>0.29791459781529284</c:v>
                </c:pt>
                <c:pt idx="26">
                  <c:v>0.29702970297029196</c:v>
                </c:pt>
                <c:pt idx="27">
                  <c:v>0.59347181008901373</c:v>
                </c:pt>
                <c:pt idx="28">
                  <c:v>0.69169960474309278</c:v>
                </c:pt>
                <c:pt idx="29">
                  <c:v>0.88932806324109492</c:v>
                </c:pt>
                <c:pt idx="30">
                  <c:v>0.49261083743843415</c:v>
                </c:pt>
                <c:pt idx="31">
                  <c:v>0.98522167487683987</c:v>
                </c:pt>
                <c:pt idx="32">
                  <c:v>1.1822660098522277</c:v>
                </c:pt>
                <c:pt idx="33">
                  <c:v>1.7769002961500462</c:v>
                </c:pt>
                <c:pt idx="34">
                  <c:v>1.8774703557312193</c:v>
                </c:pt>
                <c:pt idx="35">
                  <c:v>2.277227722772281</c:v>
                </c:pt>
                <c:pt idx="36">
                  <c:v>2.3785926660059289</c:v>
                </c:pt>
                <c:pt idx="37">
                  <c:v>2.3762376237623783</c:v>
                </c:pt>
                <c:pt idx="38">
                  <c:v>2.3692003948667377</c:v>
                </c:pt>
                <c:pt idx="39">
                  <c:v>2.4582104228122006</c:v>
                </c:pt>
                <c:pt idx="40">
                  <c:v>2.6496565260058844</c:v>
                </c:pt>
                <c:pt idx="41">
                  <c:v>2.5465230166503545</c:v>
                </c:pt>
                <c:pt idx="42">
                  <c:v>3.2352941176470438</c:v>
                </c:pt>
                <c:pt idx="43">
                  <c:v>3.0243902439024453</c:v>
                </c:pt>
                <c:pt idx="44">
                  <c:v>3.4079844206426486</c:v>
                </c:pt>
                <c:pt idx="45">
                  <c:v>3.1037827352085543</c:v>
                </c:pt>
                <c:pt idx="46">
                  <c:v>3.2977691561590632</c:v>
                </c:pt>
                <c:pt idx="47">
                  <c:v>3.1945788964181929</c:v>
                </c:pt>
                <c:pt idx="48">
                  <c:v>3.2913843175217892</c:v>
                </c:pt>
                <c:pt idx="49">
                  <c:v>3.9651837524177864</c:v>
                </c:pt>
                <c:pt idx="50">
                  <c:v>3.7608486017357734</c:v>
                </c:pt>
                <c:pt idx="51">
                  <c:v>3.2629558541266874</c:v>
                </c:pt>
                <c:pt idx="52">
                  <c:v>2.9636711281070944</c:v>
                </c:pt>
                <c:pt idx="53">
                  <c:v>3.056351480420247</c:v>
                </c:pt>
                <c:pt idx="54">
                  <c:v>2.7540360873694141</c:v>
                </c:pt>
                <c:pt idx="55">
                  <c:v>2.4621212121212182</c:v>
                </c:pt>
                <c:pt idx="56">
                  <c:v>1.7890772128060064</c:v>
                </c:pt>
                <c:pt idx="57">
                  <c:v>1.6933207902163616</c:v>
                </c:pt>
                <c:pt idx="58">
                  <c:v>1.6901408450704167</c:v>
                </c:pt>
                <c:pt idx="59">
                  <c:v>1.594746716697955</c:v>
                </c:pt>
                <c:pt idx="60">
                  <c:v>1.7806935332708349</c:v>
                </c:pt>
                <c:pt idx="61">
                  <c:v>0.83720930232557578</c:v>
                </c:pt>
                <c:pt idx="62">
                  <c:v>0.37174721189592219</c:v>
                </c:pt>
                <c:pt idx="63">
                  <c:v>0.46468401486990274</c:v>
                </c:pt>
                <c:pt idx="64">
                  <c:v>0.46425255338904492</c:v>
                </c:pt>
                <c:pt idx="65">
                  <c:v>0.37071362372567762</c:v>
                </c:pt>
                <c:pt idx="66">
                  <c:v>0.27726432532347189</c:v>
                </c:pt>
                <c:pt idx="67">
                  <c:v>0.55452865064692958</c:v>
                </c:pt>
                <c:pt idx="68">
                  <c:v>0.55504162812212599</c:v>
                </c:pt>
                <c:pt idx="69">
                  <c:v>0.64754856614246137</c:v>
                </c:pt>
                <c:pt idx="70">
                  <c:v>0.64635272391504373</c:v>
                </c:pt>
                <c:pt idx="71">
                  <c:v>0.92336103416434412</c:v>
                </c:pt>
                <c:pt idx="72">
                  <c:v>0.552486187845318</c:v>
                </c:pt>
                <c:pt idx="73">
                  <c:v>0.83025830258300459</c:v>
                </c:pt>
                <c:pt idx="74">
                  <c:v>1.8518518518518619</c:v>
                </c:pt>
                <c:pt idx="75">
                  <c:v>2.8677150786309085</c:v>
                </c:pt>
                <c:pt idx="76">
                  <c:v>3.5120147874306866</c:v>
                </c:pt>
                <c:pt idx="77">
                  <c:v>3.8781163434903192</c:v>
                </c:pt>
              </c:numCache>
            </c:numRef>
          </c:val>
          <c:smooth val="0"/>
          <c:extLst>
            <c:ext xmlns:c16="http://schemas.microsoft.com/office/drawing/2014/chart" uri="{C3380CC4-5D6E-409C-BE32-E72D297353CC}">
              <c16:uniqueId val="{00000007-EE02-4659-B1F6-532844D2C338}"/>
            </c:ext>
          </c:extLst>
        </c:ser>
        <c:dLbls>
          <c:showLegendKey val="0"/>
          <c:showVal val="0"/>
          <c:showCatName val="0"/>
          <c:showSerName val="0"/>
          <c:showPercent val="0"/>
          <c:showBubbleSize val="0"/>
        </c:dLbls>
        <c:smooth val="0"/>
        <c:axId val="552865112"/>
        <c:axId val="552869376"/>
      </c:lineChart>
      <c:catAx>
        <c:axId val="55286511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Verdana" panose="020B0604030504040204" pitchFamily="34" charset="0"/>
                <a:ea typeface="Verdana" panose="020B0604030504040204" pitchFamily="34" charset="0"/>
                <a:cs typeface="+mn-cs"/>
              </a:defRPr>
            </a:pPr>
            <a:endParaRPr lang="lv-LV"/>
          </a:p>
        </c:txPr>
        <c:crossAx val="552869376"/>
        <c:crosses val="autoZero"/>
        <c:auto val="1"/>
        <c:lblAlgn val="ctr"/>
        <c:lblOffset val="100"/>
        <c:noMultiLvlLbl val="0"/>
      </c:catAx>
      <c:valAx>
        <c:axId val="5528693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Verdana" panose="020B0604030504040204" pitchFamily="34" charset="0"/>
                <a:ea typeface="Verdana" panose="020B0604030504040204" pitchFamily="34" charset="0"/>
                <a:cs typeface="+mn-cs"/>
              </a:defRPr>
            </a:pPr>
            <a:endParaRPr lang="lv-LV"/>
          </a:p>
        </c:txPr>
        <c:crossAx val="552865112"/>
        <c:crosses val="autoZero"/>
        <c:crossBetween val="between"/>
      </c:valAx>
      <c:spPr>
        <a:noFill/>
        <a:ln>
          <a:noFill/>
        </a:ln>
        <a:effectLst/>
      </c:spPr>
    </c:plotArea>
    <c:legend>
      <c:legendPos val="b"/>
      <c:layout>
        <c:manualLayout>
          <c:xMode val="edge"/>
          <c:yMode val="edge"/>
          <c:x val="0"/>
          <c:y val="0.88421532142484216"/>
          <c:w val="1"/>
          <c:h val="0.1072273257509478"/>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Verdana" panose="020B0604030504040204" pitchFamily="34" charset="0"/>
              <a:cs typeface="+mn-cs"/>
            </a:defRPr>
          </a:pPr>
          <a:endParaRPr lang="lv-LV"/>
        </a:p>
      </c:txPr>
    </c:legend>
    <c:plotVisOnly val="1"/>
    <c:dispBlanksAs val="gap"/>
    <c:showDLblsOverMax val="0"/>
  </c:chart>
  <c:spPr>
    <a:solidFill>
      <a:schemeClr val="bg1"/>
    </a:solidFill>
    <a:ln w="9525" cap="flat" cmpd="sng" algn="ctr">
      <a:noFill/>
      <a:round/>
    </a:ln>
    <a:effectLst/>
  </c:spPr>
  <c:txPr>
    <a:bodyPr/>
    <a:lstStyle/>
    <a:p>
      <a:pPr>
        <a:defRPr>
          <a:solidFill>
            <a:schemeClr val="tx1"/>
          </a:solidFill>
          <a:latin typeface="Verdana" panose="020B0604030504040204" pitchFamily="34" charset="0"/>
          <a:ea typeface="Verdana" panose="020B0604030504040204" pitchFamily="34" charset="0"/>
        </a:defRPr>
      </a:pPr>
      <a:endParaRPr lang="lv-LV"/>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5309387770557821E-2"/>
          <c:y val="2.707256905531575E-2"/>
          <c:w val="0.87655245771773982"/>
          <c:h val="0.80293740251070256"/>
        </c:manualLayout>
      </c:layout>
      <c:barChart>
        <c:barDir val="col"/>
        <c:grouping val="stacked"/>
        <c:varyColors val="0"/>
        <c:ser>
          <c:idx val="0"/>
          <c:order val="0"/>
          <c:tx>
            <c:strRef>
              <c:f>'Būvn apj_2019'!$A$6</c:f>
              <c:strCache>
                <c:ptCount val="1"/>
                <c:pt idx="0">
                  <c:v>Ēku būvniecība</c:v>
                </c:pt>
              </c:strCache>
            </c:strRef>
          </c:tx>
          <c:spPr>
            <a:solidFill>
              <a:srgbClr val="0070C0"/>
            </a:solidFill>
            <a:ln>
              <a:solidFill>
                <a:srgbClr val="0070C0"/>
              </a:solidFill>
            </a:ln>
            <a:effectLst/>
          </c:spPr>
          <c:invertIfNegative val="0"/>
          <c:cat>
            <c:multiLvlStrRef>
              <c:f>'Būvn apj_2019'!$B$3:$AA$4</c:f>
              <c:multiLvlStrCache>
                <c:ptCount val="26"/>
                <c:lvl>
                  <c:pt idx="0">
                    <c:v>I</c:v>
                  </c:pt>
                  <c:pt idx="1">
                    <c:v>II</c:v>
                  </c:pt>
                  <c:pt idx="2">
                    <c:v>III</c:v>
                  </c:pt>
                  <c:pt idx="3">
                    <c:v>IV</c:v>
                  </c:pt>
                  <c:pt idx="4">
                    <c:v>I</c:v>
                  </c:pt>
                  <c:pt idx="5">
                    <c:v>II</c:v>
                  </c:pt>
                  <c:pt idx="6">
                    <c:v>III</c:v>
                  </c:pt>
                  <c:pt idx="7">
                    <c:v>IV</c:v>
                  </c:pt>
                  <c:pt idx="8">
                    <c:v>I</c:v>
                  </c:pt>
                  <c:pt idx="9">
                    <c:v>II</c:v>
                  </c:pt>
                  <c:pt idx="10">
                    <c:v>III</c:v>
                  </c:pt>
                  <c:pt idx="11">
                    <c:v>IV</c:v>
                  </c:pt>
                  <c:pt idx="12">
                    <c:v>I</c:v>
                  </c:pt>
                  <c:pt idx="13">
                    <c:v>II</c:v>
                  </c:pt>
                  <c:pt idx="14">
                    <c:v>III</c:v>
                  </c:pt>
                  <c:pt idx="15">
                    <c:v>IV</c:v>
                  </c:pt>
                  <c:pt idx="16">
                    <c:v>I</c:v>
                  </c:pt>
                  <c:pt idx="17">
                    <c:v>II</c:v>
                  </c:pt>
                  <c:pt idx="18">
                    <c:v>III</c:v>
                  </c:pt>
                  <c:pt idx="19">
                    <c:v>IV</c:v>
                  </c:pt>
                  <c:pt idx="20">
                    <c:v>I</c:v>
                  </c:pt>
                  <c:pt idx="21">
                    <c:v>II</c:v>
                  </c:pt>
                  <c:pt idx="22">
                    <c:v>III</c:v>
                  </c:pt>
                  <c:pt idx="23">
                    <c:v>IV</c:v>
                  </c:pt>
                  <c:pt idx="24">
                    <c:v>I</c:v>
                  </c:pt>
                  <c:pt idx="25">
                    <c:v>II</c:v>
                  </c:pt>
                </c:lvl>
                <c:lvl>
                  <c:pt idx="0">
                    <c:v>2015</c:v>
                  </c:pt>
                  <c:pt idx="4">
                    <c:v>2016</c:v>
                  </c:pt>
                  <c:pt idx="8">
                    <c:v>2017</c:v>
                  </c:pt>
                  <c:pt idx="12">
                    <c:v>2018</c:v>
                  </c:pt>
                  <c:pt idx="16">
                    <c:v>2019</c:v>
                  </c:pt>
                  <c:pt idx="20">
                    <c:v>2020</c:v>
                  </c:pt>
                  <c:pt idx="24">
                    <c:v>2021</c:v>
                  </c:pt>
                </c:lvl>
              </c:multiLvlStrCache>
            </c:multiLvlStrRef>
          </c:cat>
          <c:val>
            <c:numRef>
              <c:f>'Būvn apj_2019'!$B$6:$AA$6</c:f>
              <c:numCache>
                <c:formatCode>0.0</c:formatCode>
                <c:ptCount val="26"/>
                <c:pt idx="0">
                  <c:v>99939.9</c:v>
                </c:pt>
                <c:pt idx="1">
                  <c:v>116689.9</c:v>
                </c:pt>
                <c:pt idx="2">
                  <c:v>160866</c:v>
                </c:pt>
                <c:pt idx="3">
                  <c:v>132873.29999999999</c:v>
                </c:pt>
                <c:pt idx="4">
                  <c:v>85076</c:v>
                </c:pt>
                <c:pt idx="5">
                  <c:v>101606.1</c:v>
                </c:pt>
                <c:pt idx="6">
                  <c:v>129975.9</c:v>
                </c:pt>
                <c:pt idx="7">
                  <c:v>140724.29999999999</c:v>
                </c:pt>
                <c:pt idx="8">
                  <c:v>89924.2</c:v>
                </c:pt>
                <c:pt idx="9">
                  <c:v>124532.5</c:v>
                </c:pt>
                <c:pt idx="10">
                  <c:v>175236.9</c:v>
                </c:pt>
                <c:pt idx="11">
                  <c:v>188067</c:v>
                </c:pt>
                <c:pt idx="12">
                  <c:v>137616.20000000001</c:v>
                </c:pt>
                <c:pt idx="13">
                  <c:v>193656.2</c:v>
                </c:pt>
                <c:pt idx="14">
                  <c:v>202311.5</c:v>
                </c:pt>
                <c:pt idx="15">
                  <c:v>229381.6</c:v>
                </c:pt>
                <c:pt idx="16">
                  <c:v>151617.5</c:v>
                </c:pt>
                <c:pt idx="17">
                  <c:v>211010.3</c:v>
                </c:pt>
                <c:pt idx="18">
                  <c:v>234182.5</c:v>
                </c:pt>
                <c:pt idx="19">
                  <c:v>259133.2</c:v>
                </c:pt>
                <c:pt idx="20">
                  <c:v>182468.8</c:v>
                </c:pt>
                <c:pt idx="21">
                  <c:v>205826.3</c:v>
                </c:pt>
                <c:pt idx="22">
                  <c:v>244706.4</c:v>
                </c:pt>
                <c:pt idx="23">
                  <c:v>251713.8</c:v>
                </c:pt>
                <c:pt idx="24">
                  <c:v>155275</c:v>
                </c:pt>
                <c:pt idx="25">
                  <c:v>207964.79999999999</c:v>
                </c:pt>
              </c:numCache>
            </c:numRef>
          </c:val>
          <c:extLst>
            <c:ext xmlns:c16="http://schemas.microsoft.com/office/drawing/2014/chart" uri="{C3380CC4-5D6E-409C-BE32-E72D297353CC}">
              <c16:uniqueId val="{00000000-9200-4A78-BE68-22D7CA30A94C}"/>
            </c:ext>
          </c:extLst>
        </c:ser>
        <c:ser>
          <c:idx val="1"/>
          <c:order val="1"/>
          <c:tx>
            <c:strRef>
              <c:f>'Būvn apj_2019'!$A$7</c:f>
              <c:strCache>
                <c:ptCount val="1"/>
                <c:pt idx="0">
                  <c:v>Inženierbūvniecība</c:v>
                </c:pt>
              </c:strCache>
            </c:strRef>
          </c:tx>
          <c:spPr>
            <a:pattFill prst="dkUpDiag">
              <a:fgClr>
                <a:srgbClr val="00B050"/>
              </a:fgClr>
              <a:bgClr>
                <a:schemeClr val="bg1"/>
              </a:bgClr>
            </a:pattFill>
            <a:ln>
              <a:solidFill>
                <a:srgbClr val="00B050"/>
              </a:solidFill>
            </a:ln>
            <a:effectLst/>
          </c:spPr>
          <c:invertIfNegative val="0"/>
          <c:cat>
            <c:multiLvlStrRef>
              <c:f>'Būvn apj_2019'!$B$3:$AA$4</c:f>
              <c:multiLvlStrCache>
                <c:ptCount val="26"/>
                <c:lvl>
                  <c:pt idx="0">
                    <c:v>I</c:v>
                  </c:pt>
                  <c:pt idx="1">
                    <c:v>II</c:v>
                  </c:pt>
                  <c:pt idx="2">
                    <c:v>III</c:v>
                  </c:pt>
                  <c:pt idx="3">
                    <c:v>IV</c:v>
                  </c:pt>
                  <c:pt idx="4">
                    <c:v>I</c:v>
                  </c:pt>
                  <c:pt idx="5">
                    <c:v>II</c:v>
                  </c:pt>
                  <c:pt idx="6">
                    <c:v>III</c:v>
                  </c:pt>
                  <c:pt idx="7">
                    <c:v>IV</c:v>
                  </c:pt>
                  <c:pt idx="8">
                    <c:v>I</c:v>
                  </c:pt>
                  <c:pt idx="9">
                    <c:v>II</c:v>
                  </c:pt>
                  <c:pt idx="10">
                    <c:v>III</c:v>
                  </c:pt>
                  <c:pt idx="11">
                    <c:v>IV</c:v>
                  </c:pt>
                  <c:pt idx="12">
                    <c:v>I</c:v>
                  </c:pt>
                  <c:pt idx="13">
                    <c:v>II</c:v>
                  </c:pt>
                  <c:pt idx="14">
                    <c:v>III</c:v>
                  </c:pt>
                  <c:pt idx="15">
                    <c:v>IV</c:v>
                  </c:pt>
                  <c:pt idx="16">
                    <c:v>I</c:v>
                  </c:pt>
                  <c:pt idx="17">
                    <c:v>II</c:v>
                  </c:pt>
                  <c:pt idx="18">
                    <c:v>III</c:v>
                  </c:pt>
                  <c:pt idx="19">
                    <c:v>IV</c:v>
                  </c:pt>
                  <c:pt idx="20">
                    <c:v>I</c:v>
                  </c:pt>
                  <c:pt idx="21">
                    <c:v>II</c:v>
                  </c:pt>
                  <c:pt idx="22">
                    <c:v>III</c:v>
                  </c:pt>
                  <c:pt idx="23">
                    <c:v>IV</c:v>
                  </c:pt>
                  <c:pt idx="24">
                    <c:v>I</c:v>
                  </c:pt>
                  <c:pt idx="25">
                    <c:v>II</c:v>
                  </c:pt>
                </c:lvl>
                <c:lvl>
                  <c:pt idx="0">
                    <c:v>2015</c:v>
                  </c:pt>
                  <c:pt idx="4">
                    <c:v>2016</c:v>
                  </c:pt>
                  <c:pt idx="8">
                    <c:v>2017</c:v>
                  </c:pt>
                  <c:pt idx="12">
                    <c:v>2018</c:v>
                  </c:pt>
                  <c:pt idx="16">
                    <c:v>2019</c:v>
                  </c:pt>
                  <c:pt idx="20">
                    <c:v>2020</c:v>
                  </c:pt>
                  <c:pt idx="24">
                    <c:v>2021</c:v>
                  </c:pt>
                </c:lvl>
              </c:multiLvlStrCache>
            </c:multiLvlStrRef>
          </c:cat>
          <c:val>
            <c:numRef>
              <c:f>'Būvn apj_2019'!$B$7:$AA$7</c:f>
              <c:numCache>
                <c:formatCode>0.0</c:formatCode>
                <c:ptCount val="26"/>
                <c:pt idx="0">
                  <c:v>64677.2</c:v>
                </c:pt>
                <c:pt idx="1">
                  <c:v>162983</c:v>
                </c:pt>
                <c:pt idx="2">
                  <c:v>257271</c:v>
                </c:pt>
                <c:pt idx="3">
                  <c:v>199231.2</c:v>
                </c:pt>
                <c:pt idx="4">
                  <c:v>40783.599999999999</c:v>
                </c:pt>
                <c:pt idx="5">
                  <c:v>113014.7</c:v>
                </c:pt>
                <c:pt idx="6">
                  <c:v>183266.4</c:v>
                </c:pt>
                <c:pt idx="7">
                  <c:v>161617.1</c:v>
                </c:pt>
                <c:pt idx="8">
                  <c:v>51035.3</c:v>
                </c:pt>
                <c:pt idx="9">
                  <c:v>148570</c:v>
                </c:pt>
                <c:pt idx="10">
                  <c:v>252171.2</c:v>
                </c:pt>
                <c:pt idx="11">
                  <c:v>206273.2</c:v>
                </c:pt>
                <c:pt idx="12">
                  <c:v>76159.399999999994</c:v>
                </c:pt>
                <c:pt idx="13">
                  <c:v>195353.1</c:v>
                </c:pt>
                <c:pt idx="14">
                  <c:v>274682.2</c:v>
                </c:pt>
                <c:pt idx="15">
                  <c:v>210765.1</c:v>
                </c:pt>
                <c:pt idx="16">
                  <c:v>77993.3</c:v>
                </c:pt>
                <c:pt idx="17">
                  <c:v>195290.9</c:v>
                </c:pt>
                <c:pt idx="18">
                  <c:v>291660.2</c:v>
                </c:pt>
                <c:pt idx="19">
                  <c:v>227641.60000000001</c:v>
                </c:pt>
                <c:pt idx="20">
                  <c:v>91587.199999999997</c:v>
                </c:pt>
                <c:pt idx="21">
                  <c:v>179916.5</c:v>
                </c:pt>
                <c:pt idx="22">
                  <c:v>265526.59999999998</c:v>
                </c:pt>
                <c:pt idx="23">
                  <c:v>240531.6</c:v>
                </c:pt>
                <c:pt idx="24">
                  <c:v>81311.8</c:v>
                </c:pt>
                <c:pt idx="25">
                  <c:v>188014.8</c:v>
                </c:pt>
              </c:numCache>
            </c:numRef>
          </c:val>
          <c:extLst>
            <c:ext xmlns:c16="http://schemas.microsoft.com/office/drawing/2014/chart" uri="{C3380CC4-5D6E-409C-BE32-E72D297353CC}">
              <c16:uniqueId val="{00000001-9200-4A78-BE68-22D7CA30A94C}"/>
            </c:ext>
          </c:extLst>
        </c:ser>
        <c:ser>
          <c:idx val="2"/>
          <c:order val="2"/>
          <c:tx>
            <c:strRef>
              <c:f>'Būvn apj_2019'!$A$17</c:f>
              <c:strCache>
                <c:ptCount val="1"/>
                <c:pt idx="0">
                  <c:v>Specializētie būvdarbi</c:v>
                </c:pt>
              </c:strCache>
            </c:strRef>
          </c:tx>
          <c:spPr>
            <a:solidFill>
              <a:schemeClr val="tx1">
                <a:lumMod val="65000"/>
                <a:lumOff val="35000"/>
              </a:schemeClr>
            </a:solidFill>
            <a:ln>
              <a:solidFill>
                <a:schemeClr val="tx1">
                  <a:lumMod val="65000"/>
                  <a:lumOff val="35000"/>
                </a:schemeClr>
              </a:solidFill>
            </a:ln>
            <a:effectLst/>
          </c:spPr>
          <c:invertIfNegative val="0"/>
          <c:cat>
            <c:multiLvlStrRef>
              <c:f>'Būvn apj_2019'!$B$3:$AA$4</c:f>
              <c:multiLvlStrCache>
                <c:ptCount val="26"/>
                <c:lvl>
                  <c:pt idx="0">
                    <c:v>I</c:v>
                  </c:pt>
                  <c:pt idx="1">
                    <c:v>II</c:v>
                  </c:pt>
                  <c:pt idx="2">
                    <c:v>III</c:v>
                  </c:pt>
                  <c:pt idx="3">
                    <c:v>IV</c:v>
                  </c:pt>
                  <c:pt idx="4">
                    <c:v>I</c:v>
                  </c:pt>
                  <c:pt idx="5">
                    <c:v>II</c:v>
                  </c:pt>
                  <c:pt idx="6">
                    <c:v>III</c:v>
                  </c:pt>
                  <c:pt idx="7">
                    <c:v>IV</c:v>
                  </c:pt>
                  <c:pt idx="8">
                    <c:v>I</c:v>
                  </c:pt>
                  <c:pt idx="9">
                    <c:v>II</c:v>
                  </c:pt>
                  <c:pt idx="10">
                    <c:v>III</c:v>
                  </c:pt>
                  <c:pt idx="11">
                    <c:v>IV</c:v>
                  </c:pt>
                  <c:pt idx="12">
                    <c:v>I</c:v>
                  </c:pt>
                  <c:pt idx="13">
                    <c:v>II</c:v>
                  </c:pt>
                  <c:pt idx="14">
                    <c:v>III</c:v>
                  </c:pt>
                  <c:pt idx="15">
                    <c:v>IV</c:v>
                  </c:pt>
                  <c:pt idx="16">
                    <c:v>I</c:v>
                  </c:pt>
                  <c:pt idx="17">
                    <c:v>II</c:v>
                  </c:pt>
                  <c:pt idx="18">
                    <c:v>III</c:v>
                  </c:pt>
                  <c:pt idx="19">
                    <c:v>IV</c:v>
                  </c:pt>
                  <c:pt idx="20">
                    <c:v>I</c:v>
                  </c:pt>
                  <c:pt idx="21">
                    <c:v>II</c:v>
                  </c:pt>
                  <c:pt idx="22">
                    <c:v>III</c:v>
                  </c:pt>
                  <c:pt idx="23">
                    <c:v>IV</c:v>
                  </c:pt>
                  <c:pt idx="24">
                    <c:v>I</c:v>
                  </c:pt>
                  <c:pt idx="25">
                    <c:v>II</c:v>
                  </c:pt>
                </c:lvl>
                <c:lvl>
                  <c:pt idx="0">
                    <c:v>2015</c:v>
                  </c:pt>
                  <c:pt idx="4">
                    <c:v>2016</c:v>
                  </c:pt>
                  <c:pt idx="8">
                    <c:v>2017</c:v>
                  </c:pt>
                  <c:pt idx="12">
                    <c:v>2018</c:v>
                  </c:pt>
                  <c:pt idx="16">
                    <c:v>2019</c:v>
                  </c:pt>
                  <c:pt idx="20">
                    <c:v>2020</c:v>
                  </c:pt>
                  <c:pt idx="24">
                    <c:v>2021</c:v>
                  </c:pt>
                </c:lvl>
              </c:multiLvlStrCache>
            </c:multiLvlStrRef>
          </c:cat>
          <c:val>
            <c:numRef>
              <c:f>'Būvn apj_2019'!$B$17:$AA$17</c:f>
              <c:numCache>
                <c:formatCode>0.0</c:formatCode>
                <c:ptCount val="26"/>
                <c:pt idx="0">
                  <c:v>87922.1</c:v>
                </c:pt>
                <c:pt idx="1">
                  <c:v>125420.3</c:v>
                </c:pt>
                <c:pt idx="2">
                  <c:v>167516.29999999999</c:v>
                </c:pt>
                <c:pt idx="3">
                  <c:v>168336.3</c:v>
                </c:pt>
                <c:pt idx="4">
                  <c:v>77627.899999999994</c:v>
                </c:pt>
                <c:pt idx="5">
                  <c:v>110786</c:v>
                </c:pt>
                <c:pt idx="6">
                  <c:v>142781</c:v>
                </c:pt>
                <c:pt idx="7">
                  <c:v>138693.5</c:v>
                </c:pt>
                <c:pt idx="8">
                  <c:v>81010.7</c:v>
                </c:pt>
                <c:pt idx="9">
                  <c:v>111330</c:v>
                </c:pt>
                <c:pt idx="10">
                  <c:v>153423.1</c:v>
                </c:pt>
                <c:pt idx="11">
                  <c:v>154378.1</c:v>
                </c:pt>
                <c:pt idx="12">
                  <c:v>98944.1</c:v>
                </c:pt>
                <c:pt idx="13">
                  <c:v>140767.29999999999</c:v>
                </c:pt>
                <c:pt idx="14">
                  <c:v>191961.3</c:v>
                </c:pt>
                <c:pt idx="15">
                  <c:v>235462.2</c:v>
                </c:pt>
                <c:pt idx="16">
                  <c:v>125189.8</c:v>
                </c:pt>
                <c:pt idx="17">
                  <c:v>146863.70000000001</c:v>
                </c:pt>
                <c:pt idx="18">
                  <c:v>204089.1</c:v>
                </c:pt>
                <c:pt idx="19">
                  <c:v>217704.5</c:v>
                </c:pt>
                <c:pt idx="20">
                  <c:v>140716.9</c:v>
                </c:pt>
                <c:pt idx="21">
                  <c:v>167221.79999999999</c:v>
                </c:pt>
                <c:pt idx="22">
                  <c:v>222032.1</c:v>
                </c:pt>
                <c:pt idx="23">
                  <c:v>228080.7</c:v>
                </c:pt>
                <c:pt idx="24">
                  <c:v>133917.6</c:v>
                </c:pt>
                <c:pt idx="25">
                  <c:v>187003.7</c:v>
                </c:pt>
              </c:numCache>
            </c:numRef>
          </c:val>
          <c:extLst>
            <c:ext xmlns:c16="http://schemas.microsoft.com/office/drawing/2014/chart" uri="{C3380CC4-5D6E-409C-BE32-E72D297353CC}">
              <c16:uniqueId val="{00000002-9200-4A78-BE68-22D7CA30A94C}"/>
            </c:ext>
          </c:extLst>
        </c:ser>
        <c:dLbls>
          <c:showLegendKey val="0"/>
          <c:showVal val="0"/>
          <c:showCatName val="0"/>
          <c:showSerName val="0"/>
          <c:showPercent val="0"/>
          <c:showBubbleSize val="0"/>
        </c:dLbls>
        <c:gapWidth val="50"/>
        <c:overlap val="100"/>
        <c:axId val="440031896"/>
        <c:axId val="440031568"/>
      </c:barChart>
      <c:catAx>
        <c:axId val="440031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lv-LV"/>
          </a:p>
        </c:txPr>
        <c:crossAx val="440031568"/>
        <c:crosses val="autoZero"/>
        <c:auto val="1"/>
        <c:lblAlgn val="ctr"/>
        <c:lblOffset val="100"/>
        <c:noMultiLvlLbl val="0"/>
      </c:catAx>
      <c:valAx>
        <c:axId val="440031568"/>
        <c:scaling>
          <c:orientation val="minMax"/>
          <c:max val="7400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lv-LV"/>
          </a:p>
        </c:txPr>
        <c:crossAx val="440031896"/>
        <c:crosses val="autoZero"/>
        <c:crossBetween val="between"/>
        <c:dispUnits>
          <c:builtInUnit val="thousands"/>
        </c:dispUnits>
      </c:valAx>
      <c:spPr>
        <a:noFill/>
        <a:ln>
          <a:noFill/>
        </a:ln>
        <a:effectLst/>
      </c:spPr>
    </c:plotArea>
    <c:legend>
      <c:legendPos val="b"/>
      <c:layout>
        <c:manualLayout>
          <c:xMode val="edge"/>
          <c:yMode val="edge"/>
          <c:x val="5.0000056867790348E-2"/>
          <c:y val="0.93376154445344384"/>
          <c:w val="0.93370353001121809"/>
          <c:h val="5.0490030234083189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lv-LV"/>
        </a:p>
      </c:txPr>
    </c:legend>
    <c:plotVisOnly val="1"/>
    <c:dispBlanksAs val="gap"/>
    <c:showDLblsOverMax val="0"/>
  </c:chart>
  <c:spPr>
    <a:noFill/>
    <a:ln>
      <a:noFill/>
    </a:ln>
    <a:effectLst/>
  </c:spPr>
  <c:txPr>
    <a:bodyPr/>
    <a:lstStyle/>
    <a:p>
      <a:pPr>
        <a:defRPr/>
      </a:pPr>
      <a:endParaRPr lang="lv-LV"/>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4888271017091007E-2"/>
          <c:y val="2.8274670788877521E-2"/>
          <c:w val="0.91866697429462363"/>
          <c:h val="0.65548680357214761"/>
        </c:manualLayout>
      </c:layout>
      <c:barChart>
        <c:barDir val="col"/>
        <c:grouping val="stacked"/>
        <c:varyColors val="0"/>
        <c:ser>
          <c:idx val="6"/>
          <c:order val="0"/>
          <c:tx>
            <c:strRef>
              <c:f>Atļaujas!$B$62</c:f>
              <c:strCache>
                <c:ptCount val="1"/>
                <c:pt idx="0">
                  <c:v>Pārējās</c:v>
                </c:pt>
              </c:strCache>
            </c:strRef>
          </c:tx>
          <c:spPr>
            <a:solidFill>
              <a:srgbClr val="0070C0"/>
            </a:solidFill>
            <a:ln>
              <a:solidFill>
                <a:schemeClr val="accent1"/>
              </a:solidFill>
            </a:ln>
            <a:effectLst/>
          </c:spPr>
          <c:invertIfNegative val="0"/>
          <c:cat>
            <c:multiLvlStrRef>
              <c:f>Atļaujas!$AY$47:$BX$48</c:f>
              <c:multiLvlStrCache>
                <c:ptCount val="26"/>
                <c:lvl>
                  <c:pt idx="0">
                    <c:v>I</c:v>
                  </c:pt>
                  <c:pt idx="1">
                    <c:v>II</c:v>
                  </c:pt>
                  <c:pt idx="2">
                    <c:v>III</c:v>
                  </c:pt>
                  <c:pt idx="3">
                    <c:v>IV</c:v>
                  </c:pt>
                  <c:pt idx="4">
                    <c:v>I</c:v>
                  </c:pt>
                  <c:pt idx="5">
                    <c:v>II</c:v>
                  </c:pt>
                  <c:pt idx="6">
                    <c:v>III</c:v>
                  </c:pt>
                  <c:pt idx="7">
                    <c:v>IV</c:v>
                  </c:pt>
                  <c:pt idx="8">
                    <c:v>I</c:v>
                  </c:pt>
                  <c:pt idx="9">
                    <c:v>II</c:v>
                  </c:pt>
                  <c:pt idx="10">
                    <c:v>III</c:v>
                  </c:pt>
                  <c:pt idx="11">
                    <c:v>IV</c:v>
                  </c:pt>
                  <c:pt idx="12">
                    <c:v>I</c:v>
                  </c:pt>
                  <c:pt idx="13">
                    <c:v>II</c:v>
                  </c:pt>
                  <c:pt idx="14">
                    <c:v>III</c:v>
                  </c:pt>
                  <c:pt idx="15">
                    <c:v>IV</c:v>
                  </c:pt>
                  <c:pt idx="16">
                    <c:v>I</c:v>
                  </c:pt>
                  <c:pt idx="17">
                    <c:v>II</c:v>
                  </c:pt>
                  <c:pt idx="18">
                    <c:v>III</c:v>
                  </c:pt>
                  <c:pt idx="19">
                    <c:v>IV</c:v>
                  </c:pt>
                  <c:pt idx="20">
                    <c:v>I</c:v>
                  </c:pt>
                  <c:pt idx="21">
                    <c:v>II</c:v>
                  </c:pt>
                  <c:pt idx="22">
                    <c:v>III</c:v>
                  </c:pt>
                  <c:pt idx="23">
                    <c:v>IV</c:v>
                  </c:pt>
                  <c:pt idx="24">
                    <c:v>I</c:v>
                  </c:pt>
                  <c:pt idx="25">
                    <c:v>II</c:v>
                  </c:pt>
                </c:lvl>
                <c:lvl>
                  <c:pt idx="0">
                    <c:v>2015</c:v>
                  </c:pt>
                  <c:pt idx="4">
                    <c:v>2016</c:v>
                  </c:pt>
                  <c:pt idx="8">
                    <c:v>2017</c:v>
                  </c:pt>
                  <c:pt idx="12">
                    <c:v>2018</c:v>
                  </c:pt>
                  <c:pt idx="16">
                    <c:v>2019</c:v>
                  </c:pt>
                  <c:pt idx="20">
                    <c:v>2020</c:v>
                  </c:pt>
                  <c:pt idx="24">
                    <c:v>2021</c:v>
                  </c:pt>
                </c:lvl>
              </c:multiLvlStrCache>
            </c:multiLvlStrRef>
          </c:cat>
          <c:val>
            <c:numRef>
              <c:f>Atļaujas!$AY$62:$BX$62</c:f>
              <c:numCache>
                <c:formatCode>0</c:formatCode>
                <c:ptCount val="26"/>
                <c:pt idx="0">
                  <c:v>89.899999999999977</c:v>
                </c:pt>
                <c:pt idx="1">
                  <c:v>101.70000000000005</c:v>
                </c:pt>
                <c:pt idx="2">
                  <c:v>90.800000000000068</c:v>
                </c:pt>
                <c:pt idx="3">
                  <c:v>115.19999999999996</c:v>
                </c:pt>
                <c:pt idx="4">
                  <c:v>100.30000000000001</c:v>
                </c:pt>
                <c:pt idx="5">
                  <c:v>101.09999999999991</c:v>
                </c:pt>
                <c:pt idx="6">
                  <c:v>83.999999999999943</c:v>
                </c:pt>
                <c:pt idx="7">
                  <c:v>59.399999999999977</c:v>
                </c:pt>
                <c:pt idx="8">
                  <c:v>19.699999999999989</c:v>
                </c:pt>
                <c:pt idx="9">
                  <c:v>48.899999999999977</c:v>
                </c:pt>
                <c:pt idx="10">
                  <c:v>72.299999999999955</c:v>
                </c:pt>
                <c:pt idx="11">
                  <c:v>36.799999999999955</c:v>
                </c:pt>
                <c:pt idx="12">
                  <c:v>38</c:v>
                </c:pt>
                <c:pt idx="13">
                  <c:v>72.899999999999864</c:v>
                </c:pt>
                <c:pt idx="14">
                  <c:v>75.300000000000011</c:v>
                </c:pt>
                <c:pt idx="15">
                  <c:v>70.599999999999966</c:v>
                </c:pt>
                <c:pt idx="16">
                  <c:v>84.800000000000011</c:v>
                </c:pt>
                <c:pt idx="17">
                  <c:v>128.20000000000005</c:v>
                </c:pt>
                <c:pt idx="18">
                  <c:v>139.60000000000002</c:v>
                </c:pt>
                <c:pt idx="19">
                  <c:v>131.09999999999991</c:v>
                </c:pt>
                <c:pt idx="20">
                  <c:v>87</c:v>
                </c:pt>
                <c:pt idx="21">
                  <c:v>101.49999999999989</c:v>
                </c:pt>
                <c:pt idx="22">
                  <c:v>99.799999999999955</c:v>
                </c:pt>
                <c:pt idx="23">
                  <c:v>121.89999999999998</c:v>
                </c:pt>
                <c:pt idx="24">
                  <c:v>76.600000000000023</c:v>
                </c:pt>
                <c:pt idx="25">
                  <c:v>72.700000000000159</c:v>
                </c:pt>
              </c:numCache>
            </c:numRef>
          </c:val>
          <c:extLst>
            <c:ext xmlns:c16="http://schemas.microsoft.com/office/drawing/2014/chart" uri="{C3380CC4-5D6E-409C-BE32-E72D297353CC}">
              <c16:uniqueId val="{00000000-6DB2-47DE-8D3D-EB4D646B8A62}"/>
            </c:ext>
          </c:extLst>
        </c:ser>
        <c:ser>
          <c:idx val="2"/>
          <c:order val="1"/>
          <c:tx>
            <c:strRef>
              <c:f>Atļaujas!$B$54</c:f>
              <c:strCache>
                <c:ptCount val="1"/>
                <c:pt idx="0">
                  <c:v>Biroju</c:v>
                </c:pt>
              </c:strCache>
            </c:strRef>
          </c:tx>
          <c:spPr>
            <a:pattFill prst="dkUpDiag">
              <a:fgClr>
                <a:schemeClr val="accent2">
                  <a:lumMod val="75000"/>
                </a:schemeClr>
              </a:fgClr>
              <a:bgClr>
                <a:schemeClr val="bg1"/>
              </a:bgClr>
            </a:pattFill>
            <a:ln>
              <a:solidFill>
                <a:schemeClr val="accent2">
                  <a:lumMod val="75000"/>
                </a:schemeClr>
              </a:solidFill>
            </a:ln>
            <a:effectLst/>
          </c:spPr>
          <c:invertIfNegative val="0"/>
          <c:cat>
            <c:multiLvlStrRef>
              <c:f>Atļaujas!$AY$47:$BX$48</c:f>
              <c:multiLvlStrCache>
                <c:ptCount val="26"/>
                <c:lvl>
                  <c:pt idx="0">
                    <c:v>I</c:v>
                  </c:pt>
                  <c:pt idx="1">
                    <c:v>II</c:v>
                  </c:pt>
                  <c:pt idx="2">
                    <c:v>III</c:v>
                  </c:pt>
                  <c:pt idx="3">
                    <c:v>IV</c:v>
                  </c:pt>
                  <c:pt idx="4">
                    <c:v>I</c:v>
                  </c:pt>
                  <c:pt idx="5">
                    <c:v>II</c:v>
                  </c:pt>
                  <c:pt idx="6">
                    <c:v>III</c:v>
                  </c:pt>
                  <c:pt idx="7">
                    <c:v>IV</c:v>
                  </c:pt>
                  <c:pt idx="8">
                    <c:v>I</c:v>
                  </c:pt>
                  <c:pt idx="9">
                    <c:v>II</c:v>
                  </c:pt>
                  <c:pt idx="10">
                    <c:v>III</c:v>
                  </c:pt>
                  <c:pt idx="11">
                    <c:v>IV</c:v>
                  </c:pt>
                  <c:pt idx="12">
                    <c:v>I</c:v>
                  </c:pt>
                  <c:pt idx="13">
                    <c:v>II</c:v>
                  </c:pt>
                  <c:pt idx="14">
                    <c:v>III</c:v>
                  </c:pt>
                  <c:pt idx="15">
                    <c:v>IV</c:v>
                  </c:pt>
                  <c:pt idx="16">
                    <c:v>I</c:v>
                  </c:pt>
                  <c:pt idx="17">
                    <c:v>II</c:v>
                  </c:pt>
                  <c:pt idx="18">
                    <c:v>III</c:v>
                  </c:pt>
                  <c:pt idx="19">
                    <c:v>IV</c:v>
                  </c:pt>
                  <c:pt idx="20">
                    <c:v>I</c:v>
                  </c:pt>
                  <c:pt idx="21">
                    <c:v>II</c:v>
                  </c:pt>
                  <c:pt idx="22">
                    <c:v>III</c:v>
                  </c:pt>
                  <c:pt idx="23">
                    <c:v>IV</c:v>
                  </c:pt>
                  <c:pt idx="24">
                    <c:v>I</c:v>
                  </c:pt>
                  <c:pt idx="25">
                    <c:v>II</c:v>
                  </c:pt>
                </c:lvl>
                <c:lvl>
                  <c:pt idx="0">
                    <c:v>2015</c:v>
                  </c:pt>
                  <c:pt idx="4">
                    <c:v>2016</c:v>
                  </c:pt>
                  <c:pt idx="8">
                    <c:v>2017</c:v>
                  </c:pt>
                  <c:pt idx="12">
                    <c:v>2018</c:v>
                  </c:pt>
                  <c:pt idx="16">
                    <c:v>2019</c:v>
                  </c:pt>
                  <c:pt idx="20">
                    <c:v>2020</c:v>
                  </c:pt>
                  <c:pt idx="24">
                    <c:v>2021</c:v>
                  </c:pt>
                </c:lvl>
              </c:multiLvlStrCache>
            </c:multiLvlStrRef>
          </c:cat>
          <c:val>
            <c:numRef>
              <c:f>Atļaujas!$AY$54:$BW$54</c:f>
              <c:numCache>
                <c:formatCode>0.0</c:formatCode>
                <c:ptCount val="25"/>
                <c:pt idx="0">
                  <c:v>13.8</c:v>
                </c:pt>
                <c:pt idx="1">
                  <c:v>13</c:v>
                </c:pt>
                <c:pt idx="2">
                  <c:v>30.2</c:v>
                </c:pt>
                <c:pt idx="3">
                  <c:v>7.7</c:v>
                </c:pt>
                <c:pt idx="4">
                  <c:v>26.7</c:v>
                </c:pt>
                <c:pt idx="5">
                  <c:v>10.199999999999999</c:v>
                </c:pt>
                <c:pt idx="6">
                  <c:v>7.9</c:v>
                </c:pt>
                <c:pt idx="7">
                  <c:v>32.6</c:v>
                </c:pt>
                <c:pt idx="8">
                  <c:v>7.8</c:v>
                </c:pt>
                <c:pt idx="9">
                  <c:v>10.199999999999999</c:v>
                </c:pt>
                <c:pt idx="10">
                  <c:v>27.1</c:v>
                </c:pt>
                <c:pt idx="11">
                  <c:v>24.2</c:v>
                </c:pt>
                <c:pt idx="12">
                  <c:v>16.3</c:v>
                </c:pt>
                <c:pt idx="13">
                  <c:v>78.900000000000006</c:v>
                </c:pt>
                <c:pt idx="14">
                  <c:v>33.200000000000003</c:v>
                </c:pt>
                <c:pt idx="15">
                  <c:v>20.8</c:v>
                </c:pt>
                <c:pt idx="16">
                  <c:v>9.6</c:v>
                </c:pt>
                <c:pt idx="17">
                  <c:v>11.9</c:v>
                </c:pt>
                <c:pt idx="18">
                  <c:v>19</c:v>
                </c:pt>
                <c:pt idx="19">
                  <c:v>42.3</c:v>
                </c:pt>
                <c:pt idx="20">
                  <c:v>12.7</c:v>
                </c:pt>
                <c:pt idx="21">
                  <c:v>33.299999999999997</c:v>
                </c:pt>
                <c:pt idx="22">
                  <c:v>29.5</c:v>
                </c:pt>
                <c:pt idx="23">
                  <c:v>17.7</c:v>
                </c:pt>
                <c:pt idx="24">
                  <c:v>6.5</c:v>
                </c:pt>
              </c:numCache>
            </c:numRef>
          </c:val>
          <c:extLst>
            <c:ext xmlns:c16="http://schemas.microsoft.com/office/drawing/2014/chart" uri="{C3380CC4-5D6E-409C-BE32-E72D297353CC}">
              <c16:uniqueId val="{00000001-6DB2-47DE-8D3D-EB4D646B8A62}"/>
            </c:ext>
          </c:extLst>
        </c:ser>
        <c:ser>
          <c:idx val="3"/>
          <c:order val="2"/>
          <c:tx>
            <c:strRef>
              <c:f>Atļaujas!$B$55</c:f>
              <c:strCache>
                <c:ptCount val="1"/>
                <c:pt idx="0">
                  <c:v>Tirdzniecības</c:v>
                </c:pt>
              </c:strCache>
            </c:strRef>
          </c:tx>
          <c:spPr>
            <a:solidFill>
              <a:schemeClr val="accent4">
                <a:lumMod val="60000"/>
                <a:lumOff val="40000"/>
              </a:schemeClr>
            </a:solidFill>
            <a:ln>
              <a:solidFill>
                <a:schemeClr val="accent4">
                  <a:lumMod val="60000"/>
                  <a:lumOff val="40000"/>
                </a:schemeClr>
              </a:solidFill>
            </a:ln>
            <a:effectLst/>
          </c:spPr>
          <c:invertIfNegative val="0"/>
          <c:cat>
            <c:multiLvlStrRef>
              <c:f>Atļaujas!$AY$47:$BX$48</c:f>
              <c:multiLvlStrCache>
                <c:ptCount val="26"/>
                <c:lvl>
                  <c:pt idx="0">
                    <c:v>I</c:v>
                  </c:pt>
                  <c:pt idx="1">
                    <c:v>II</c:v>
                  </c:pt>
                  <c:pt idx="2">
                    <c:v>III</c:v>
                  </c:pt>
                  <c:pt idx="3">
                    <c:v>IV</c:v>
                  </c:pt>
                  <c:pt idx="4">
                    <c:v>I</c:v>
                  </c:pt>
                  <c:pt idx="5">
                    <c:v>II</c:v>
                  </c:pt>
                  <c:pt idx="6">
                    <c:v>III</c:v>
                  </c:pt>
                  <c:pt idx="7">
                    <c:v>IV</c:v>
                  </c:pt>
                  <c:pt idx="8">
                    <c:v>I</c:v>
                  </c:pt>
                  <c:pt idx="9">
                    <c:v>II</c:v>
                  </c:pt>
                  <c:pt idx="10">
                    <c:v>III</c:v>
                  </c:pt>
                  <c:pt idx="11">
                    <c:v>IV</c:v>
                  </c:pt>
                  <c:pt idx="12">
                    <c:v>I</c:v>
                  </c:pt>
                  <c:pt idx="13">
                    <c:v>II</c:v>
                  </c:pt>
                  <c:pt idx="14">
                    <c:v>III</c:v>
                  </c:pt>
                  <c:pt idx="15">
                    <c:v>IV</c:v>
                  </c:pt>
                  <c:pt idx="16">
                    <c:v>I</c:v>
                  </c:pt>
                  <c:pt idx="17">
                    <c:v>II</c:v>
                  </c:pt>
                  <c:pt idx="18">
                    <c:v>III</c:v>
                  </c:pt>
                  <c:pt idx="19">
                    <c:v>IV</c:v>
                  </c:pt>
                  <c:pt idx="20">
                    <c:v>I</c:v>
                  </c:pt>
                  <c:pt idx="21">
                    <c:v>II</c:v>
                  </c:pt>
                  <c:pt idx="22">
                    <c:v>III</c:v>
                  </c:pt>
                  <c:pt idx="23">
                    <c:v>IV</c:v>
                  </c:pt>
                  <c:pt idx="24">
                    <c:v>I</c:v>
                  </c:pt>
                  <c:pt idx="25">
                    <c:v>II</c:v>
                  </c:pt>
                </c:lvl>
                <c:lvl>
                  <c:pt idx="0">
                    <c:v>2015</c:v>
                  </c:pt>
                  <c:pt idx="4">
                    <c:v>2016</c:v>
                  </c:pt>
                  <c:pt idx="8">
                    <c:v>2017</c:v>
                  </c:pt>
                  <c:pt idx="12">
                    <c:v>2018</c:v>
                  </c:pt>
                  <c:pt idx="16">
                    <c:v>2019</c:v>
                  </c:pt>
                  <c:pt idx="20">
                    <c:v>2020</c:v>
                  </c:pt>
                  <c:pt idx="24">
                    <c:v>2021</c:v>
                  </c:pt>
                </c:lvl>
              </c:multiLvlStrCache>
            </c:multiLvlStrRef>
          </c:cat>
          <c:val>
            <c:numRef>
              <c:f>Atļaujas!$AY$55:$BW$55</c:f>
              <c:numCache>
                <c:formatCode>0.0</c:formatCode>
                <c:ptCount val="25"/>
                <c:pt idx="0">
                  <c:v>18.7</c:v>
                </c:pt>
                <c:pt idx="1">
                  <c:v>26.9</c:v>
                </c:pt>
                <c:pt idx="2">
                  <c:v>22.8</c:v>
                </c:pt>
                <c:pt idx="3">
                  <c:v>16.600000000000001</c:v>
                </c:pt>
                <c:pt idx="4">
                  <c:v>24.3</c:v>
                </c:pt>
                <c:pt idx="5">
                  <c:v>12.1</c:v>
                </c:pt>
                <c:pt idx="6">
                  <c:v>9.4</c:v>
                </c:pt>
                <c:pt idx="7">
                  <c:v>69.2</c:v>
                </c:pt>
                <c:pt idx="8">
                  <c:v>10.199999999999999</c:v>
                </c:pt>
                <c:pt idx="9">
                  <c:v>12.5</c:v>
                </c:pt>
                <c:pt idx="10">
                  <c:v>41</c:v>
                </c:pt>
                <c:pt idx="11">
                  <c:v>71.400000000000006</c:v>
                </c:pt>
                <c:pt idx="12">
                  <c:v>23</c:v>
                </c:pt>
                <c:pt idx="13">
                  <c:v>25.9</c:v>
                </c:pt>
                <c:pt idx="14">
                  <c:v>28.3</c:v>
                </c:pt>
                <c:pt idx="15">
                  <c:v>64.5</c:v>
                </c:pt>
                <c:pt idx="16">
                  <c:v>13.7</c:v>
                </c:pt>
                <c:pt idx="17">
                  <c:v>44.5</c:v>
                </c:pt>
                <c:pt idx="18">
                  <c:v>99.4</c:v>
                </c:pt>
                <c:pt idx="19">
                  <c:v>35.700000000000003</c:v>
                </c:pt>
                <c:pt idx="20">
                  <c:v>22.5</c:v>
                </c:pt>
                <c:pt idx="21">
                  <c:v>8.8000000000000007</c:v>
                </c:pt>
                <c:pt idx="22">
                  <c:v>10.1</c:v>
                </c:pt>
                <c:pt idx="23">
                  <c:v>24.8</c:v>
                </c:pt>
                <c:pt idx="24">
                  <c:v>11.3</c:v>
                </c:pt>
              </c:numCache>
            </c:numRef>
          </c:val>
          <c:extLst>
            <c:ext xmlns:c16="http://schemas.microsoft.com/office/drawing/2014/chart" uri="{C3380CC4-5D6E-409C-BE32-E72D297353CC}">
              <c16:uniqueId val="{00000002-6DB2-47DE-8D3D-EB4D646B8A62}"/>
            </c:ext>
          </c:extLst>
        </c:ser>
        <c:ser>
          <c:idx val="5"/>
          <c:order val="3"/>
          <c:tx>
            <c:strRef>
              <c:f>Atļaujas!$B$58</c:f>
              <c:strCache>
                <c:ptCount val="1"/>
                <c:pt idx="0">
                  <c:v>Publiskās</c:v>
                </c:pt>
              </c:strCache>
            </c:strRef>
          </c:tx>
          <c:spPr>
            <a:pattFill prst="dkUpDiag">
              <a:fgClr>
                <a:schemeClr val="tx1">
                  <a:lumMod val="65000"/>
                  <a:lumOff val="35000"/>
                </a:schemeClr>
              </a:fgClr>
              <a:bgClr>
                <a:schemeClr val="bg1"/>
              </a:bgClr>
            </a:pattFill>
            <a:ln>
              <a:solidFill>
                <a:schemeClr val="tx1">
                  <a:lumMod val="65000"/>
                  <a:lumOff val="35000"/>
                </a:schemeClr>
              </a:solidFill>
            </a:ln>
            <a:effectLst/>
          </c:spPr>
          <c:invertIfNegative val="0"/>
          <c:cat>
            <c:multiLvlStrRef>
              <c:f>Atļaujas!$AY$47:$BX$48</c:f>
              <c:multiLvlStrCache>
                <c:ptCount val="26"/>
                <c:lvl>
                  <c:pt idx="0">
                    <c:v>I</c:v>
                  </c:pt>
                  <c:pt idx="1">
                    <c:v>II</c:v>
                  </c:pt>
                  <c:pt idx="2">
                    <c:v>III</c:v>
                  </c:pt>
                  <c:pt idx="3">
                    <c:v>IV</c:v>
                  </c:pt>
                  <c:pt idx="4">
                    <c:v>I</c:v>
                  </c:pt>
                  <c:pt idx="5">
                    <c:v>II</c:v>
                  </c:pt>
                  <c:pt idx="6">
                    <c:v>III</c:v>
                  </c:pt>
                  <c:pt idx="7">
                    <c:v>IV</c:v>
                  </c:pt>
                  <c:pt idx="8">
                    <c:v>I</c:v>
                  </c:pt>
                  <c:pt idx="9">
                    <c:v>II</c:v>
                  </c:pt>
                  <c:pt idx="10">
                    <c:v>III</c:v>
                  </c:pt>
                  <c:pt idx="11">
                    <c:v>IV</c:v>
                  </c:pt>
                  <c:pt idx="12">
                    <c:v>I</c:v>
                  </c:pt>
                  <c:pt idx="13">
                    <c:v>II</c:v>
                  </c:pt>
                  <c:pt idx="14">
                    <c:v>III</c:v>
                  </c:pt>
                  <c:pt idx="15">
                    <c:v>IV</c:v>
                  </c:pt>
                  <c:pt idx="16">
                    <c:v>I</c:v>
                  </c:pt>
                  <c:pt idx="17">
                    <c:v>II</c:v>
                  </c:pt>
                  <c:pt idx="18">
                    <c:v>III</c:v>
                  </c:pt>
                  <c:pt idx="19">
                    <c:v>IV</c:v>
                  </c:pt>
                  <c:pt idx="20">
                    <c:v>I</c:v>
                  </c:pt>
                  <c:pt idx="21">
                    <c:v>II</c:v>
                  </c:pt>
                  <c:pt idx="22">
                    <c:v>III</c:v>
                  </c:pt>
                  <c:pt idx="23">
                    <c:v>IV</c:v>
                  </c:pt>
                  <c:pt idx="24">
                    <c:v>I</c:v>
                  </c:pt>
                  <c:pt idx="25">
                    <c:v>II</c:v>
                  </c:pt>
                </c:lvl>
                <c:lvl>
                  <c:pt idx="0">
                    <c:v>2015</c:v>
                  </c:pt>
                  <c:pt idx="4">
                    <c:v>2016</c:v>
                  </c:pt>
                  <c:pt idx="8">
                    <c:v>2017</c:v>
                  </c:pt>
                  <c:pt idx="12">
                    <c:v>2018</c:v>
                  </c:pt>
                  <c:pt idx="16">
                    <c:v>2019</c:v>
                  </c:pt>
                  <c:pt idx="20">
                    <c:v>2020</c:v>
                  </c:pt>
                  <c:pt idx="24">
                    <c:v>2021</c:v>
                  </c:pt>
                </c:lvl>
              </c:multiLvlStrCache>
            </c:multiLvlStrRef>
          </c:cat>
          <c:val>
            <c:numRef>
              <c:f>Atļaujas!$AY$58:$BX$58</c:f>
              <c:numCache>
                <c:formatCode>0.0</c:formatCode>
                <c:ptCount val="26"/>
                <c:pt idx="0">
                  <c:v>34.200000000000003</c:v>
                </c:pt>
                <c:pt idx="1">
                  <c:v>25.1</c:v>
                </c:pt>
                <c:pt idx="2">
                  <c:v>49.1</c:v>
                </c:pt>
                <c:pt idx="3">
                  <c:v>25.1</c:v>
                </c:pt>
                <c:pt idx="4">
                  <c:v>32.6</c:v>
                </c:pt>
                <c:pt idx="5">
                  <c:v>47.3</c:v>
                </c:pt>
                <c:pt idx="6">
                  <c:v>11.5</c:v>
                </c:pt>
                <c:pt idx="7">
                  <c:v>13.6</c:v>
                </c:pt>
                <c:pt idx="8">
                  <c:v>26.6</c:v>
                </c:pt>
                <c:pt idx="9">
                  <c:v>30.4</c:v>
                </c:pt>
                <c:pt idx="10">
                  <c:v>58.1</c:v>
                </c:pt>
                <c:pt idx="11">
                  <c:v>21.5</c:v>
                </c:pt>
                <c:pt idx="12">
                  <c:v>22.2</c:v>
                </c:pt>
                <c:pt idx="13">
                  <c:v>57.1</c:v>
                </c:pt>
                <c:pt idx="14">
                  <c:v>36.799999999999997</c:v>
                </c:pt>
                <c:pt idx="15">
                  <c:v>26.1</c:v>
                </c:pt>
                <c:pt idx="16">
                  <c:v>26.6</c:v>
                </c:pt>
                <c:pt idx="17">
                  <c:v>93.5</c:v>
                </c:pt>
                <c:pt idx="18">
                  <c:v>68.5</c:v>
                </c:pt>
                <c:pt idx="19">
                  <c:v>83.3</c:v>
                </c:pt>
                <c:pt idx="20">
                  <c:v>27.9</c:v>
                </c:pt>
                <c:pt idx="21">
                  <c:v>79.400000000000006</c:v>
                </c:pt>
                <c:pt idx="22">
                  <c:v>42.6</c:v>
                </c:pt>
                <c:pt idx="23">
                  <c:v>103.6</c:v>
                </c:pt>
                <c:pt idx="24">
                  <c:v>32.799999999999997</c:v>
                </c:pt>
                <c:pt idx="25">
                  <c:v>89.1</c:v>
                </c:pt>
              </c:numCache>
            </c:numRef>
          </c:val>
          <c:extLst>
            <c:ext xmlns:c16="http://schemas.microsoft.com/office/drawing/2014/chart" uri="{C3380CC4-5D6E-409C-BE32-E72D297353CC}">
              <c16:uniqueId val="{00000003-6DB2-47DE-8D3D-EB4D646B8A62}"/>
            </c:ext>
          </c:extLst>
        </c:ser>
        <c:ser>
          <c:idx val="4"/>
          <c:order val="4"/>
          <c:tx>
            <c:strRef>
              <c:f>Atļaujas!$B$57</c:f>
              <c:strCache>
                <c:ptCount val="1"/>
                <c:pt idx="0">
                  <c:v>Ražošanas</c:v>
                </c:pt>
              </c:strCache>
            </c:strRef>
          </c:tx>
          <c:spPr>
            <a:solidFill>
              <a:srgbClr val="00B050"/>
            </a:solidFill>
            <a:ln>
              <a:solidFill>
                <a:srgbClr val="00B050"/>
              </a:solidFill>
            </a:ln>
            <a:effectLst/>
          </c:spPr>
          <c:invertIfNegative val="0"/>
          <c:cat>
            <c:multiLvlStrRef>
              <c:f>Atļaujas!$AY$47:$BX$48</c:f>
              <c:multiLvlStrCache>
                <c:ptCount val="26"/>
                <c:lvl>
                  <c:pt idx="0">
                    <c:v>I</c:v>
                  </c:pt>
                  <c:pt idx="1">
                    <c:v>II</c:v>
                  </c:pt>
                  <c:pt idx="2">
                    <c:v>III</c:v>
                  </c:pt>
                  <c:pt idx="3">
                    <c:v>IV</c:v>
                  </c:pt>
                  <c:pt idx="4">
                    <c:v>I</c:v>
                  </c:pt>
                  <c:pt idx="5">
                    <c:v>II</c:v>
                  </c:pt>
                  <c:pt idx="6">
                    <c:v>III</c:v>
                  </c:pt>
                  <c:pt idx="7">
                    <c:v>IV</c:v>
                  </c:pt>
                  <c:pt idx="8">
                    <c:v>I</c:v>
                  </c:pt>
                  <c:pt idx="9">
                    <c:v>II</c:v>
                  </c:pt>
                  <c:pt idx="10">
                    <c:v>III</c:v>
                  </c:pt>
                  <c:pt idx="11">
                    <c:v>IV</c:v>
                  </c:pt>
                  <c:pt idx="12">
                    <c:v>I</c:v>
                  </c:pt>
                  <c:pt idx="13">
                    <c:v>II</c:v>
                  </c:pt>
                  <c:pt idx="14">
                    <c:v>III</c:v>
                  </c:pt>
                  <c:pt idx="15">
                    <c:v>IV</c:v>
                  </c:pt>
                  <c:pt idx="16">
                    <c:v>I</c:v>
                  </c:pt>
                  <c:pt idx="17">
                    <c:v>II</c:v>
                  </c:pt>
                  <c:pt idx="18">
                    <c:v>III</c:v>
                  </c:pt>
                  <c:pt idx="19">
                    <c:v>IV</c:v>
                  </c:pt>
                  <c:pt idx="20">
                    <c:v>I</c:v>
                  </c:pt>
                  <c:pt idx="21">
                    <c:v>II</c:v>
                  </c:pt>
                  <c:pt idx="22">
                    <c:v>III</c:v>
                  </c:pt>
                  <c:pt idx="23">
                    <c:v>IV</c:v>
                  </c:pt>
                  <c:pt idx="24">
                    <c:v>I</c:v>
                  </c:pt>
                  <c:pt idx="25">
                    <c:v>II</c:v>
                  </c:pt>
                </c:lvl>
                <c:lvl>
                  <c:pt idx="0">
                    <c:v>2015</c:v>
                  </c:pt>
                  <c:pt idx="4">
                    <c:v>2016</c:v>
                  </c:pt>
                  <c:pt idx="8">
                    <c:v>2017</c:v>
                  </c:pt>
                  <c:pt idx="12">
                    <c:v>2018</c:v>
                  </c:pt>
                  <c:pt idx="16">
                    <c:v>2019</c:v>
                  </c:pt>
                  <c:pt idx="20">
                    <c:v>2020</c:v>
                  </c:pt>
                  <c:pt idx="24">
                    <c:v>2021</c:v>
                  </c:pt>
                </c:lvl>
              </c:multiLvlStrCache>
            </c:multiLvlStrRef>
          </c:cat>
          <c:val>
            <c:numRef>
              <c:f>Atļaujas!$AY$57:$BX$57</c:f>
              <c:numCache>
                <c:formatCode>0.0</c:formatCode>
                <c:ptCount val="26"/>
                <c:pt idx="0">
                  <c:v>85.4</c:v>
                </c:pt>
                <c:pt idx="1">
                  <c:v>75.3</c:v>
                </c:pt>
                <c:pt idx="2">
                  <c:v>223.4</c:v>
                </c:pt>
                <c:pt idx="3">
                  <c:v>83.9</c:v>
                </c:pt>
                <c:pt idx="4">
                  <c:v>61.1</c:v>
                </c:pt>
                <c:pt idx="5">
                  <c:v>61.2</c:v>
                </c:pt>
                <c:pt idx="6">
                  <c:v>131.80000000000001</c:v>
                </c:pt>
                <c:pt idx="7">
                  <c:v>39.6</c:v>
                </c:pt>
                <c:pt idx="8">
                  <c:v>53.4</c:v>
                </c:pt>
                <c:pt idx="9">
                  <c:v>39.5</c:v>
                </c:pt>
                <c:pt idx="10">
                  <c:v>169</c:v>
                </c:pt>
                <c:pt idx="11">
                  <c:v>74</c:v>
                </c:pt>
                <c:pt idx="12">
                  <c:v>55.1</c:v>
                </c:pt>
                <c:pt idx="13">
                  <c:v>115.2</c:v>
                </c:pt>
                <c:pt idx="14">
                  <c:v>93.8</c:v>
                </c:pt>
                <c:pt idx="15">
                  <c:v>114.3</c:v>
                </c:pt>
                <c:pt idx="16">
                  <c:v>203.9</c:v>
                </c:pt>
                <c:pt idx="17">
                  <c:v>134</c:v>
                </c:pt>
                <c:pt idx="18">
                  <c:v>110.4</c:v>
                </c:pt>
                <c:pt idx="19">
                  <c:v>283.10000000000002</c:v>
                </c:pt>
                <c:pt idx="20">
                  <c:v>138.1</c:v>
                </c:pt>
                <c:pt idx="21">
                  <c:v>82</c:v>
                </c:pt>
                <c:pt idx="22">
                  <c:v>61.3</c:v>
                </c:pt>
                <c:pt idx="23">
                  <c:v>201</c:v>
                </c:pt>
                <c:pt idx="24">
                  <c:v>95.9</c:v>
                </c:pt>
                <c:pt idx="25">
                  <c:v>171.7</c:v>
                </c:pt>
              </c:numCache>
            </c:numRef>
          </c:val>
          <c:extLst>
            <c:ext xmlns:c16="http://schemas.microsoft.com/office/drawing/2014/chart" uri="{C3380CC4-5D6E-409C-BE32-E72D297353CC}">
              <c16:uniqueId val="{00000004-6DB2-47DE-8D3D-EB4D646B8A62}"/>
            </c:ext>
          </c:extLst>
        </c:ser>
        <c:ser>
          <c:idx val="7"/>
          <c:order val="5"/>
          <c:tx>
            <c:strRef>
              <c:f>Atļaujas!$B$53</c:f>
              <c:strCache>
                <c:ptCount val="1"/>
                <c:pt idx="0">
                  <c:v>Viesnīcas</c:v>
                </c:pt>
              </c:strCache>
            </c:strRef>
          </c:tx>
          <c:spPr>
            <a:solidFill>
              <a:schemeClr val="accent2">
                <a:lumMod val="75000"/>
              </a:schemeClr>
            </a:solidFill>
            <a:ln>
              <a:solidFill>
                <a:schemeClr val="accent2">
                  <a:lumMod val="75000"/>
                </a:schemeClr>
              </a:solidFill>
            </a:ln>
            <a:effectLst/>
          </c:spPr>
          <c:invertIfNegative val="0"/>
          <c:cat>
            <c:multiLvlStrRef>
              <c:f>Atļaujas!$AY$47:$BX$48</c:f>
              <c:multiLvlStrCache>
                <c:ptCount val="26"/>
                <c:lvl>
                  <c:pt idx="0">
                    <c:v>I</c:v>
                  </c:pt>
                  <c:pt idx="1">
                    <c:v>II</c:v>
                  </c:pt>
                  <c:pt idx="2">
                    <c:v>III</c:v>
                  </c:pt>
                  <c:pt idx="3">
                    <c:v>IV</c:v>
                  </c:pt>
                  <c:pt idx="4">
                    <c:v>I</c:v>
                  </c:pt>
                  <c:pt idx="5">
                    <c:v>II</c:v>
                  </c:pt>
                  <c:pt idx="6">
                    <c:v>III</c:v>
                  </c:pt>
                  <c:pt idx="7">
                    <c:v>IV</c:v>
                  </c:pt>
                  <c:pt idx="8">
                    <c:v>I</c:v>
                  </c:pt>
                  <c:pt idx="9">
                    <c:v>II</c:v>
                  </c:pt>
                  <c:pt idx="10">
                    <c:v>III</c:v>
                  </c:pt>
                  <c:pt idx="11">
                    <c:v>IV</c:v>
                  </c:pt>
                  <c:pt idx="12">
                    <c:v>I</c:v>
                  </c:pt>
                  <c:pt idx="13">
                    <c:v>II</c:v>
                  </c:pt>
                  <c:pt idx="14">
                    <c:v>III</c:v>
                  </c:pt>
                  <c:pt idx="15">
                    <c:v>IV</c:v>
                  </c:pt>
                  <c:pt idx="16">
                    <c:v>I</c:v>
                  </c:pt>
                  <c:pt idx="17">
                    <c:v>II</c:v>
                  </c:pt>
                  <c:pt idx="18">
                    <c:v>III</c:v>
                  </c:pt>
                  <c:pt idx="19">
                    <c:v>IV</c:v>
                  </c:pt>
                  <c:pt idx="20">
                    <c:v>I</c:v>
                  </c:pt>
                  <c:pt idx="21">
                    <c:v>II</c:v>
                  </c:pt>
                  <c:pt idx="22">
                    <c:v>III</c:v>
                  </c:pt>
                  <c:pt idx="23">
                    <c:v>IV</c:v>
                  </c:pt>
                  <c:pt idx="24">
                    <c:v>I</c:v>
                  </c:pt>
                  <c:pt idx="25">
                    <c:v>II</c:v>
                  </c:pt>
                </c:lvl>
                <c:lvl>
                  <c:pt idx="0">
                    <c:v>2015</c:v>
                  </c:pt>
                  <c:pt idx="4">
                    <c:v>2016</c:v>
                  </c:pt>
                  <c:pt idx="8">
                    <c:v>2017</c:v>
                  </c:pt>
                  <c:pt idx="12">
                    <c:v>2018</c:v>
                  </c:pt>
                  <c:pt idx="16">
                    <c:v>2019</c:v>
                  </c:pt>
                  <c:pt idx="20">
                    <c:v>2020</c:v>
                  </c:pt>
                  <c:pt idx="24">
                    <c:v>2021</c:v>
                  </c:pt>
                </c:lvl>
              </c:multiLvlStrCache>
            </c:multiLvlStrRef>
          </c:cat>
          <c:val>
            <c:numRef>
              <c:f>Atļaujas!$AY$53:$BW$53</c:f>
              <c:numCache>
                <c:formatCode>0.0</c:formatCode>
                <c:ptCount val="25"/>
                <c:pt idx="0">
                  <c:v>15.3</c:v>
                </c:pt>
                <c:pt idx="1">
                  <c:v>25</c:v>
                </c:pt>
                <c:pt idx="2">
                  <c:v>14.4</c:v>
                </c:pt>
                <c:pt idx="3">
                  <c:v>14.8</c:v>
                </c:pt>
                <c:pt idx="4">
                  <c:v>5.9</c:v>
                </c:pt>
                <c:pt idx="5">
                  <c:v>6.8</c:v>
                </c:pt>
                <c:pt idx="6">
                  <c:v>10.7</c:v>
                </c:pt>
                <c:pt idx="7">
                  <c:v>11.3</c:v>
                </c:pt>
                <c:pt idx="8">
                  <c:v>11.2</c:v>
                </c:pt>
                <c:pt idx="9">
                  <c:v>7</c:v>
                </c:pt>
                <c:pt idx="10">
                  <c:v>7.6</c:v>
                </c:pt>
                <c:pt idx="11">
                  <c:v>20.6</c:v>
                </c:pt>
                <c:pt idx="12">
                  <c:v>6.5</c:v>
                </c:pt>
                <c:pt idx="13">
                  <c:v>13.2</c:v>
                </c:pt>
                <c:pt idx="14">
                  <c:v>6.4</c:v>
                </c:pt>
                <c:pt idx="15">
                  <c:v>2.7</c:v>
                </c:pt>
                <c:pt idx="16">
                  <c:v>20.2</c:v>
                </c:pt>
                <c:pt idx="17">
                  <c:v>12.9</c:v>
                </c:pt>
                <c:pt idx="18">
                  <c:v>5.9</c:v>
                </c:pt>
                <c:pt idx="19">
                  <c:v>24.6</c:v>
                </c:pt>
                <c:pt idx="20">
                  <c:v>14.4</c:v>
                </c:pt>
                <c:pt idx="21">
                  <c:v>17</c:v>
                </c:pt>
                <c:pt idx="22">
                  <c:v>33.299999999999997</c:v>
                </c:pt>
                <c:pt idx="23">
                  <c:v>14.1</c:v>
                </c:pt>
                <c:pt idx="24">
                  <c:v>23.6</c:v>
                </c:pt>
              </c:numCache>
            </c:numRef>
          </c:val>
          <c:extLst>
            <c:ext xmlns:c16="http://schemas.microsoft.com/office/drawing/2014/chart" uri="{C3380CC4-5D6E-409C-BE32-E72D297353CC}">
              <c16:uniqueId val="{00000005-6DB2-47DE-8D3D-EB4D646B8A62}"/>
            </c:ext>
          </c:extLst>
        </c:ser>
        <c:ser>
          <c:idx val="1"/>
          <c:order val="6"/>
          <c:tx>
            <c:strRef>
              <c:f>Atļaujas!$B$51</c:f>
              <c:strCache>
                <c:ptCount val="1"/>
                <c:pt idx="0">
                  <c:v>Vairāku dzīvokļu</c:v>
                </c:pt>
              </c:strCache>
            </c:strRef>
          </c:tx>
          <c:spPr>
            <a:solidFill>
              <a:schemeClr val="tx1">
                <a:lumMod val="50000"/>
                <a:lumOff val="50000"/>
              </a:schemeClr>
            </a:solidFill>
            <a:ln>
              <a:solidFill>
                <a:schemeClr val="tx1">
                  <a:lumMod val="50000"/>
                  <a:lumOff val="50000"/>
                </a:schemeClr>
              </a:solidFill>
            </a:ln>
            <a:effectLst/>
          </c:spPr>
          <c:invertIfNegative val="0"/>
          <c:cat>
            <c:multiLvlStrRef>
              <c:f>Atļaujas!$AY$47:$BX$48</c:f>
              <c:multiLvlStrCache>
                <c:ptCount val="26"/>
                <c:lvl>
                  <c:pt idx="0">
                    <c:v>I</c:v>
                  </c:pt>
                  <c:pt idx="1">
                    <c:v>II</c:v>
                  </c:pt>
                  <c:pt idx="2">
                    <c:v>III</c:v>
                  </c:pt>
                  <c:pt idx="3">
                    <c:v>IV</c:v>
                  </c:pt>
                  <c:pt idx="4">
                    <c:v>I</c:v>
                  </c:pt>
                  <c:pt idx="5">
                    <c:v>II</c:v>
                  </c:pt>
                  <c:pt idx="6">
                    <c:v>III</c:v>
                  </c:pt>
                  <c:pt idx="7">
                    <c:v>IV</c:v>
                  </c:pt>
                  <c:pt idx="8">
                    <c:v>I</c:v>
                  </c:pt>
                  <c:pt idx="9">
                    <c:v>II</c:v>
                  </c:pt>
                  <c:pt idx="10">
                    <c:v>III</c:v>
                  </c:pt>
                  <c:pt idx="11">
                    <c:v>IV</c:v>
                  </c:pt>
                  <c:pt idx="12">
                    <c:v>I</c:v>
                  </c:pt>
                  <c:pt idx="13">
                    <c:v>II</c:v>
                  </c:pt>
                  <c:pt idx="14">
                    <c:v>III</c:v>
                  </c:pt>
                  <c:pt idx="15">
                    <c:v>IV</c:v>
                  </c:pt>
                  <c:pt idx="16">
                    <c:v>I</c:v>
                  </c:pt>
                  <c:pt idx="17">
                    <c:v>II</c:v>
                  </c:pt>
                  <c:pt idx="18">
                    <c:v>III</c:v>
                  </c:pt>
                  <c:pt idx="19">
                    <c:v>IV</c:v>
                  </c:pt>
                  <c:pt idx="20">
                    <c:v>I</c:v>
                  </c:pt>
                  <c:pt idx="21">
                    <c:v>II</c:v>
                  </c:pt>
                  <c:pt idx="22">
                    <c:v>III</c:v>
                  </c:pt>
                  <c:pt idx="23">
                    <c:v>IV</c:v>
                  </c:pt>
                  <c:pt idx="24">
                    <c:v>I</c:v>
                  </c:pt>
                  <c:pt idx="25">
                    <c:v>II</c:v>
                  </c:pt>
                </c:lvl>
                <c:lvl>
                  <c:pt idx="0">
                    <c:v>2015</c:v>
                  </c:pt>
                  <c:pt idx="4">
                    <c:v>2016</c:v>
                  </c:pt>
                  <c:pt idx="8">
                    <c:v>2017</c:v>
                  </c:pt>
                  <c:pt idx="12">
                    <c:v>2018</c:v>
                  </c:pt>
                  <c:pt idx="16">
                    <c:v>2019</c:v>
                  </c:pt>
                  <c:pt idx="20">
                    <c:v>2020</c:v>
                  </c:pt>
                  <c:pt idx="24">
                    <c:v>2021</c:v>
                  </c:pt>
                </c:lvl>
              </c:multiLvlStrCache>
            </c:multiLvlStrRef>
          </c:cat>
          <c:val>
            <c:numRef>
              <c:f>Atļaujas!$AY$51:$BX$51</c:f>
              <c:numCache>
                <c:formatCode>0.0</c:formatCode>
                <c:ptCount val="26"/>
                <c:pt idx="0">
                  <c:v>9.4</c:v>
                </c:pt>
                <c:pt idx="1">
                  <c:v>36.799999999999997</c:v>
                </c:pt>
                <c:pt idx="2">
                  <c:v>41.2</c:v>
                </c:pt>
                <c:pt idx="3">
                  <c:v>17.2</c:v>
                </c:pt>
                <c:pt idx="4">
                  <c:v>18.5</c:v>
                </c:pt>
                <c:pt idx="5">
                  <c:v>17.2</c:v>
                </c:pt>
                <c:pt idx="6">
                  <c:v>67.5</c:v>
                </c:pt>
                <c:pt idx="7">
                  <c:v>52.2</c:v>
                </c:pt>
                <c:pt idx="8">
                  <c:v>33.6</c:v>
                </c:pt>
                <c:pt idx="9">
                  <c:v>46</c:v>
                </c:pt>
                <c:pt idx="10">
                  <c:v>44.8</c:v>
                </c:pt>
                <c:pt idx="11">
                  <c:v>58.1</c:v>
                </c:pt>
                <c:pt idx="12">
                  <c:v>69.5</c:v>
                </c:pt>
                <c:pt idx="13">
                  <c:v>53.1</c:v>
                </c:pt>
                <c:pt idx="14">
                  <c:v>71.7</c:v>
                </c:pt>
                <c:pt idx="15">
                  <c:v>76.8</c:v>
                </c:pt>
                <c:pt idx="16">
                  <c:v>60.4</c:v>
                </c:pt>
                <c:pt idx="17">
                  <c:v>39.799999999999997</c:v>
                </c:pt>
                <c:pt idx="18">
                  <c:v>39</c:v>
                </c:pt>
                <c:pt idx="19">
                  <c:v>92.8</c:v>
                </c:pt>
                <c:pt idx="20">
                  <c:v>59.8</c:v>
                </c:pt>
                <c:pt idx="21">
                  <c:v>63.3</c:v>
                </c:pt>
                <c:pt idx="22">
                  <c:v>63.6</c:v>
                </c:pt>
                <c:pt idx="23">
                  <c:v>73.400000000000006</c:v>
                </c:pt>
                <c:pt idx="24">
                  <c:v>45.3</c:v>
                </c:pt>
                <c:pt idx="25">
                  <c:v>60.3</c:v>
                </c:pt>
              </c:numCache>
            </c:numRef>
          </c:val>
          <c:extLst>
            <c:ext xmlns:c16="http://schemas.microsoft.com/office/drawing/2014/chart" uri="{C3380CC4-5D6E-409C-BE32-E72D297353CC}">
              <c16:uniqueId val="{00000006-6DB2-47DE-8D3D-EB4D646B8A62}"/>
            </c:ext>
          </c:extLst>
        </c:ser>
        <c:ser>
          <c:idx val="0"/>
          <c:order val="7"/>
          <c:tx>
            <c:strRef>
              <c:f>Atļaujas!$B$49</c:f>
              <c:strCache>
                <c:ptCount val="1"/>
                <c:pt idx="0">
                  <c:v>Viena dzīvokļa</c:v>
                </c:pt>
              </c:strCache>
            </c:strRef>
          </c:tx>
          <c:spPr>
            <a:pattFill prst="dkUpDiag">
              <a:fgClr>
                <a:schemeClr val="accent6"/>
              </a:fgClr>
              <a:bgClr>
                <a:schemeClr val="bg1"/>
              </a:bgClr>
            </a:pattFill>
            <a:ln>
              <a:solidFill>
                <a:schemeClr val="accent6"/>
              </a:solidFill>
            </a:ln>
            <a:effectLst/>
          </c:spPr>
          <c:invertIfNegative val="0"/>
          <c:cat>
            <c:multiLvlStrRef>
              <c:f>Atļaujas!$AY$47:$BX$48</c:f>
              <c:multiLvlStrCache>
                <c:ptCount val="26"/>
                <c:lvl>
                  <c:pt idx="0">
                    <c:v>I</c:v>
                  </c:pt>
                  <c:pt idx="1">
                    <c:v>II</c:v>
                  </c:pt>
                  <c:pt idx="2">
                    <c:v>III</c:v>
                  </c:pt>
                  <c:pt idx="3">
                    <c:v>IV</c:v>
                  </c:pt>
                  <c:pt idx="4">
                    <c:v>I</c:v>
                  </c:pt>
                  <c:pt idx="5">
                    <c:v>II</c:v>
                  </c:pt>
                  <c:pt idx="6">
                    <c:v>III</c:v>
                  </c:pt>
                  <c:pt idx="7">
                    <c:v>IV</c:v>
                  </c:pt>
                  <c:pt idx="8">
                    <c:v>I</c:v>
                  </c:pt>
                  <c:pt idx="9">
                    <c:v>II</c:v>
                  </c:pt>
                  <c:pt idx="10">
                    <c:v>III</c:v>
                  </c:pt>
                  <c:pt idx="11">
                    <c:v>IV</c:v>
                  </c:pt>
                  <c:pt idx="12">
                    <c:v>I</c:v>
                  </c:pt>
                  <c:pt idx="13">
                    <c:v>II</c:v>
                  </c:pt>
                  <c:pt idx="14">
                    <c:v>III</c:v>
                  </c:pt>
                  <c:pt idx="15">
                    <c:v>IV</c:v>
                  </c:pt>
                  <c:pt idx="16">
                    <c:v>I</c:v>
                  </c:pt>
                  <c:pt idx="17">
                    <c:v>II</c:v>
                  </c:pt>
                  <c:pt idx="18">
                    <c:v>III</c:v>
                  </c:pt>
                  <c:pt idx="19">
                    <c:v>IV</c:v>
                  </c:pt>
                  <c:pt idx="20">
                    <c:v>I</c:v>
                  </c:pt>
                  <c:pt idx="21">
                    <c:v>II</c:v>
                  </c:pt>
                  <c:pt idx="22">
                    <c:v>III</c:v>
                  </c:pt>
                  <c:pt idx="23">
                    <c:v>IV</c:v>
                  </c:pt>
                  <c:pt idx="24">
                    <c:v>I</c:v>
                  </c:pt>
                  <c:pt idx="25">
                    <c:v>II</c:v>
                  </c:pt>
                </c:lvl>
                <c:lvl>
                  <c:pt idx="0">
                    <c:v>2015</c:v>
                  </c:pt>
                  <c:pt idx="4">
                    <c:v>2016</c:v>
                  </c:pt>
                  <c:pt idx="8">
                    <c:v>2017</c:v>
                  </c:pt>
                  <c:pt idx="12">
                    <c:v>2018</c:v>
                  </c:pt>
                  <c:pt idx="16">
                    <c:v>2019</c:v>
                  </c:pt>
                  <c:pt idx="20">
                    <c:v>2020</c:v>
                  </c:pt>
                  <c:pt idx="24">
                    <c:v>2021</c:v>
                  </c:pt>
                </c:lvl>
              </c:multiLvlStrCache>
            </c:multiLvlStrRef>
          </c:cat>
          <c:val>
            <c:numRef>
              <c:f>Atļaujas!$AY$49:$BX$49</c:f>
              <c:numCache>
                <c:formatCode>0.0</c:formatCode>
                <c:ptCount val="26"/>
                <c:pt idx="0">
                  <c:v>74.5</c:v>
                </c:pt>
                <c:pt idx="1">
                  <c:v>120.2</c:v>
                </c:pt>
                <c:pt idx="2">
                  <c:v>120.4</c:v>
                </c:pt>
                <c:pt idx="3">
                  <c:v>87.4</c:v>
                </c:pt>
                <c:pt idx="4">
                  <c:v>70.7</c:v>
                </c:pt>
                <c:pt idx="5">
                  <c:v>93.4</c:v>
                </c:pt>
                <c:pt idx="6">
                  <c:v>114.3</c:v>
                </c:pt>
                <c:pt idx="7">
                  <c:v>80.8</c:v>
                </c:pt>
                <c:pt idx="8">
                  <c:v>108.7</c:v>
                </c:pt>
                <c:pt idx="9">
                  <c:v>119.3</c:v>
                </c:pt>
                <c:pt idx="10">
                  <c:v>179.7</c:v>
                </c:pt>
                <c:pt idx="11">
                  <c:v>123.2</c:v>
                </c:pt>
                <c:pt idx="12">
                  <c:v>98.4</c:v>
                </c:pt>
                <c:pt idx="13">
                  <c:v>157.6</c:v>
                </c:pt>
                <c:pt idx="14">
                  <c:v>163.80000000000001</c:v>
                </c:pt>
                <c:pt idx="15">
                  <c:v>119</c:v>
                </c:pt>
                <c:pt idx="16">
                  <c:v>102.9</c:v>
                </c:pt>
                <c:pt idx="17">
                  <c:v>164.8</c:v>
                </c:pt>
                <c:pt idx="18">
                  <c:v>159.80000000000001</c:v>
                </c:pt>
                <c:pt idx="19">
                  <c:v>127.6</c:v>
                </c:pt>
                <c:pt idx="20">
                  <c:v>129.69999999999999</c:v>
                </c:pt>
                <c:pt idx="21">
                  <c:v>112.5</c:v>
                </c:pt>
                <c:pt idx="22">
                  <c:v>157.9</c:v>
                </c:pt>
                <c:pt idx="23">
                  <c:v>127.7</c:v>
                </c:pt>
                <c:pt idx="24">
                  <c:v>112.4</c:v>
                </c:pt>
                <c:pt idx="25">
                  <c:v>166.4</c:v>
                </c:pt>
              </c:numCache>
            </c:numRef>
          </c:val>
          <c:extLst>
            <c:ext xmlns:c16="http://schemas.microsoft.com/office/drawing/2014/chart" uri="{C3380CC4-5D6E-409C-BE32-E72D297353CC}">
              <c16:uniqueId val="{00000007-6DB2-47DE-8D3D-EB4D646B8A62}"/>
            </c:ext>
          </c:extLst>
        </c:ser>
        <c:dLbls>
          <c:showLegendKey val="0"/>
          <c:showVal val="0"/>
          <c:showCatName val="0"/>
          <c:showSerName val="0"/>
          <c:showPercent val="0"/>
          <c:showBubbleSize val="0"/>
        </c:dLbls>
        <c:gapWidth val="50"/>
        <c:overlap val="100"/>
        <c:axId val="281642072"/>
        <c:axId val="281639120"/>
      </c:barChart>
      <c:catAx>
        <c:axId val="281642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Verdana" panose="020B0604030504040204" pitchFamily="34" charset="0"/>
                <a:ea typeface="Verdana" panose="020B0604030504040204" pitchFamily="34" charset="0"/>
                <a:cs typeface="+mn-cs"/>
              </a:defRPr>
            </a:pPr>
            <a:endParaRPr lang="lv-LV"/>
          </a:p>
        </c:txPr>
        <c:crossAx val="281639120"/>
        <c:crosses val="autoZero"/>
        <c:auto val="1"/>
        <c:lblAlgn val="ctr"/>
        <c:lblOffset val="100"/>
        <c:noMultiLvlLbl val="0"/>
      </c:catAx>
      <c:valAx>
        <c:axId val="281639120"/>
        <c:scaling>
          <c:orientation val="minMax"/>
          <c:max val="85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Verdana" panose="020B0604030504040204" pitchFamily="34" charset="0"/>
                <a:ea typeface="Verdana" panose="020B0604030504040204" pitchFamily="34" charset="0"/>
                <a:cs typeface="+mn-cs"/>
              </a:defRPr>
            </a:pPr>
            <a:endParaRPr lang="lv-LV"/>
          </a:p>
        </c:txPr>
        <c:crossAx val="281642072"/>
        <c:crosses val="autoZero"/>
        <c:crossBetween val="between"/>
        <c:majorUnit val="200"/>
      </c:valAx>
      <c:spPr>
        <a:noFill/>
        <a:ln>
          <a:noFill/>
        </a:ln>
        <a:effectLst/>
      </c:spPr>
    </c:plotArea>
    <c:legend>
      <c:legendPos val="b"/>
      <c:layout>
        <c:manualLayout>
          <c:xMode val="edge"/>
          <c:yMode val="edge"/>
          <c:x val="1.4582170742915625E-2"/>
          <c:y val="0.88441834750673387"/>
          <c:w val="0.98304207530372067"/>
          <c:h val="0.11558177486694257"/>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Verdana" panose="020B0604030504040204" pitchFamily="34" charset="0"/>
              <a:cs typeface="+mn-cs"/>
            </a:defRPr>
          </a:pPr>
          <a:endParaRPr lang="lv-LV"/>
        </a:p>
      </c:txPr>
    </c:legend>
    <c:plotVisOnly val="1"/>
    <c:dispBlanksAs val="gap"/>
    <c:showDLblsOverMax val="0"/>
  </c:chart>
  <c:spPr>
    <a:noFill/>
    <a:ln>
      <a:noFill/>
    </a:ln>
    <a:effectLst/>
  </c:spPr>
  <c:txPr>
    <a:bodyPr/>
    <a:lstStyle/>
    <a:p>
      <a:pPr>
        <a:defRPr sz="900">
          <a:solidFill>
            <a:schemeClr val="tx1"/>
          </a:solidFill>
          <a:latin typeface="Verdana" panose="020B0604030504040204" pitchFamily="34" charset="0"/>
          <a:ea typeface="Verdana" panose="020B0604030504040204" pitchFamily="34" charset="0"/>
        </a:defRPr>
      </a:pPr>
      <a:endParaRPr lang="lv-LV"/>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37199516727076"/>
          <c:y val="4.0470934510669611E-2"/>
          <c:w val="0.86352747573220012"/>
          <c:h val="0.63193325946161272"/>
        </c:manualLayout>
      </c:layout>
      <c:barChart>
        <c:barDir val="col"/>
        <c:grouping val="stacked"/>
        <c:varyColors val="0"/>
        <c:ser>
          <c:idx val="0"/>
          <c:order val="0"/>
          <c:tx>
            <c:strRef>
              <c:f>Invest_Eurostat!$F$31</c:f>
              <c:strCache>
                <c:ptCount val="1"/>
                <c:pt idx="0">
                  <c:v>Ēkas, būves, celtnes</c:v>
                </c:pt>
              </c:strCache>
            </c:strRef>
          </c:tx>
          <c:spPr>
            <a:solidFill>
              <a:schemeClr val="tx2">
                <a:lumMod val="60000"/>
                <a:lumOff val="40000"/>
              </a:schemeClr>
            </a:solidFill>
            <a:ln w="12700">
              <a:solidFill>
                <a:schemeClr val="tx2">
                  <a:lumMod val="60000"/>
                  <a:lumOff val="40000"/>
                </a:schemeClr>
              </a:solidFill>
            </a:ln>
          </c:spPr>
          <c:invertIfNegative val="0"/>
          <c:cat>
            <c:multiLvlStrRef>
              <c:f>Invest_Eurostat!$G$9:$S$10</c:f>
              <c:multiLvlStrCache>
                <c:ptCount val="13"/>
                <c:lvl>
                  <c:pt idx="0">
                    <c:v>I</c:v>
                  </c:pt>
                  <c:pt idx="1">
                    <c:v>II</c:v>
                  </c:pt>
                  <c:pt idx="2">
                    <c:v>III</c:v>
                  </c:pt>
                  <c:pt idx="3">
                    <c:v>IV</c:v>
                  </c:pt>
                  <c:pt idx="4">
                    <c:v>I</c:v>
                  </c:pt>
                  <c:pt idx="5">
                    <c:v>II</c:v>
                  </c:pt>
                  <c:pt idx="6">
                    <c:v>III</c:v>
                  </c:pt>
                  <c:pt idx="7">
                    <c:v>IV</c:v>
                  </c:pt>
                  <c:pt idx="8">
                    <c:v>I</c:v>
                  </c:pt>
                  <c:pt idx="9">
                    <c:v>II</c:v>
                  </c:pt>
                  <c:pt idx="10">
                    <c:v>III</c:v>
                  </c:pt>
                  <c:pt idx="11">
                    <c:v>IV</c:v>
                  </c:pt>
                  <c:pt idx="12">
                    <c:v>I</c:v>
                  </c:pt>
                </c:lvl>
                <c:lvl>
                  <c:pt idx="0">
                    <c:v>2018</c:v>
                  </c:pt>
                  <c:pt idx="4">
                    <c:v>2019</c:v>
                  </c:pt>
                  <c:pt idx="8">
                    <c:v>2020</c:v>
                  </c:pt>
                  <c:pt idx="12">
                    <c:v>2021</c:v>
                  </c:pt>
                </c:lvl>
              </c:multiLvlStrCache>
            </c:multiLvlStrRef>
          </c:cat>
          <c:val>
            <c:numRef>
              <c:f>Invest_Eurostat!$G$25:$S$25</c:f>
              <c:numCache>
                <c:formatCode>0</c:formatCode>
                <c:ptCount val="13"/>
                <c:pt idx="0">
                  <c:v>576.29999999999995</c:v>
                </c:pt>
                <c:pt idx="1">
                  <c:v>729</c:v>
                </c:pt>
                <c:pt idx="2">
                  <c:v>873.3</c:v>
                </c:pt>
                <c:pt idx="3">
                  <c:v>1012.1</c:v>
                </c:pt>
                <c:pt idx="4">
                  <c:v>605.29999999999995</c:v>
                </c:pt>
                <c:pt idx="5">
                  <c:v>718.5</c:v>
                </c:pt>
                <c:pt idx="6">
                  <c:v>907.6</c:v>
                </c:pt>
                <c:pt idx="7">
                  <c:v>982.3</c:v>
                </c:pt>
                <c:pt idx="8">
                  <c:v>660.2</c:v>
                </c:pt>
                <c:pt idx="9">
                  <c:v>705</c:v>
                </c:pt>
                <c:pt idx="10">
                  <c:v>898.8</c:v>
                </c:pt>
                <c:pt idx="11">
                  <c:v>997.9</c:v>
                </c:pt>
                <c:pt idx="12">
                  <c:v>575.1</c:v>
                </c:pt>
              </c:numCache>
            </c:numRef>
          </c:val>
          <c:extLst>
            <c:ext xmlns:c16="http://schemas.microsoft.com/office/drawing/2014/chart" uri="{C3380CC4-5D6E-409C-BE32-E72D297353CC}">
              <c16:uniqueId val="{00000000-8B57-402A-B828-C2F4DC5A4A3D}"/>
            </c:ext>
          </c:extLst>
        </c:ser>
        <c:ser>
          <c:idx val="1"/>
          <c:order val="1"/>
          <c:tx>
            <c:strRef>
              <c:f>Invest_Eurostat!$F$32</c:f>
              <c:strCache>
                <c:ptCount val="1"/>
                <c:pt idx="0">
                  <c:v>Tehnoģiskās iekārtas un mašīnas</c:v>
                </c:pt>
              </c:strCache>
            </c:strRef>
          </c:tx>
          <c:spPr>
            <a:pattFill prst="ltUpDiag">
              <a:fgClr>
                <a:srgbClr val="ED7D31"/>
              </a:fgClr>
              <a:bgClr>
                <a:schemeClr val="bg1"/>
              </a:bgClr>
            </a:pattFill>
            <a:ln w="12700">
              <a:solidFill>
                <a:schemeClr val="accent6">
                  <a:lumMod val="75000"/>
                </a:schemeClr>
              </a:solidFill>
            </a:ln>
          </c:spPr>
          <c:invertIfNegative val="0"/>
          <c:cat>
            <c:multiLvlStrRef>
              <c:f>Invest_Eurostat!$G$9:$S$10</c:f>
              <c:multiLvlStrCache>
                <c:ptCount val="13"/>
                <c:lvl>
                  <c:pt idx="0">
                    <c:v>I</c:v>
                  </c:pt>
                  <c:pt idx="1">
                    <c:v>II</c:v>
                  </c:pt>
                  <c:pt idx="2">
                    <c:v>III</c:v>
                  </c:pt>
                  <c:pt idx="3">
                    <c:v>IV</c:v>
                  </c:pt>
                  <c:pt idx="4">
                    <c:v>I</c:v>
                  </c:pt>
                  <c:pt idx="5">
                    <c:v>II</c:v>
                  </c:pt>
                  <c:pt idx="6">
                    <c:v>III</c:v>
                  </c:pt>
                  <c:pt idx="7">
                    <c:v>IV</c:v>
                  </c:pt>
                  <c:pt idx="8">
                    <c:v>I</c:v>
                  </c:pt>
                  <c:pt idx="9">
                    <c:v>II</c:v>
                  </c:pt>
                  <c:pt idx="10">
                    <c:v>III</c:v>
                  </c:pt>
                  <c:pt idx="11">
                    <c:v>IV</c:v>
                  </c:pt>
                  <c:pt idx="12">
                    <c:v>I</c:v>
                  </c:pt>
                </c:lvl>
                <c:lvl>
                  <c:pt idx="0">
                    <c:v>2018</c:v>
                  </c:pt>
                  <c:pt idx="4">
                    <c:v>2019</c:v>
                  </c:pt>
                  <c:pt idx="8">
                    <c:v>2020</c:v>
                  </c:pt>
                  <c:pt idx="12">
                    <c:v>2021</c:v>
                  </c:pt>
                </c:lvl>
              </c:multiLvlStrCache>
            </c:multiLvlStrRef>
          </c:cat>
          <c:val>
            <c:numRef>
              <c:f>Invest_Eurostat!$G$26:$S$26</c:f>
              <c:numCache>
                <c:formatCode>0</c:formatCode>
                <c:ptCount val="13"/>
                <c:pt idx="0">
                  <c:v>419.4</c:v>
                </c:pt>
                <c:pt idx="1">
                  <c:v>535.29999999999995</c:v>
                </c:pt>
                <c:pt idx="2">
                  <c:v>688.9</c:v>
                </c:pt>
                <c:pt idx="3">
                  <c:v>837.7</c:v>
                </c:pt>
                <c:pt idx="4">
                  <c:v>471.4</c:v>
                </c:pt>
                <c:pt idx="5">
                  <c:v>592.6</c:v>
                </c:pt>
                <c:pt idx="6">
                  <c:v>693.7</c:v>
                </c:pt>
                <c:pt idx="7">
                  <c:v>777.8</c:v>
                </c:pt>
                <c:pt idx="8">
                  <c:v>463.8</c:v>
                </c:pt>
                <c:pt idx="9">
                  <c:v>528.9</c:v>
                </c:pt>
                <c:pt idx="10">
                  <c:v>676.2</c:v>
                </c:pt>
                <c:pt idx="11">
                  <c:v>811</c:v>
                </c:pt>
                <c:pt idx="12">
                  <c:v>500.4</c:v>
                </c:pt>
              </c:numCache>
            </c:numRef>
          </c:val>
          <c:extLst>
            <c:ext xmlns:c16="http://schemas.microsoft.com/office/drawing/2014/chart" uri="{C3380CC4-5D6E-409C-BE32-E72D297353CC}">
              <c16:uniqueId val="{00000001-8B57-402A-B828-C2F4DC5A4A3D}"/>
            </c:ext>
          </c:extLst>
        </c:ser>
        <c:ser>
          <c:idx val="2"/>
          <c:order val="2"/>
          <c:tx>
            <c:strRef>
              <c:f>Invest_Eurostat!$F$33</c:f>
              <c:strCache>
                <c:ptCount val="1"/>
                <c:pt idx="0">
                  <c:v>Intelektuāla īpašuma produkti</c:v>
                </c:pt>
              </c:strCache>
            </c:strRef>
          </c:tx>
          <c:spPr>
            <a:solidFill>
              <a:schemeClr val="bg1">
                <a:lumMod val="65000"/>
              </a:schemeClr>
            </a:solidFill>
            <a:ln w="12700">
              <a:solidFill>
                <a:schemeClr val="bg1">
                  <a:lumMod val="65000"/>
                </a:schemeClr>
              </a:solidFill>
            </a:ln>
          </c:spPr>
          <c:invertIfNegative val="0"/>
          <c:cat>
            <c:multiLvlStrRef>
              <c:f>Invest_Eurostat!$G$9:$S$10</c:f>
              <c:multiLvlStrCache>
                <c:ptCount val="13"/>
                <c:lvl>
                  <c:pt idx="0">
                    <c:v>I</c:v>
                  </c:pt>
                  <c:pt idx="1">
                    <c:v>II</c:v>
                  </c:pt>
                  <c:pt idx="2">
                    <c:v>III</c:v>
                  </c:pt>
                  <c:pt idx="3">
                    <c:v>IV</c:v>
                  </c:pt>
                  <c:pt idx="4">
                    <c:v>I</c:v>
                  </c:pt>
                  <c:pt idx="5">
                    <c:v>II</c:v>
                  </c:pt>
                  <c:pt idx="6">
                    <c:v>III</c:v>
                  </c:pt>
                  <c:pt idx="7">
                    <c:v>IV</c:v>
                  </c:pt>
                  <c:pt idx="8">
                    <c:v>I</c:v>
                  </c:pt>
                  <c:pt idx="9">
                    <c:v>II</c:v>
                  </c:pt>
                  <c:pt idx="10">
                    <c:v>III</c:v>
                  </c:pt>
                  <c:pt idx="11">
                    <c:v>IV</c:v>
                  </c:pt>
                  <c:pt idx="12">
                    <c:v>I</c:v>
                  </c:pt>
                </c:lvl>
                <c:lvl>
                  <c:pt idx="0">
                    <c:v>2018</c:v>
                  </c:pt>
                  <c:pt idx="4">
                    <c:v>2019</c:v>
                  </c:pt>
                  <c:pt idx="8">
                    <c:v>2020</c:v>
                  </c:pt>
                  <c:pt idx="12">
                    <c:v>2021</c:v>
                  </c:pt>
                </c:lvl>
              </c:multiLvlStrCache>
            </c:multiLvlStrRef>
          </c:cat>
          <c:val>
            <c:numRef>
              <c:f>Invest_Eurostat!$G$27:$S$27</c:f>
              <c:numCache>
                <c:formatCode>0</c:formatCode>
                <c:ptCount val="13"/>
                <c:pt idx="0">
                  <c:v>72</c:v>
                </c:pt>
                <c:pt idx="1">
                  <c:v>146.5</c:v>
                </c:pt>
                <c:pt idx="2">
                  <c:v>141.9</c:v>
                </c:pt>
                <c:pt idx="3">
                  <c:v>67.5</c:v>
                </c:pt>
                <c:pt idx="4">
                  <c:v>78.400000000000006</c:v>
                </c:pt>
                <c:pt idx="5">
                  <c:v>160.9</c:v>
                </c:pt>
                <c:pt idx="6">
                  <c:v>166.7</c:v>
                </c:pt>
                <c:pt idx="7">
                  <c:v>71.8</c:v>
                </c:pt>
                <c:pt idx="8">
                  <c:v>79.400000000000006</c:v>
                </c:pt>
                <c:pt idx="9">
                  <c:v>162.9</c:v>
                </c:pt>
                <c:pt idx="10">
                  <c:v>174.9</c:v>
                </c:pt>
                <c:pt idx="11">
                  <c:v>73.099999999999994</c:v>
                </c:pt>
                <c:pt idx="12">
                  <c:v>83.7</c:v>
                </c:pt>
              </c:numCache>
            </c:numRef>
          </c:val>
          <c:extLst>
            <c:ext xmlns:c16="http://schemas.microsoft.com/office/drawing/2014/chart" uri="{C3380CC4-5D6E-409C-BE32-E72D297353CC}">
              <c16:uniqueId val="{00000002-8B57-402A-B828-C2F4DC5A4A3D}"/>
            </c:ext>
          </c:extLst>
        </c:ser>
        <c:ser>
          <c:idx val="3"/>
          <c:order val="3"/>
          <c:tx>
            <c:strRef>
              <c:f>Invest_Eurostat!$F$34</c:f>
              <c:strCache>
                <c:ptCount val="1"/>
                <c:pt idx="0">
                  <c:v>Pārējie pamatlīdzekļi </c:v>
                </c:pt>
              </c:strCache>
            </c:strRef>
          </c:tx>
          <c:spPr>
            <a:solidFill>
              <a:srgbClr val="FF0000"/>
            </a:solidFill>
            <a:ln w="12700">
              <a:solidFill>
                <a:srgbClr val="FF0000"/>
              </a:solidFill>
            </a:ln>
          </c:spPr>
          <c:invertIfNegative val="0"/>
          <c:cat>
            <c:multiLvlStrRef>
              <c:f>Invest_Eurostat!$G$9:$S$10</c:f>
              <c:multiLvlStrCache>
                <c:ptCount val="13"/>
                <c:lvl>
                  <c:pt idx="0">
                    <c:v>I</c:v>
                  </c:pt>
                  <c:pt idx="1">
                    <c:v>II</c:v>
                  </c:pt>
                  <c:pt idx="2">
                    <c:v>III</c:v>
                  </c:pt>
                  <c:pt idx="3">
                    <c:v>IV</c:v>
                  </c:pt>
                  <c:pt idx="4">
                    <c:v>I</c:v>
                  </c:pt>
                  <c:pt idx="5">
                    <c:v>II</c:v>
                  </c:pt>
                  <c:pt idx="6">
                    <c:v>III</c:v>
                  </c:pt>
                  <c:pt idx="7">
                    <c:v>IV</c:v>
                  </c:pt>
                  <c:pt idx="8">
                    <c:v>I</c:v>
                  </c:pt>
                  <c:pt idx="9">
                    <c:v>II</c:v>
                  </c:pt>
                  <c:pt idx="10">
                    <c:v>III</c:v>
                  </c:pt>
                  <c:pt idx="11">
                    <c:v>IV</c:v>
                  </c:pt>
                  <c:pt idx="12">
                    <c:v>I</c:v>
                  </c:pt>
                </c:lvl>
                <c:lvl>
                  <c:pt idx="0">
                    <c:v>2018</c:v>
                  </c:pt>
                  <c:pt idx="4">
                    <c:v>2019</c:v>
                  </c:pt>
                  <c:pt idx="8">
                    <c:v>2020</c:v>
                  </c:pt>
                  <c:pt idx="12">
                    <c:v>2021</c:v>
                  </c:pt>
                </c:lvl>
              </c:multiLvlStrCache>
            </c:multiLvlStrRef>
          </c:cat>
          <c:val>
            <c:numRef>
              <c:f>Invest_Eurostat!$G$28:$S$28</c:f>
              <c:numCache>
                <c:formatCode>0</c:formatCode>
                <c:ptCount val="13"/>
                <c:pt idx="0">
                  <c:v>5.0999999999999996</c:v>
                </c:pt>
                <c:pt idx="1">
                  <c:v>5.3</c:v>
                </c:pt>
                <c:pt idx="2">
                  <c:v>7.2</c:v>
                </c:pt>
                <c:pt idx="3">
                  <c:v>6.3</c:v>
                </c:pt>
                <c:pt idx="4">
                  <c:v>4.9000000000000004</c:v>
                </c:pt>
                <c:pt idx="5">
                  <c:v>5.0999999999999996</c:v>
                </c:pt>
                <c:pt idx="6">
                  <c:v>6.9</c:v>
                </c:pt>
                <c:pt idx="7">
                  <c:v>6</c:v>
                </c:pt>
                <c:pt idx="8">
                  <c:v>4.7</c:v>
                </c:pt>
                <c:pt idx="9">
                  <c:v>4.8</c:v>
                </c:pt>
                <c:pt idx="10">
                  <c:v>6.6</c:v>
                </c:pt>
                <c:pt idx="11">
                  <c:v>5.7</c:v>
                </c:pt>
                <c:pt idx="12">
                  <c:v>4.5</c:v>
                </c:pt>
              </c:numCache>
            </c:numRef>
          </c:val>
          <c:extLst>
            <c:ext xmlns:c16="http://schemas.microsoft.com/office/drawing/2014/chart" uri="{C3380CC4-5D6E-409C-BE32-E72D297353CC}">
              <c16:uniqueId val="{00000003-8B57-402A-B828-C2F4DC5A4A3D}"/>
            </c:ext>
          </c:extLst>
        </c:ser>
        <c:dLbls>
          <c:showLegendKey val="0"/>
          <c:showVal val="0"/>
          <c:showCatName val="0"/>
          <c:showSerName val="0"/>
          <c:showPercent val="0"/>
          <c:showBubbleSize val="0"/>
        </c:dLbls>
        <c:gapWidth val="50"/>
        <c:overlap val="100"/>
        <c:axId val="661115376"/>
        <c:axId val="1"/>
      </c:barChart>
      <c:catAx>
        <c:axId val="66111537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Verdana" panose="020B0604030504040204" pitchFamily="34" charset="0"/>
                <a:cs typeface="+mn-cs"/>
              </a:defRPr>
            </a:pPr>
            <a:endParaRPr lang="lv-LV"/>
          </a:p>
        </c:txPr>
        <c:crossAx val="1"/>
        <c:crosses val="autoZero"/>
        <c:auto val="1"/>
        <c:lblAlgn val="ctr"/>
        <c:lblOffset val="100"/>
        <c:noMultiLvlLbl val="0"/>
      </c:catAx>
      <c:valAx>
        <c:axId val="1"/>
        <c:scaling>
          <c:orientation val="minMax"/>
          <c:max val="2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ln w="6350">
            <a:noFill/>
          </a:ln>
        </c:spPr>
        <c:txPr>
          <a:bodyPr rot="-60000000" spcFirstLastPara="1" vertOverflow="ellipsis" vert="horz" wrap="square" anchor="ctr" anchorCtr="1"/>
          <a:lstStyle/>
          <a:p>
            <a:pPr>
              <a:defRPr sz="1100" b="1" i="0" u="none" strike="noStrike" kern="1200" baseline="0">
                <a:solidFill>
                  <a:schemeClr val="tx1"/>
                </a:solidFill>
                <a:latin typeface="Verdana" panose="020B0604030504040204" pitchFamily="34" charset="0"/>
                <a:ea typeface="Verdana" panose="020B0604030504040204" pitchFamily="34" charset="0"/>
                <a:cs typeface="+mn-cs"/>
              </a:defRPr>
            </a:pPr>
            <a:endParaRPr lang="lv-LV"/>
          </a:p>
        </c:txPr>
        <c:crossAx val="661115376"/>
        <c:crosses val="autoZero"/>
        <c:crossBetween val="between"/>
      </c:valAx>
      <c:spPr>
        <a:noFill/>
        <a:ln w="25400">
          <a:noFill/>
        </a:ln>
      </c:spPr>
    </c:plotArea>
    <c:legend>
      <c:legendPos val="b"/>
      <c:layout>
        <c:manualLayout>
          <c:xMode val="edge"/>
          <c:yMode val="edge"/>
          <c:x val="0.1127565236410666"/>
          <c:y val="0.80341815716744014"/>
          <c:w val="0.81977657004830906"/>
          <c:h val="0.16512488919017573"/>
        </c:manualLayout>
      </c:layout>
      <c:overlay val="0"/>
      <c:spPr>
        <a:noFill/>
        <a:ln w="25400">
          <a:noFill/>
        </a:ln>
      </c:spPr>
      <c:txPr>
        <a:bodyPr rot="0" spcFirstLastPara="1" vertOverflow="ellipsis" vert="horz" wrap="square" anchor="ctr" anchorCtr="1"/>
        <a:lstStyle/>
        <a:p>
          <a:pPr>
            <a:defRPr sz="1100" b="1" i="0" u="none" strike="noStrike" kern="1200" baseline="0">
              <a:solidFill>
                <a:schemeClr val="tx1"/>
              </a:solidFill>
              <a:latin typeface="Verdana" panose="020B0604030504040204" pitchFamily="34" charset="0"/>
              <a:ea typeface="Verdana" panose="020B0604030504040204" pitchFamily="34" charset="0"/>
              <a:cs typeface="+mn-cs"/>
            </a:defRPr>
          </a:pPr>
          <a:endParaRPr lang="lv-LV"/>
        </a:p>
      </c:txPr>
    </c:legend>
    <c:plotVisOnly val="1"/>
    <c:dispBlanksAs val="gap"/>
    <c:showDLblsOverMax val="0"/>
  </c:chart>
  <c:spPr>
    <a:solidFill>
      <a:schemeClr val="bg1"/>
    </a:solidFill>
    <a:ln w="9525" cap="flat" cmpd="sng" algn="ctr">
      <a:noFill/>
      <a:round/>
    </a:ln>
    <a:effectLst/>
  </c:spPr>
  <c:txPr>
    <a:bodyPr/>
    <a:lstStyle/>
    <a:p>
      <a:pPr>
        <a:defRPr/>
      </a:pPr>
      <a:endParaRPr lang="lv-LV"/>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Data!$E$10</c:f>
              <c:strCache>
                <c:ptCount val="1"/>
                <c:pt idx="0">
                  <c:v>Igaunija</c:v>
                </c:pt>
              </c:strCache>
            </c:strRef>
          </c:tx>
          <c:spPr>
            <a:ln w="28575" cap="rnd">
              <a:solidFill>
                <a:srgbClr val="00B0F0"/>
              </a:solidFill>
              <a:round/>
            </a:ln>
            <a:effectLst/>
          </c:spPr>
          <c:marker>
            <c:symbol val="none"/>
          </c:marker>
          <c:cat>
            <c:numRef>
              <c:f>Data!$A$11:$A$31</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Data!$E$11:$E$31</c:f>
              <c:numCache>
                <c:formatCode>0.0</c:formatCode>
                <c:ptCount val="21"/>
                <c:pt idx="0">
                  <c:v>100</c:v>
                </c:pt>
                <c:pt idx="1">
                  <c:v>113.0181424966959</c:v>
                </c:pt>
                <c:pt idx="2">
                  <c:v>139.65917737995113</c:v>
                </c:pt>
                <c:pt idx="3">
                  <c:v>164.42989306740355</c:v>
                </c:pt>
                <c:pt idx="4">
                  <c:v>173.48512155072291</c:v>
                </c:pt>
                <c:pt idx="5">
                  <c:v>200.24830790179823</c:v>
                </c:pt>
                <c:pt idx="6">
                  <c:v>245.8268252633265</c:v>
                </c:pt>
                <c:pt idx="7">
                  <c:v>271.16624614522004</c:v>
                </c:pt>
                <c:pt idx="8">
                  <c:v>235.62617645880891</c:v>
                </c:pt>
                <c:pt idx="9">
                  <c:v>147.98149705634987</c:v>
                </c:pt>
                <c:pt idx="10">
                  <c:v>144.72145460370859</c:v>
                </c:pt>
                <c:pt idx="11">
                  <c:v>196.24534422684127</c:v>
                </c:pt>
                <c:pt idx="12">
                  <c:v>219.69642356522087</c:v>
                </c:pt>
                <c:pt idx="13">
                  <c:v>223.00052064560055</c:v>
                </c:pt>
                <c:pt idx="14">
                  <c:v>217.04914093475912</c:v>
                </c:pt>
                <c:pt idx="15">
                  <c:v>210.19464135528051</c:v>
                </c:pt>
                <c:pt idx="16">
                  <c:v>220.92795065881691</c:v>
                </c:pt>
                <c:pt idx="17">
                  <c:v>238.05318595057869</c:v>
                </c:pt>
                <c:pt idx="18">
                  <c:v>247.3507148864592</c:v>
                </c:pt>
                <c:pt idx="19">
                  <c:v>274.68861388121269</c:v>
                </c:pt>
                <c:pt idx="20">
                  <c:v>325.22527934638947</c:v>
                </c:pt>
              </c:numCache>
            </c:numRef>
          </c:val>
          <c:smooth val="0"/>
          <c:extLst>
            <c:ext xmlns:c16="http://schemas.microsoft.com/office/drawing/2014/chart" uri="{C3380CC4-5D6E-409C-BE32-E72D297353CC}">
              <c16:uniqueId val="{00000000-AF34-4286-ABF5-CAA3F5214022}"/>
            </c:ext>
          </c:extLst>
        </c:ser>
        <c:ser>
          <c:idx val="1"/>
          <c:order val="1"/>
          <c:tx>
            <c:strRef>
              <c:f>Data!$F$10</c:f>
              <c:strCache>
                <c:ptCount val="1"/>
                <c:pt idx="0">
                  <c:v>Latvija</c:v>
                </c:pt>
              </c:strCache>
            </c:strRef>
          </c:tx>
          <c:spPr>
            <a:ln w="28575" cap="rnd">
              <a:solidFill>
                <a:srgbClr val="FF0000"/>
              </a:solidFill>
              <a:round/>
            </a:ln>
            <a:effectLst/>
          </c:spPr>
          <c:marker>
            <c:symbol val="none"/>
          </c:marker>
          <c:cat>
            <c:numRef>
              <c:f>Data!$A$11:$A$31</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Data!$F$11:$F$31</c:f>
              <c:numCache>
                <c:formatCode>0.0</c:formatCode>
                <c:ptCount val="21"/>
                <c:pt idx="0">
                  <c:v>100</c:v>
                </c:pt>
                <c:pt idx="1">
                  <c:v>119.31616516149386</c:v>
                </c:pt>
                <c:pt idx="2">
                  <c:v>114.65275860709075</c:v>
                </c:pt>
                <c:pt idx="3">
                  <c:v>127.0773356469614</c:v>
                </c:pt>
                <c:pt idx="4">
                  <c:v>163.104862562606</c:v>
                </c:pt>
                <c:pt idx="5">
                  <c:v>197.18420948850417</c:v>
                </c:pt>
                <c:pt idx="6">
                  <c:v>225.44662223449149</c:v>
                </c:pt>
                <c:pt idx="7">
                  <c:v>275.86070907441734</c:v>
                </c:pt>
                <c:pt idx="8">
                  <c:v>247.75604369602084</c:v>
                </c:pt>
                <c:pt idx="9">
                  <c:v>162.09133572583511</c:v>
                </c:pt>
                <c:pt idx="10">
                  <c:v>130.11200063098946</c:v>
                </c:pt>
                <c:pt idx="11">
                  <c:v>161.42485309776393</c:v>
                </c:pt>
                <c:pt idx="12">
                  <c:v>187.28950585637102</c:v>
                </c:pt>
                <c:pt idx="13">
                  <c:v>176.07366802066491</c:v>
                </c:pt>
                <c:pt idx="14">
                  <c:v>177.0793074890563</c:v>
                </c:pt>
                <c:pt idx="15">
                  <c:v>173.53590724454787</c:v>
                </c:pt>
                <c:pt idx="16">
                  <c:v>159.23413653034666</c:v>
                </c:pt>
                <c:pt idx="17">
                  <c:v>177.42043617147141</c:v>
                </c:pt>
                <c:pt idx="18">
                  <c:v>198.28844106163979</c:v>
                </c:pt>
                <c:pt idx="19">
                  <c:v>202.41945025042395</c:v>
                </c:pt>
                <c:pt idx="20">
                  <c:v>202.87494577434239</c:v>
                </c:pt>
              </c:numCache>
            </c:numRef>
          </c:val>
          <c:smooth val="0"/>
          <c:extLst>
            <c:ext xmlns:c16="http://schemas.microsoft.com/office/drawing/2014/chart" uri="{C3380CC4-5D6E-409C-BE32-E72D297353CC}">
              <c16:uniqueId val="{00000001-AF34-4286-ABF5-CAA3F5214022}"/>
            </c:ext>
          </c:extLst>
        </c:ser>
        <c:ser>
          <c:idx val="2"/>
          <c:order val="2"/>
          <c:tx>
            <c:strRef>
              <c:f>Data!$G$10</c:f>
              <c:strCache>
                <c:ptCount val="1"/>
                <c:pt idx="0">
                  <c:v>Lietuva</c:v>
                </c:pt>
              </c:strCache>
            </c:strRef>
          </c:tx>
          <c:spPr>
            <a:ln w="28575" cap="rnd">
              <a:solidFill>
                <a:schemeClr val="accent3"/>
              </a:solidFill>
              <a:round/>
            </a:ln>
            <a:effectLst/>
          </c:spPr>
          <c:marker>
            <c:symbol val="none"/>
          </c:marker>
          <c:cat>
            <c:numRef>
              <c:f>Data!$A$11:$A$31</c:f>
              <c:numCache>
                <c:formatCode>General</c:formatCod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numCache>
            </c:numRef>
          </c:cat>
          <c:val>
            <c:numRef>
              <c:f>Data!$G$11:$G$31</c:f>
              <c:numCache>
                <c:formatCode>0.0</c:formatCode>
                <c:ptCount val="21"/>
                <c:pt idx="0">
                  <c:v>100</c:v>
                </c:pt>
                <c:pt idx="1">
                  <c:v>112.7337094811373</c:v>
                </c:pt>
                <c:pt idx="2">
                  <c:v>125.23140465390713</c:v>
                </c:pt>
                <c:pt idx="3">
                  <c:v>142.83844083047535</c:v>
                </c:pt>
                <c:pt idx="4">
                  <c:v>165.4109967916805</c:v>
                </c:pt>
                <c:pt idx="5">
                  <c:v>184.38617841206622</c:v>
                </c:pt>
                <c:pt idx="6">
                  <c:v>220.5129623483424</c:v>
                </c:pt>
                <c:pt idx="7">
                  <c:v>269.76435446398938</c:v>
                </c:pt>
                <c:pt idx="8">
                  <c:v>258.98329461223585</c:v>
                </c:pt>
                <c:pt idx="9">
                  <c:v>158.23284286609876</c:v>
                </c:pt>
                <c:pt idx="10">
                  <c:v>160.5671718847955</c:v>
                </c:pt>
                <c:pt idx="11">
                  <c:v>192.91588302540842</c:v>
                </c:pt>
                <c:pt idx="12">
                  <c:v>189.48445624515986</c:v>
                </c:pt>
                <c:pt idx="13">
                  <c:v>205.21075340192496</c:v>
                </c:pt>
                <c:pt idx="14">
                  <c:v>216.93402662536414</c:v>
                </c:pt>
                <c:pt idx="15">
                  <c:v>227.46985285982961</c:v>
                </c:pt>
                <c:pt idx="16">
                  <c:v>235.1440056053398</c:v>
                </c:pt>
                <c:pt idx="17">
                  <c:v>256.08290002581401</c:v>
                </c:pt>
                <c:pt idx="18">
                  <c:v>281.75314378434194</c:v>
                </c:pt>
                <c:pt idx="19">
                  <c:v>299.30670796917059</c:v>
                </c:pt>
                <c:pt idx="20">
                  <c:v>298.75908101928678</c:v>
                </c:pt>
              </c:numCache>
            </c:numRef>
          </c:val>
          <c:smooth val="0"/>
          <c:extLst>
            <c:ext xmlns:c16="http://schemas.microsoft.com/office/drawing/2014/chart" uri="{C3380CC4-5D6E-409C-BE32-E72D297353CC}">
              <c16:uniqueId val="{00000002-AF34-4286-ABF5-CAA3F5214022}"/>
            </c:ext>
          </c:extLst>
        </c:ser>
        <c:dLbls>
          <c:showLegendKey val="0"/>
          <c:showVal val="0"/>
          <c:showCatName val="0"/>
          <c:showSerName val="0"/>
          <c:showPercent val="0"/>
          <c:showBubbleSize val="0"/>
        </c:dLbls>
        <c:smooth val="0"/>
        <c:axId val="311654160"/>
        <c:axId val="460439984"/>
      </c:lineChart>
      <c:catAx>
        <c:axId val="311654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chemeClr val="tx1"/>
                </a:solidFill>
                <a:latin typeface="Verdana" panose="020B0604030504040204" pitchFamily="34" charset="0"/>
                <a:ea typeface="Verdana" panose="020B0604030504040204" pitchFamily="34" charset="0"/>
                <a:cs typeface="+mn-cs"/>
              </a:defRPr>
            </a:pPr>
            <a:endParaRPr lang="lv-LV"/>
          </a:p>
        </c:txPr>
        <c:crossAx val="460439984"/>
        <c:crosses val="autoZero"/>
        <c:auto val="1"/>
        <c:lblAlgn val="ctr"/>
        <c:lblOffset val="100"/>
        <c:noMultiLvlLbl val="0"/>
      </c:catAx>
      <c:valAx>
        <c:axId val="460439984"/>
        <c:scaling>
          <c:orientation val="minMax"/>
          <c:min val="5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solidFill>
                <a:latin typeface="Verdana" panose="020B0604030504040204" pitchFamily="34" charset="0"/>
                <a:ea typeface="Verdana" panose="020B0604030504040204" pitchFamily="34" charset="0"/>
                <a:cs typeface="+mn-cs"/>
              </a:defRPr>
            </a:pPr>
            <a:endParaRPr lang="lv-LV"/>
          </a:p>
        </c:txPr>
        <c:crossAx val="3116541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Verdana" panose="020B0604030504040204" pitchFamily="34" charset="0"/>
              <a:ea typeface="Verdana" panose="020B0604030504040204" pitchFamily="34" charset="0"/>
              <a:cs typeface="+mn-cs"/>
            </a:defRPr>
          </a:pPr>
          <a:endParaRPr lang="lv-LV"/>
        </a:p>
      </c:txPr>
    </c:legend>
    <c:plotVisOnly val="1"/>
    <c:dispBlanksAs val="zero"/>
    <c:showDLblsOverMax val="0"/>
  </c:chart>
  <c:spPr>
    <a:noFill/>
    <a:ln>
      <a:noFill/>
    </a:ln>
    <a:effectLst/>
  </c:spPr>
  <c:txPr>
    <a:bodyPr/>
    <a:lstStyle/>
    <a:p>
      <a:pPr>
        <a:defRPr sz="1050">
          <a:solidFill>
            <a:schemeClr val="tx1"/>
          </a:solidFill>
          <a:latin typeface="Verdana" panose="020B0604030504040204" pitchFamily="34" charset="0"/>
          <a:ea typeface="Verdana" panose="020B0604030504040204" pitchFamily="34" charset="0"/>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2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56F278-C3FE-4DBC-9605-E6050A744CE3}"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lv-LV"/>
        </a:p>
      </dgm:t>
    </dgm:pt>
    <dgm:pt modelId="{3BCD1275-DDCC-4AD6-89A1-A27AA15C875C}">
      <dgm:prSet phldrT="[Text]" custT="1"/>
      <dgm:spPr>
        <a:solidFill>
          <a:srgbClr val="78953D"/>
        </a:solidFill>
      </dgm:spPr>
      <dgm:t>
        <a:bodyPr lIns="0" tIns="0" rIns="0" bIns="0"/>
        <a:lstStyle/>
        <a:p>
          <a:pPr algn="ctr"/>
          <a:endParaRPr lang="lv-LV" sz="1400" dirty="0">
            <a:solidFill>
              <a:schemeClr val="accent2">
                <a:lumMod val="50000"/>
              </a:schemeClr>
            </a:solidFill>
          </a:endParaRPr>
        </a:p>
      </dgm:t>
    </dgm:pt>
    <dgm:pt modelId="{2BBA850B-CCB7-46ED-B868-75A60B8B6023}" type="parTrans" cxnId="{D90D83D3-6EFF-4F50-86AD-7F8E99F95FE7}">
      <dgm:prSet/>
      <dgm:spPr/>
      <dgm:t>
        <a:bodyPr/>
        <a:lstStyle/>
        <a:p>
          <a:endParaRPr lang="lv-LV"/>
        </a:p>
      </dgm:t>
    </dgm:pt>
    <dgm:pt modelId="{CFC88365-75B7-4939-BAE7-3E9D526423C6}" type="sibTrans" cxnId="{D90D83D3-6EFF-4F50-86AD-7F8E99F95FE7}">
      <dgm:prSet/>
      <dgm:spPr/>
      <dgm:t>
        <a:bodyPr/>
        <a:lstStyle/>
        <a:p>
          <a:endParaRPr lang="lv-LV"/>
        </a:p>
      </dgm:t>
    </dgm:pt>
    <dgm:pt modelId="{DC108C5A-4574-473F-A464-605194E65532}">
      <dgm:prSet phldrT="[Text]" custT="1"/>
      <dgm:spPr>
        <a:solidFill>
          <a:srgbClr val="A3BA6A"/>
        </a:solidFill>
      </dgm:spPr>
      <dgm:t>
        <a:bodyPr anchor="t" anchorCtr="0"/>
        <a:lstStyle/>
        <a:p>
          <a:r>
            <a:rPr lang="lv-LV" sz="1800" b="1" dirty="0">
              <a:solidFill>
                <a:schemeClr val="tx1"/>
              </a:solidFill>
              <a:latin typeface="Verdana" panose="020B0604030504040204" pitchFamily="34" charset="0"/>
              <a:ea typeface="Verdana" panose="020B0604030504040204" pitchFamily="34" charset="0"/>
            </a:rPr>
            <a:t>Centrālā valdība</a:t>
          </a:r>
        </a:p>
        <a:p>
          <a:endParaRPr lang="lv-LV" sz="1700" b="0" i="1" dirty="0">
            <a:solidFill>
              <a:schemeClr val="tx1"/>
            </a:solidFill>
          </a:endParaRPr>
        </a:p>
      </dgm:t>
    </dgm:pt>
    <dgm:pt modelId="{9A76D4B0-83FA-4024-9A6E-DB6682F414A1}" type="parTrans" cxnId="{00DD41A6-FB9E-4FFD-87DA-CB81847FD7F2}">
      <dgm:prSet/>
      <dgm:spPr/>
      <dgm:t>
        <a:bodyPr/>
        <a:lstStyle/>
        <a:p>
          <a:endParaRPr lang="lv-LV"/>
        </a:p>
      </dgm:t>
    </dgm:pt>
    <dgm:pt modelId="{ED4F6A13-44B2-4E9E-86A4-E7FE39BDC3EE}" type="sibTrans" cxnId="{00DD41A6-FB9E-4FFD-87DA-CB81847FD7F2}">
      <dgm:prSet/>
      <dgm:spPr/>
      <dgm:t>
        <a:bodyPr/>
        <a:lstStyle/>
        <a:p>
          <a:endParaRPr lang="lv-LV"/>
        </a:p>
      </dgm:t>
    </dgm:pt>
    <dgm:pt modelId="{084A72E2-941A-44CE-823E-CAE71D8432DA}">
      <dgm:prSet phldrT="[Text]" custT="1"/>
      <dgm:spPr>
        <a:solidFill>
          <a:schemeClr val="accent3">
            <a:lumMod val="40000"/>
            <a:lumOff val="60000"/>
          </a:schemeClr>
        </a:solidFill>
      </dgm:spPr>
      <dgm:t>
        <a:bodyPr anchor="t" anchorCtr="0"/>
        <a:lstStyle/>
        <a:p>
          <a:r>
            <a:rPr lang="lv-LV" sz="1600" b="1" dirty="0">
              <a:solidFill>
                <a:schemeClr val="tx1"/>
              </a:solidFill>
              <a:latin typeface="Verdana" panose="020B0604030504040204" pitchFamily="34" charset="0"/>
              <a:ea typeface="Verdana" panose="020B0604030504040204" pitchFamily="34" charset="0"/>
            </a:rPr>
            <a:t>Valsts pamatbudžets</a:t>
          </a:r>
        </a:p>
        <a:p>
          <a:endParaRPr lang="lv-LV" sz="1600" dirty="0"/>
        </a:p>
        <a:p>
          <a:pPr rtl="0"/>
          <a:endParaRPr lang="lv-LV" sz="1600" b="0" i="0" u="none" dirty="0"/>
        </a:p>
        <a:p>
          <a:pPr rtl="0"/>
          <a:endParaRPr lang="lv-LV" sz="1600" b="0" i="0" u="none" dirty="0"/>
        </a:p>
        <a:p>
          <a:endParaRPr lang="lv-LV" sz="1600" dirty="0"/>
        </a:p>
        <a:p>
          <a:pPr rtl="0"/>
          <a:endParaRPr lang="lv-LV" sz="1600" b="0" i="0" u="none" dirty="0"/>
        </a:p>
        <a:p>
          <a:pPr rtl="0"/>
          <a:endParaRPr lang="lv-LV" sz="1600" b="0" i="0" u="none" dirty="0"/>
        </a:p>
        <a:p>
          <a:endParaRPr lang="lv-LV" sz="1600" dirty="0"/>
        </a:p>
        <a:p>
          <a:pPr rtl="0"/>
          <a:endParaRPr lang="lv-LV" sz="1600" b="0" i="0" u="none" dirty="0"/>
        </a:p>
        <a:p>
          <a:pPr rtl="0"/>
          <a:endParaRPr lang="lv-LV" sz="1600" b="0" i="0" u="none" dirty="0"/>
        </a:p>
        <a:p>
          <a:endParaRPr lang="lv-LV" sz="1600" dirty="0"/>
        </a:p>
        <a:p>
          <a:pPr rtl="0"/>
          <a:endParaRPr lang="lv-LV" sz="1600" b="0" i="0" u="none" dirty="0"/>
        </a:p>
        <a:p>
          <a:pPr rtl="0"/>
          <a:endParaRPr lang="lv-LV" sz="1600" b="0" i="0" u="none" dirty="0"/>
        </a:p>
        <a:p>
          <a:endParaRPr lang="lv-LV" sz="1600" dirty="0"/>
        </a:p>
        <a:p>
          <a:pPr rtl="0"/>
          <a:endParaRPr lang="lv-LV" sz="1600" b="0" i="0" u="none" dirty="0"/>
        </a:p>
        <a:p>
          <a:endParaRPr lang="lv-LV" sz="1600" b="1" dirty="0">
            <a:solidFill>
              <a:schemeClr val="tx1"/>
            </a:solidFill>
            <a:latin typeface="Verdana" panose="020B0604030504040204" pitchFamily="34" charset="0"/>
            <a:ea typeface="Verdana" panose="020B0604030504040204" pitchFamily="34" charset="0"/>
          </a:endParaRPr>
        </a:p>
      </dgm:t>
    </dgm:pt>
    <dgm:pt modelId="{C05A7464-4725-429C-A067-C56BC8F97D1A}" type="parTrans" cxnId="{C350EE1D-62E5-49DC-AD25-783C8B4EF967}">
      <dgm:prSet/>
      <dgm:spPr/>
      <dgm:t>
        <a:bodyPr/>
        <a:lstStyle/>
        <a:p>
          <a:endParaRPr lang="lv-LV"/>
        </a:p>
      </dgm:t>
    </dgm:pt>
    <dgm:pt modelId="{F762EF4E-932D-449E-B9F1-97D6095EDCCE}" type="sibTrans" cxnId="{C350EE1D-62E5-49DC-AD25-783C8B4EF967}">
      <dgm:prSet/>
      <dgm:spPr/>
      <dgm:t>
        <a:bodyPr/>
        <a:lstStyle/>
        <a:p>
          <a:endParaRPr lang="lv-LV"/>
        </a:p>
      </dgm:t>
    </dgm:pt>
    <dgm:pt modelId="{B68BC357-721B-4368-81B5-C648542319E7}">
      <dgm:prSet phldrT="[Text]" custT="1"/>
      <dgm:spPr>
        <a:solidFill>
          <a:schemeClr val="accent3">
            <a:lumMod val="40000"/>
            <a:lumOff val="60000"/>
          </a:schemeClr>
        </a:solidFill>
      </dgm:spPr>
      <dgm:t>
        <a:bodyPr anchor="t" anchorCtr="0"/>
        <a:lstStyle/>
        <a:p>
          <a:r>
            <a:rPr lang="lv-LV" sz="1600" b="1" i="0" dirty="0">
              <a:solidFill>
                <a:schemeClr val="tx1"/>
              </a:solidFill>
              <a:latin typeface="Verdana" panose="020B0604030504040204" pitchFamily="34" charset="0"/>
              <a:ea typeface="Verdana" panose="020B0604030504040204" pitchFamily="34" charset="0"/>
            </a:rPr>
            <a:t>Atvasināto personu budžeti</a:t>
          </a:r>
          <a:r>
            <a:rPr lang="lv-LV" sz="1600" b="0" i="0" baseline="30000" dirty="0">
              <a:solidFill>
                <a:schemeClr val="tx1"/>
              </a:solidFill>
              <a:latin typeface="Verdana" panose="020B0604030504040204" pitchFamily="34" charset="0"/>
              <a:ea typeface="Verdana" panose="020B0604030504040204" pitchFamily="34" charset="0"/>
            </a:rPr>
            <a:t>2</a:t>
          </a:r>
          <a:endParaRPr lang="lv-LV" sz="1400" b="0" baseline="30000" dirty="0">
            <a:solidFill>
              <a:schemeClr val="tx1"/>
            </a:solidFill>
            <a:latin typeface="Verdana" panose="020B0604030504040204" pitchFamily="34" charset="0"/>
            <a:ea typeface="Verdana" panose="020B0604030504040204" pitchFamily="34" charset="0"/>
          </a:endParaRPr>
        </a:p>
      </dgm:t>
    </dgm:pt>
    <dgm:pt modelId="{7E585205-04D3-4E19-9CB4-2E61D4B2A8E0}" type="parTrans" cxnId="{CBAB6131-1894-49DF-9F3B-CB55C94EBF0D}">
      <dgm:prSet/>
      <dgm:spPr/>
      <dgm:t>
        <a:bodyPr/>
        <a:lstStyle/>
        <a:p>
          <a:endParaRPr lang="lv-LV"/>
        </a:p>
      </dgm:t>
    </dgm:pt>
    <dgm:pt modelId="{64DC60FF-197F-4A5B-891C-110FC2A33DC3}" type="sibTrans" cxnId="{CBAB6131-1894-49DF-9F3B-CB55C94EBF0D}">
      <dgm:prSet/>
      <dgm:spPr/>
      <dgm:t>
        <a:bodyPr/>
        <a:lstStyle/>
        <a:p>
          <a:endParaRPr lang="lv-LV"/>
        </a:p>
      </dgm:t>
    </dgm:pt>
    <dgm:pt modelId="{8FBAA2E2-1783-4047-9824-57CA76A168B4}">
      <dgm:prSet phldrT="[Text]" custT="1"/>
      <dgm:spPr>
        <a:solidFill>
          <a:srgbClr val="A3BA6A"/>
        </a:solidFill>
      </dgm:spPr>
      <dgm:t>
        <a:bodyPr anchor="t" anchorCtr="0"/>
        <a:lstStyle/>
        <a:p>
          <a:r>
            <a:rPr lang="lv-LV" sz="1500" b="1" dirty="0">
              <a:solidFill>
                <a:schemeClr val="tx1"/>
              </a:solidFill>
              <a:latin typeface="Verdana" panose="020B0604030504040204" pitchFamily="34" charset="0"/>
              <a:ea typeface="Verdana" panose="020B0604030504040204" pitchFamily="34" charset="0"/>
            </a:rPr>
            <a:t>Sociālās </a:t>
          </a:r>
          <a:r>
            <a:rPr lang="lv-LV" sz="1500" b="1" noProof="1">
              <a:solidFill>
                <a:schemeClr val="tx1"/>
              </a:solidFill>
              <a:latin typeface="Verdana" panose="020B0604030504040204" pitchFamily="34" charset="0"/>
              <a:ea typeface="Verdana" panose="020B0604030504040204" pitchFamily="34" charset="0"/>
            </a:rPr>
            <a:t>nodrošināšanas fondi</a:t>
          </a:r>
        </a:p>
      </dgm:t>
    </dgm:pt>
    <dgm:pt modelId="{A1AD7220-19D1-4E86-874C-0BE1AEDCCE1C}" type="parTrans" cxnId="{4986A1EE-0FB2-4F7E-B3AB-AEF1BDCD8A1E}">
      <dgm:prSet/>
      <dgm:spPr/>
      <dgm:t>
        <a:bodyPr/>
        <a:lstStyle/>
        <a:p>
          <a:endParaRPr lang="lv-LV"/>
        </a:p>
      </dgm:t>
    </dgm:pt>
    <dgm:pt modelId="{E170C638-DD7D-414D-884C-CD5B9C54732F}" type="sibTrans" cxnId="{4986A1EE-0FB2-4F7E-B3AB-AEF1BDCD8A1E}">
      <dgm:prSet/>
      <dgm:spPr/>
      <dgm:t>
        <a:bodyPr/>
        <a:lstStyle/>
        <a:p>
          <a:endParaRPr lang="lv-LV"/>
        </a:p>
      </dgm:t>
    </dgm:pt>
    <dgm:pt modelId="{5E10F9F0-349E-4840-8BAE-3F4B669B0BD8}">
      <dgm:prSet custT="1"/>
      <dgm:spPr>
        <a:solidFill>
          <a:srgbClr val="A3BA6A"/>
        </a:solidFill>
      </dgm:spPr>
      <dgm:t>
        <a:bodyPr anchor="t" anchorCtr="0"/>
        <a:lstStyle/>
        <a:p>
          <a:r>
            <a:rPr lang="lv-LV" sz="1800" b="1" dirty="0">
              <a:solidFill>
                <a:schemeClr val="tx1"/>
              </a:solidFill>
              <a:latin typeface="Verdana" panose="020B0604030504040204" pitchFamily="34" charset="0"/>
              <a:ea typeface="Verdana" panose="020B0604030504040204" pitchFamily="34" charset="0"/>
            </a:rPr>
            <a:t>Vietējā valdība</a:t>
          </a:r>
        </a:p>
        <a:p>
          <a:endParaRPr lang="lv-LV" sz="1700" b="0" i="1" dirty="0"/>
        </a:p>
      </dgm:t>
    </dgm:pt>
    <dgm:pt modelId="{19B529D8-B914-4A54-8E12-48C421AFFADC}" type="parTrans" cxnId="{0FA85767-1FEA-4D31-ABD5-29690A3261AF}">
      <dgm:prSet/>
      <dgm:spPr/>
      <dgm:t>
        <a:bodyPr/>
        <a:lstStyle/>
        <a:p>
          <a:endParaRPr lang="lv-LV"/>
        </a:p>
      </dgm:t>
    </dgm:pt>
    <dgm:pt modelId="{A404988E-F807-4B03-B12B-4D9E3BB24C8C}" type="sibTrans" cxnId="{0FA85767-1FEA-4D31-ABD5-29690A3261AF}">
      <dgm:prSet/>
      <dgm:spPr/>
      <dgm:t>
        <a:bodyPr/>
        <a:lstStyle/>
        <a:p>
          <a:endParaRPr lang="lv-LV"/>
        </a:p>
      </dgm:t>
    </dgm:pt>
    <dgm:pt modelId="{6B28349B-30D8-4165-A71D-44171967E2E4}">
      <dgm:prSet custT="1"/>
      <dgm:spPr>
        <a:solidFill>
          <a:schemeClr val="accent3">
            <a:lumMod val="40000"/>
            <a:lumOff val="60000"/>
          </a:schemeClr>
        </a:solidFill>
      </dgm:spPr>
      <dgm:t>
        <a:bodyPr anchor="t" anchorCtr="0"/>
        <a:lstStyle/>
        <a:p>
          <a:r>
            <a:rPr lang="lv-LV" sz="1600" b="1" dirty="0">
              <a:solidFill>
                <a:schemeClr val="tx1"/>
              </a:solidFill>
              <a:latin typeface="Verdana" panose="020B0604030504040204" pitchFamily="34" charset="0"/>
              <a:ea typeface="Verdana" panose="020B0604030504040204" pitchFamily="34" charset="0"/>
            </a:rPr>
            <a:t>Pašvaldību budžeti</a:t>
          </a:r>
        </a:p>
      </dgm:t>
    </dgm:pt>
    <dgm:pt modelId="{2B382FB4-F887-4337-AFA6-A8F1FB0BA09E}" type="parTrans" cxnId="{1C94C972-87BB-4DEE-BFBE-9F555B3D5D3A}">
      <dgm:prSet/>
      <dgm:spPr/>
      <dgm:t>
        <a:bodyPr/>
        <a:lstStyle/>
        <a:p>
          <a:endParaRPr lang="lv-LV"/>
        </a:p>
      </dgm:t>
    </dgm:pt>
    <dgm:pt modelId="{A64A789D-DE47-45B9-841D-7C5E9B1F76C7}" type="sibTrans" cxnId="{1C94C972-87BB-4DEE-BFBE-9F555B3D5D3A}">
      <dgm:prSet/>
      <dgm:spPr/>
      <dgm:t>
        <a:bodyPr/>
        <a:lstStyle/>
        <a:p>
          <a:endParaRPr lang="lv-LV"/>
        </a:p>
      </dgm:t>
    </dgm:pt>
    <dgm:pt modelId="{09A320DB-123F-4EB2-8CDB-EC92F4D76188}" type="pres">
      <dgm:prSet presAssocID="{2456F278-C3FE-4DBC-9605-E6050A744CE3}" presName="Name0" presStyleCnt="0">
        <dgm:presLayoutVars>
          <dgm:chPref val="1"/>
          <dgm:dir/>
          <dgm:animOne val="branch"/>
          <dgm:animLvl val="lvl"/>
          <dgm:resizeHandles/>
        </dgm:presLayoutVars>
      </dgm:prSet>
      <dgm:spPr/>
    </dgm:pt>
    <dgm:pt modelId="{1F09752A-0DBE-4B52-B9F4-95158541138D}" type="pres">
      <dgm:prSet presAssocID="{3BCD1275-DDCC-4AD6-89A1-A27AA15C875C}" presName="vertOne" presStyleCnt="0"/>
      <dgm:spPr/>
    </dgm:pt>
    <dgm:pt modelId="{89003971-57BD-447A-AF45-5E76B90EF3A7}" type="pres">
      <dgm:prSet presAssocID="{3BCD1275-DDCC-4AD6-89A1-A27AA15C875C}" presName="txOne" presStyleLbl="node0" presStyleIdx="0" presStyleCnt="1" custScaleX="99653" custScaleY="63096" custLinFactY="-174869" custLinFactNeighborX="-3413" custLinFactNeighborY="-200000">
        <dgm:presLayoutVars>
          <dgm:chPref val="3"/>
        </dgm:presLayoutVars>
      </dgm:prSet>
      <dgm:spPr/>
    </dgm:pt>
    <dgm:pt modelId="{1727C815-3CA9-44F9-8B4B-550B9EC974DF}" type="pres">
      <dgm:prSet presAssocID="{3BCD1275-DDCC-4AD6-89A1-A27AA15C875C}" presName="parTransOne" presStyleCnt="0"/>
      <dgm:spPr/>
    </dgm:pt>
    <dgm:pt modelId="{D1482BFA-35DA-4411-836E-B4C7E4A97D91}" type="pres">
      <dgm:prSet presAssocID="{3BCD1275-DDCC-4AD6-89A1-A27AA15C875C}" presName="horzOne" presStyleCnt="0"/>
      <dgm:spPr/>
    </dgm:pt>
    <dgm:pt modelId="{FBBCC353-6132-46F5-897F-1E4D2498686D}" type="pres">
      <dgm:prSet presAssocID="{DC108C5A-4574-473F-A464-605194E65532}" presName="vertTwo" presStyleCnt="0"/>
      <dgm:spPr/>
    </dgm:pt>
    <dgm:pt modelId="{B09C1DD2-F6FB-495E-B611-62591E18AB24}" type="pres">
      <dgm:prSet presAssocID="{DC108C5A-4574-473F-A464-605194E65532}" presName="txTwo" presStyleLbl="node2" presStyleIdx="0" presStyleCnt="3" custScaleX="100629" custScaleY="255665" custLinFactNeighborX="-8921" custLinFactNeighborY="-86517">
        <dgm:presLayoutVars>
          <dgm:chPref val="3"/>
        </dgm:presLayoutVars>
      </dgm:prSet>
      <dgm:spPr/>
    </dgm:pt>
    <dgm:pt modelId="{34012055-2EFB-4603-810F-3C6E45ABF4C0}" type="pres">
      <dgm:prSet presAssocID="{DC108C5A-4574-473F-A464-605194E65532}" presName="parTransTwo" presStyleCnt="0"/>
      <dgm:spPr/>
    </dgm:pt>
    <dgm:pt modelId="{A08CFF78-57CB-435B-BC8F-3D85A9831859}" type="pres">
      <dgm:prSet presAssocID="{DC108C5A-4574-473F-A464-605194E65532}" presName="horzTwo" presStyleCnt="0"/>
      <dgm:spPr/>
    </dgm:pt>
    <dgm:pt modelId="{614C7C14-C50C-45DA-B1F7-460BCEB30A2D}" type="pres">
      <dgm:prSet presAssocID="{084A72E2-941A-44CE-823E-CAE71D8432DA}" presName="vertThree" presStyleCnt="0"/>
      <dgm:spPr/>
    </dgm:pt>
    <dgm:pt modelId="{9B3A0AA6-7BBE-42CA-84F1-D6E6AC6BB779}" type="pres">
      <dgm:prSet presAssocID="{084A72E2-941A-44CE-823E-CAE71D8432DA}" presName="txThree" presStyleLbl="node3" presStyleIdx="0" presStyleCnt="3" custScaleX="960800" custScaleY="202889" custLinFactNeighborX="-7373" custLinFactNeighborY="-7051">
        <dgm:presLayoutVars>
          <dgm:chPref val="3"/>
        </dgm:presLayoutVars>
      </dgm:prSet>
      <dgm:spPr/>
    </dgm:pt>
    <dgm:pt modelId="{FD43CC55-E255-4B16-B3AC-2D0ADABEB7BA}" type="pres">
      <dgm:prSet presAssocID="{084A72E2-941A-44CE-823E-CAE71D8432DA}" presName="horzThree" presStyleCnt="0"/>
      <dgm:spPr/>
    </dgm:pt>
    <dgm:pt modelId="{C2AD2827-DFD0-48C1-B787-680E98FB2357}" type="pres">
      <dgm:prSet presAssocID="{F762EF4E-932D-449E-B9F1-97D6095EDCCE}" presName="sibSpaceThree" presStyleCnt="0"/>
      <dgm:spPr/>
    </dgm:pt>
    <dgm:pt modelId="{608C101E-A7F2-441F-8720-C34C08D73467}" type="pres">
      <dgm:prSet presAssocID="{B68BC357-721B-4368-81B5-C648542319E7}" presName="vertThree" presStyleCnt="0"/>
      <dgm:spPr/>
    </dgm:pt>
    <dgm:pt modelId="{787CFCD8-D735-4F5E-8847-21573FE6B4A9}" type="pres">
      <dgm:prSet presAssocID="{B68BC357-721B-4368-81B5-C648542319E7}" presName="txThree" presStyleLbl="node3" presStyleIdx="1" presStyleCnt="3" custScaleX="568712" custScaleY="203276" custLinFactNeighborX="-21554" custLinFactNeighborY="-8955">
        <dgm:presLayoutVars>
          <dgm:chPref val="3"/>
        </dgm:presLayoutVars>
      </dgm:prSet>
      <dgm:spPr/>
    </dgm:pt>
    <dgm:pt modelId="{FAA7C398-E31B-4953-9E32-B9917D8B8DA5}" type="pres">
      <dgm:prSet presAssocID="{B68BC357-721B-4368-81B5-C648542319E7}" presName="horzThree" presStyleCnt="0"/>
      <dgm:spPr/>
    </dgm:pt>
    <dgm:pt modelId="{65F36448-7D03-44AB-8227-47FA7C224043}" type="pres">
      <dgm:prSet presAssocID="{ED4F6A13-44B2-4E9E-86A4-E7FE39BDC3EE}" presName="sibSpaceTwo" presStyleCnt="0"/>
      <dgm:spPr/>
    </dgm:pt>
    <dgm:pt modelId="{A404658E-30A4-410E-AA36-637AD4F1F3D6}" type="pres">
      <dgm:prSet presAssocID="{5E10F9F0-349E-4840-8BAE-3F4B669B0BD8}" presName="vertTwo" presStyleCnt="0"/>
      <dgm:spPr/>
    </dgm:pt>
    <dgm:pt modelId="{CE743756-53D9-4130-8837-8A9AAB77254C}" type="pres">
      <dgm:prSet presAssocID="{5E10F9F0-349E-4840-8BAE-3F4B669B0BD8}" presName="txTwo" presStyleLbl="node2" presStyleIdx="1" presStyleCnt="3" custScaleX="99499" custScaleY="259683" custLinFactNeighborX="80" custLinFactNeighborY="-83692">
        <dgm:presLayoutVars>
          <dgm:chPref val="3"/>
        </dgm:presLayoutVars>
      </dgm:prSet>
      <dgm:spPr/>
    </dgm:pt>
    <dgm:pt modelId="{59503D1E-1F4A-4858-9A36-4468F5724B0A}" type="pres">
      <dgm:prSet presAssocID="{5E10F9F0-349E-4840-8BAE-3F4B669B0BD8}" presName="parTransTwo" presStyleCnt="0"/>
      <dgm:spPr/>
    </dgm:pt>
    <dgm:pt modelId="{5C0D3D2A-A8AB-40FE-9402-EC1E9676DB60}" type="pres">
      <dgm:prSet presAssocID="{5E10F9F0-349E-4840-8BAE-3F4B669B0BD8}" presName="horzTwo" presStyleCnt="0"/>
      <dgm:spPr/>
    </dgm:pt>
    <dgm:pt modelId="{97842209-ED98-47A7-8097-021B9C786DDC}" type="pres">
      <dgm:prSet presAssocID="{6B28349B-30D8-4165-A71D-44171967E2E4}" presName="vertThree" presStyleCnt="0"/>
      <dgm:spPr/>
    </dgm:pt>
    <dgm:pt modelId="{141F8297-5763-48BB-A1F2-682B2571C688}" type="pres">
      <dgm:prSet presAssocID="{6B28349B-30D8-4165-A71D-44171967E2E4}" presName="txThree" presStyleLbl="node3" presStyleIdx="2" presStyleCnt="3" custScaleX="1093098" custScaleY="207273" custLinFactNeighborX="-10132" custLinFactNeighborY="-16107">
        <dgm:presLayoutVars>
          <dgm:chPref val="3"/>
        </dgm:presLayoutVars>
      </dgm:prSet>
      <dgm:spPr/>
    </dgm:pt>
    <dgm:pt modelId="{711E5D59-19D7-4EF2-A38B-C77D2AFE22EF}" type="pres">
      <dgm:prSet presAssocID="{6B28349B-30D8-4165-A71D-44171967E2E4}" presName="horzThree" presStyleCnt="0"/>
      <dgm:spPr/>
    </dgm:pt>
    <dgm:pt modelId="{7D6098F7-F7C0-4517-8338-3D96BEA28BBC}" type="pres">
      <dgm:prSet presAssocID="{A404988E-F807-4B03-B12B-4D9E3BB24C8C}" presName="sibSpaceTwo" presStyleCnt="0"/>
      <dgm:spPr/>
    </dgm:pt>
    <dgm:pt modelId="{58055F89-2BCB-487B-9D0C-85A759B46362}" type="pres">
      <dgm:prSet presAssocID="{8FBAA2E2-1783-4047-9824-57CA76A168B4}" presName="vertTwo" presStyleCnt="0"/>
      <dgm:spPr/>
    </dgm:pt>
    <dgm:pt modelId="{724DF5A9-EB8D-4AC8-89A3-82859105F9CF}" type="pres">
      <dgm:prSet presAssocID="{8FBAA2E2-1783-4047-9824-57CA76A168B4}" presName="txTwo" presStyleLbl="node2" presStyleIdx="2" presStyleCnt="3" custScaleX="1172164" custScaleY="254854" custLinFactNeighborX="-8100" custLinFactNeighborY="-6813">
        <dgm:presLayoutVars>
          <dgm:chPref val="3"/>
        </dgm:presLayoutVars>
      </dgm:prSet>
      <dgm:spPr/>
    </dgm:pt>
    <dgm:pt modelId="{314E7DE8-99B8-4C4C-9048-F0B4AEBAE38F}" type="pres">
      <dgm:prSet presAssocID="{8FBAA2E2-1783-4047-9824-57CA76A168B4}" presName="horzTwo" presStyleCnt="0"/>
      <dgm:spPr/>
    </dgm:pt>
  </dgm:ptLst>
  <dgm:cxnLst>
    <dgm:cxn modelId="{2C3EFE04-0D02-450A-B922-7D3BD9D47634}" type="presOf" srcId="{084A72E2-941A-44CE-823E-CAE71D8432DA}" destId="{9B3A0AA6-7BBE-42CA-84F1-D6E6AC6BB779}" srcOrd="0" destOrd="0" presId="urn:microsoft.com/office/officeart/2005/8/layout/hierarchy4"/>
    <dgm:cxn modelId="{D38EAE17-B3F9-40C9-9D6C-99D78AF30C0A}" type="presOf" srcId="{8FBAA2E2-1783-4047-9824-57CA76A168B4}" destId="{724DF5A9-EB8D-4AC8-89A3-82859105F9CF}" srcOrd="0" destOrd="0" presId="urn:microsoft.com/office/officeart/2005/8/layout/hierarchy4"/>
    <dgm:cxn modelId="{436CCA1D-9D2E-4A63-B9E9-59B9E4D8661A}" type="presOf" srcId="{6B28349B-30D8-4165-A71D-44171967E2E4}" destId="{141F8297-5763-48BB-A1F2-682B2571C688}" srcOrd="0" destOrd="0" presId="urn:microsoft.com/office/officeart/2005/8/layout/hierarchy4"/>
    <dgm:cxn modelId="{C350EE1D-62E5-49DC-AD25-783C8B4EF967}" srcId="{DC108C5A-4574-473F-A464-605194E65532}" destId="{084A72E2-941A-44CE-823E-CAE71D8432DA}" srcOrd="0" destOrd="0" parTransId="{C05A7464-4725-429C-A067-C56BC8F97D1A}" sibTransId="{F762EF4E-932D-449E-B9F1-97D6095EDCCE}"/>
    <dgm:cxn modelId="{CBAB6131-1894-49DF-9F3B-CB55C94EBF0D}" srcId="{DC108C5A-4574-473F-A464-605194E65532}" destId="{B68BC357-721B-4368-81B5-C648542319E7}" srcOrd="1" destOrd="0" parTransId="{7E585205-04D3-4E19-9CB4-2E61D4B2A8E0}" sibTransId="{64DC60FF-197F-4A5B-891C-110FC2A33DC3}"/>
    <dgm:cxn modelId="{0FA85767-1FEA-4D31-ABD5-29690A3261AF}" srcId="{3BCD1275-DDCC-4AD6-89A1-A27AA15C875C}" destId="{5E10F9F0-349E-4840-8BAE-3F4B669B0BD8}" srcOrd="1" destOrd="0" parTransId="{19B529D8-B914-4A54-8E12-48C421AFFADC}" sibTransId="{A404988E-F807-4B03-B12B-4D9E3BB24C8C}"/>
    <dgm:cxn modelId="{B710EA4F-7315-4A24-A575-F2E7286CCB37}" type="presOf" srcId="{DC108C5A-4574-473F-A464-605194E65532}" destId="{B09C1DD2-F6FB-495E-B611-62591E18AB24}" srcOrd="0" destOrd="0" presId="urn:microsoft.com/office/officeart/2005/8/layout/hierarchy4"/>
    <dgm:cxn modelId="{1C94C972-87BB-4DEE-BFBE-9F555B3D5D3A}" srcId="{5E10F9F0-349E-4840-8BAE-3F4B669B0BD8}" destId="{6B28349B-30D8-4165-A71D-44171967E2E4}" srcOrd="0" destOrd="0" parTransId="{2B382FB4-F887-4337-AFA6-A8F1FB0BA09E}" sibTransId="{A64A789D-DE47-45B9-841D-7C5E9B1F76C7}"/>
    <dgm:cxn modelId="{2A07BA77-408F-4963-8466-58C9A0A1D04F}" type="presOf" srcId="{B68BC357-721B-4368-81B5-C648542319E7}" destId="{787CFCD8-D735-4F5E-8847-21573FE6B4A9}" srcOrd="0" destOrd="0" presId="urn:microsoft.com/office/officeart/2005/8/layout/hierarchy4"/>
    <dgm:cxn modelId="{00DD41A6-FB9E-4FFD-87DA-CB81847FD7F2}" srcId="{3BCD1275-DDCC-4AD6-89A1-A27AA15C875C}" destId="{DC108C5A-4574-473F-A464-605194E65532}" srcOrd="0" destOrd="0" parTransId="{9A76D4B0-83FA-4024-9A6E-DB6682F414A1}" sibTransId="{ED4F6A13-44B2-4E9E-86A4-E7FE39BDC3EE}"/>
    <dgm:cxn modelId="{769AB8A8-6D64-4885-A315-3AE53F6DD73D}" type="presOf" srcId="{5E10F9F0-349E-4840-8BAE-3F4B669B0BD8}" destId="{CE743756-53D9-4130-8837-8A9AAB77254C}" srcOrd="0" destOrd="0" presId="urn:microsoft.com/office/officeart/2005/8/layout/hierarchy4"/>
    <dgm:cxn modelId="{890142B8-0E15-4EB2-BCC9-65A387B28EB2}" type="presOf" srcId="{2456F278-C3FE-4DBC-9605-E6050A744CE3}" destId="{09A320DB-123F-4EB2-8CDB-EC92F4D76188}" srcOrd="0" destOrd="0" presId="urn:microsoft.com/office/officeart/2005/8/layout/hierarchy4"/>
    <dgm:cxn modelId="{D90D83D3-6EFF-4F50-86AD-7F8E99F95FE7}" srcId="{2456F278-C3FE-4DBC-9605-E6050A744CE3}" destId="{3BCD1275-DDCC-4AD6-89A1-A27AA15C875C}" srcOrd="0" destOrd="0" parTransId="{2BBA850B-CCB7-46ED-B868-75A60B8B6023}" sibTransId="{CFC88365-75B7-4939-BAE7-3E9D526423C6}"/>
    <dgm:cxn modelId="{8F2F1FDB-9F27-4D5E-9EEB-4AE4F7B507FC}" type="presOf" srcId="{3BCD1275-DDCC-4AD6-89A1-A27AA15C875C}" destId="{89003971-57BD-447A-AF45-5E76B90EF3A7}" srcOrd="0" destOrd="0" presId="urn:microsoft.com/office/officeart/2005/8/layout/hierarchy4"/>
    <dgm:cxn modelId="{4986A1EE-0FB2-4F7E-B3AB-AEF1BDCD8A1E}" srcId="{3BCD1275-DDCC-4AD6-89A1-A27AA15C875C}" destId="{8FBAA2E2-1783-4047-9824-57CA76A168B4}" srcOrd="2" destOrd="0" parTransId="{A1AD7220-19D1-4E86-874C-0BE1AEDCCE1C}" sibTransId="{E170C638-DD7D-414D-884C-CD5B9C54732F}"/>
    <dgm:cxn modelId="{2AD694CF-E23D-4B2E-BEAC-2B6B1C79B1DF}" type="presParOf" srcId="{09A320DB-123F-4EB2-8CDB-EC92F4D76188}" destId="{1F09752A-0DBE-4B52-B9F4-95158541138D}" srcOrd="0" destOrd="0" presId="urn:microsoft.com/office/officeart/2005/8/layout/hierarchy4"/>
    <dgm:cxn modelId="{856B981C-1464-4FFF-B7FD-DC91E7C5F93C}" type="presParOf" srcId="{1F09752A-0DBE-4B52-B9F4-95158541138D}" destId="{89003971-57BD-447A-AF45-5E76B90EF3A7}" srcOrd="0" destOrd="0" presId="urn:microsoft.com/office/officeart/2005/8/layout/hierarchy4"/>
    <dgm:cxn modelId="{0AF9A8E2-ED94-46D5-9461-85444ECDE2A9}" type="presParOf" srcId="{1F09752A-0DBE-4B52-B9F4-95158541138D}" destId="{1727C815-3CA9-44F9-8B4B-550B9EC974DF}" srcOrd="1" destOrd="0" presId="urn:microsoft.com/office/officeart/2005/8/layout/hierarchy4"/>
    <dgm:cxn modelId="{382AA7D9-91F5-4757-8987-48771258EB40}" type="presParOf" srcId="{1F09752A-0DBE-4B52-B9F4-95158541138D}" destId="{D1482BFA-35DA-4411-836E-B4C7E4A97D91}" srcOrd="2" destOrd="0" presId="urn:microsoft.com/office/officeart/2005/8/layout/hierarchy4"/>
    <dgm:cxn modelId="{1A01E11A-96F8-40A5-BBFF-8CA5009734C1}" type="presParOf" srcId="{D1482BFA-35DA-4411-836E-B4C7E4A97D91}" destId="{FBBCC353-6132-46F5-897F-1E4D2498686D}" srcOrd="0" destOrd="0" presId="urn:microsoft.com/office/officeart/2005/8/layout/hierarchy4"/>
    <dgm:cxn modelId="{09BABD01-7A48-497D-A662-ADCE650A288B}" type="presParOf" srcId="{FBBCC353-6132-46F5-897F-1E4D2498686D}" destId="{B09C1DD2-F6FB-495E-B611-62591E18AB24}" srcOrd="0" destOrd="0" presId="urn:microsoft.com/office/officeart/2005/8/layout/hierarchy4"/>
    <dgm:cxn modelId="{68351BA0-DE87-40E9-850C-3AA7291CF94E}" type="presParOf" srcId="{FBBCC353-6132-46F5-897F-1E4D2498686D}" destId="{34012055-2EFB-4603-810F-3C6E45ABF4C0}" srcOrd="1" destOrd="0" presId="urn:microsoft.com/office/officeart/2005/8/layout/hierarchy4"/>
    <dgm:cxn modelId="{70357EB2-A8AD-40BD-ABC5-956F4F8C2FDC}" type="presParOf" srcId="{FBBCC353-6132-46F5-897F-1E4D2498686D}" destId="{A08CFF78-57CB-435B-BC8F-3D85A9831859}" srcOrd="2" destOrd="0" presId="urn:microsoft.com/office/officeart/2005/8/layout/hierarchy4"/>
    <dgm:cxn modelId="{1DF67091-C6FB-4955-B58D-50668D05114B}" type="presParOf" srcId="{A08CFF78-57CB-435B-BC8F-3D85A9831859}" destId="{614C7C14-C50C-45DA-B1F7-460BCEB30A2D}" srcOrd="0" destOrd="0" presId="urn:microsoft.com/office/officeart/2005/8/layout/hierarchy4"/>
    <dgm:cxn modelId="{83C59194-663C-427D-ADFF-837A51DD2F4E}" type="presParOf" srcId="{614C7C14-C50C-45DA-B1F7-460BCEB30A2D}" destId="{9B3A0AA6-7BBE-42CA-84F1-D6E6AC6BB779}" srcOrd="0" destOrd="0" presId="urn:microsoft.com/office/officeart/2005/8/layout/hierarchy4"/>
    <dgm:cxn modelId="{349521AD-D4EC-4C46-9252-F6EEFE72368C}" type="presParOf" srcId="{614C7C14-C50C-45DA-B1F7-460BCEB30A2D}" destId="{FD43CC55-E255-4B16-B3AC-2D0ADABEB7BA}" srcOrd="1" destOrd="0" presId="urn:microsoft.com/office/officeart/2005/8/layout/hierarchy4"/>
    <dgm:cxn modelId="{C20B13E3-57EF-42C9-BDF4-09E4AC3F1668}" type="presParOf" srcId="{A08CFF78-57CB-435B-BC8F-3D85A9831859}" destId="{C2AD2827-DFD0-48C1-B787-680E98FB2357}" srcOrd="1" destOrd="0" presId="urn:microsoft.com/office/officeart/2005/8/layout/hierarchy4"/>
    <dgm:cxn modelId="{78B03907-E672-41CD-A92F-1A3C3FFEBC35}" type="presParOf" srcId="{A08CFF78-57CB-435B-BC8F-3D85A9831859}" destId="{608C101E-A7F2-441F-8720-C34C08D73467}" srcOrd="2" destOrd="0" presId="urn:microsoft.com/office/officeart/2005/8/layout/hierarchy4"/>
    <dgm:cxn modelId="{B19D87BF-861E-45A6-9E02-5D6DCC9CA326}" type="presParOf" srcId="{608C101E-A7F2-441F-8720-C34C08D73467}" destId="{787CFCD8-D735-4F5E-8847-21573FE6B4A9}" srcOrd="0" destOrd="0" presId="urn:microsoft.com/office/officeart/2005/8/layout/hierarchy4"/>
    <dgm:cxn modelId="{34FE9B27-AB05-488C-A64A-4BD73614452B}" type="presParOf" srcId="{608C101E-A7F2-441F-8720-C34C08D73467}" destId="{FAA7C398-E31B-4953-9E32-B9917D8B8DA5}" srcOrd="1" destOrd="0" presId="urn:microsoft.com/office/officeart/2005/8/layout/hierarchy4"/>
    <dgm:cxn modelId="{5C8E2A30-743E-4CE3-A670-857C1613B20E}" type="presParOf" srcId="{D1482BFA-35DA-4411-836E-B4C7E4A97D91}" destId="{65F36448-7D03-44AB-8227-47FA7C224043}" srcOrd="1" destOrd="0" presId="urn:microsoft.com/office/officeart/2005/8/layout/hierarchy4"/>
    <dgm:cxn modelId="{E37DF2AB-6B65-4A82-BEC9-2A2F3137C02E}" type="presParOf" srcId="{D1482BFA-35DA-4411-836E-B4C7E4A97D91}" destId="{A404658E-30A4-410E-AA36-637AD4F1F3D6}" srcOrd="2" destOrd="0" presId="urn:microsoft.com/office/officeart/2005/8/layout/hierarchy4"/>
    <dgm:cxn modelId="{7C46A379-1F1F-4AE4-9E53-CC17ED540726}" type="presParOf" srcId="{A404658E-30A4-410E-AA36-637AD4F1F3D6}" destId="{CE743756-53D9-4130-8837-8A9AAB77254C}" srcOrd="0" destOrd="0" presId="urn:microsoft.com/office/officeart/2005/8/layout/hierarchy4"/>
    <dgm:cxn modelId="{187CF2FD-30E4-4FFE-A645-4D8A71F7FE2B}" type="presParOf" srcId="{A404658E-30A4-410E-AA36-637AD4F1F3D6}" destId="{59503D1E-1F4A-4858-9A36-4468F5724B0A}" srcOrd="1" destOrd="0" presId="urn:microsoft.com/office/officeart/2005/8/layout/hierarchy4"/>
    <dgm:cxn modelId="{D0BE69E9-EA9A-4B87-9C17-D918534C41DF}" type="presParOf" srcId="{A404658E-30A4-410E-AA36-637AD4F1F3D6}" destId="{5C0D3D2A-A8AB-40FE-9402-EC1E9676DB60}" srcOrd="2" destOrd="0" presId="urn:microsoft.com/office/officeart/2005/8/layout/hierarchy4"/>
    <dgm:cxn modelId="{F01103D2-20D8-4FF8-9630-5DF603DAFA4F}" type="presParOf" srcId="{5C0D3D2A-A8AB-40FE-9402-EC1E9676DB60}" destId="{97842209-ED98-47A7-8097-021B9C786DDC}" srcOrd="0" destOrd="0" presId="urn:microsoft.com/office/officeart/2005/8/layout/hierarchy4"/>
    <dgm:cxn modelId="{5AF100B1-CA94-4DD2-B15E-CB444D0FA8FC}" type="presParOf" srcId="{97842209-ED98-47A7-8097-021B9C786DDC}" destId="{141F8297-5763-48BB-A1F2-682B2571C688}" srcOrd="0" destOrd="0" presId="urn:microsoft.com/office/officeart/2005/8/layout/hierarchy4"/>
    <dgm:cxn modelId="{704586C5-58C2-4AA2-B97D-1A20BBC3A039}" type="presParOf" srcId="{97842209-ED98-47A7-8097-021B9C786DDC}" destId="{711E5D59-19D7-4EF2-A38B-C77D2AFE22EF}" srcOrd="1" destOrd="0" presId="urn:microsoft.com/office/officeart/2005/8/layout/hierarchy4"/>
    <dgm:cxn modelId="{84789B12-2834-472F-B0E9-8BDE3C78441E}" type="presParOf" srcId="{D1482BFA-35DA-4411-836E-B4C7E4A97D91}" destId="{7D6098F7-F7C0-4517-8338-3D96BEA28BBC}" srcOrd="3" destOrd="0" presId="urn:microsoft.com/office/officeart/2005/8/layout/hierarchy4"/>
    <dgm:cxn modelId="{C7FA72EC-D69C-4485-BD0F-B0DBCBB2D5ED}" type="presParOf" srcId="{D1482BFA-35DA-4411-836E-B4C7E4A97D91}" destId="{58055F89-2BCB-487B-9D0C-85A759B46362}" srcOrd="4" destOrd="0" presId="urn:microsoft.com/office/officeart/2005/8/layout/hierarchy4"/>
    <dgm:cxn modelId="{55F9A8F2-9494-45AD-A8EB-9316CBC9E38E}" type="presParOf" srcId="{58055F89-2BCB-487B-9D0C-85A759B46362}" destId="{724DF5A9-EB8D-4AC8-89A3-82859105F9CF}" srcOrd="0" destOrd="0" presId="urn:microsoft.com/office/officeart/2005/8/layout/hierarchy4"/>
    <dgm:cxn modelId="{F08BC726-EAEB-4C4C-8743-351299EAFDE9}" type="presParOf" srcId="{58055F89-2BCB-487B-9D0C-85A759B46362}" destId="{314E7DE8-99B8-4C4C-9048-F0B4AEBAE38F}"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003971-57BD-447A-AF45-5E76B90EF3A7}">
      <dsp:nvSpPr>
        <dsp:cNvPr id="0" name=""/>
        <dsp:cNvSpPr/>
      </dsp:nvSpPr>
      <dsp:spPr>
        <a:xfrm>
          <a:off x="0" y="0"/>
          <a:ext cx="10651048" cy="665962"/>
        </a:xfrm>
        <a:prstGeom prst="roundRect">
          <a:avLst>
            <a:gd name="adj" fmla="val 10000"/>
          </a:avLst>
        </a:prstGeom>
        <a:solidFill>
          <a:srgbClr val="78953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lv-LV" sz="1400" kern="1200" dirty="0">
            <a:solidFill>
              <a:schemeClr val="accent2">
                <a:lumMod val="50000"/>
              </a:schemeClr>
            </a:solidFill>
          </a:endParaRPr>
        </a:p>
      </dsp:txBody>
      <dsp:txXfrm>
        <a:off x="19505" y="19505"/>
        <a:ext cx="10612038" cy="626952"/>
      </dsp:txXfrm>
    </dsp:sp>
    <dsp:sp modelId="{B09C1DD2-F6FB-495E-B611-62591E18AB24}">
      <dsp:nvSpPr>
        <dsp:cNvPr id="0" name=""/>
        <dsp:cNvSpPr/>
      </dsp:nvSpPr>
      <dsp:spPr>
        <a:xfrm>
          <a:off x="0" y="684068"/>
          <a:ext cx="4304910" cy="2698480"/>
        </a:xfrm>
        <a:prstGeom prst="roundRect">
          <a:avLst>
            <a:gd name="adj" fmla="val 10000"/>
          </a:avLst>
        </a:prstGeom>
        <a:solidFill>
          <a:srgbClr val="A3BA6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lv-LV" sz="1800" b="1" kern="1200" dirty="0">
              <a:solidFill>
                <a:schemeClr val="tx1"/>
              </a:solidFill>
              <a:latin typeface="Verdana" panose="020B0604030504040204" pitchFamily="34" charset="0"/>
              <a:ea typeface="Verdana" panose="020B0604030504040204" pitchFamily="34" charset="0"/>
            </a:rPr>
            <a:t>Centrālā valdība</a:t>
          </a:r>
        </a:p>
        <a:p>
          <a:pPr marL="0" lvl="0" indent="0" algn="ctr" defTabSz="800100">
            <a:lnSpc>
              <a:spcPct val="90000"/>
            </a:lnSpc>
            <a:spcBef>
              <a:spcPct val="0"/>
            </a:spcBef>
            <a:spcAft>
              <a:spcPct val="35000"/>
            </a:spcAft>
            <a:buNone/>
          </a:pPr>
          <a:endParaRPr lang="lv-LV" sz="1700" b="0" i="1" kern="1200" dirty="0">
            <a:solidFill>
              <a:schemeClr val="tx1"/>
            </a:solidFill>
          </a:endParaRPr>
        </a:p>
      </dsp:txBody>
      <dsp:txXfrm>
        <a:off x="79036" y="763104"/>
        <a:ext cx="4146838" cy="2540408"/>
      </dsp:txXfrm>
    </dsp:sp>
    <dsp:sp modelId="{9B3A0AA6-7BBE-42CA-84F1-D6E6AC6BB779}">
      <dsp:nvSpPr>
        <dsp:cNvPr id="0" name=""/>
        <dsp:cNvSpPr/>
      </dsp:nvSpPr>
      <dsp:spPr>
        <a:xfrm>
          <a:off x="15131" y="3510593"/>
          <a:ext cx="2669518" cy="2141443"/>
        </a:xfrm>
        <a:prstGeom prst="roundRect">
          <a:avLst>
            <a:gd name="adj" fmla="val 10000"/>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lv-LV" sz="1600" b="1" kern="1200" dirty="0">
              <a:solidFill>
                <a:schemeClr val="tx1"/>
              </a:solidFill>
              <a:latin typeface="Verdana" panose="020B0604030504040204" pitchFamily="34" charset="0"/>
              <a:ea typeface="Verdana" panose="020B0604030504040204" pitchFamily="34" charset="0"/>
            </a:rPr>
            <a:t>Valsts pamatbudžets</a:t>
          </a:r>
        </a:p>
        <a:p>
          <a:pPr marL="0" lvl="0" indent="0" algn="ctr" defTabSz="711200">
            <a:lnSpc>
              <a:spcPct val="90000"/>
            </a:lnSpc>
            <a:spcBef>
              <a:spcPct val="0"/>
            </a:spcBef>
            <a:spcAft>
              <a:spcPct val="35000"/>
            </a:spcAft>
            <a:buNone/>
          </a:pPr>
          <a:endParaRPr lang="lv-LV" sz="1600" kern="1200" dirty="0"/>
        </a:p>
        <a:p>
          <a:pPr marL="0" lvl="0" indent="0" algn="ctr" defTabSz="711200" rtl="0">
            <a:lnSpc>
              <a:spcPct val="90000"/>
            </a:lnSpc>
            <a:spcBef>
              <a:spcPct val="0"/>
            </a:spcBef>
            <a:spcAft>
              <a:spcPct val="35000"/>
            </a:spcAft>
            <a:buNone/>
          </a:pPr>
          <a:endParaRPr lang="lv-LV" sz="1600" b="0" i="0" u="none" kern="1200" dirty="0"/>
        </a:p>
        <a:p>
          <a:pPr marL="0" lvl="0" indent="0" algn="ctr" defTabSz="711200" rtl="0">
            <a:lnSpc>
              <a:spcPct val="90000"/>
            </a:lnSpc>
            <a:spcBef>
              <a:spcPct val="0"/>
            </a:spcBef>
            <a:spcAft>
              <a:spcPct val="35000"/>
            </a:spcAft>
            <a:buNone/>
          </a:pPr>
          <a:endParaRPr lang="lv-LV" sz="1600" b="0" i="0" u="none" kern="1200" dirty="0"/>
        </a:p>
        <a:p>
          <a:pPr marL="0" lvl="0" indent="0" algn="ctr" defTabSz="711200">
            <a:lnSpc>
              <a:spcPct val="90000"/>
            </a:lnSpc>
            <a:spcBef>
              <a:spcPct val="0"/>
            </a:spcBef>
            <a:spcAft>
              <a:spcPct val="35000"/>
            </a:spcAft>
            <a:buNone/>
          </a:pPr>
          <a:endParaRPr lang="lv-LV" sz="1600" kern="1200" dirty="0"/>
        </a:p>
        <a:p>
          <a:pPr marL="0" lvl="0" indent="0" algn="ctr" defTabSz="711200" rtl="0">
            <a:lnSpc>
              <a:spcPct val="90000"/>
            </a:lnSpc>
            <a:spcBef>
              <a:spcPct val="0"/>
            </a:spcBef>
            <a:spcAft>
              <a:spcPct val="35000"/>
            </a:spcAft>
            <a:buNone/>
          </a:pPr>
          <a:endParaRPr lang="lv-LV" sz="1600" b="0" i="0" u="none" kern="1200" dirty="0"/>
        </a:p>
        <a:p>
          <a:pPr marL="0" lvl="0" indent="0" algn="ctr" defTabSz="711200" rtl="0">
            <a:lnSpc>
              <a:spcPct val="90000"/>
            </a:lnSpc>
            <a:spcBef>
              <a:spcPct val="0"/>
            </a:spcBef>
            <a:spcAft>
              <a:spcPct val="35000"/>
            </a:spcAft>
            <a:buNone/>
          </a:pPr>
          <a:endParaRPr lang="lv-LV" sz="1600" b="0" i="0" u="none" kern="1200" dirty="0"/>
        </a:p>
        <a:p>
          <a:pPr marL="0" lvl="0" indent="0" algn="ctr" defTabSz="711200">
            <a:lnSpc>
              <a:spcPct val="90000"/>
            </a:lnSpc>
            <a:spcBef>
              <a:spcPct val="0"/>
            </a:spcBef>
            <a:spcAft>
              <a:spcPct val="35000"/>
            </a:spcAft>
            <a:buNone/>
          </a:pPr>
          <a:endParaRPr lang="lv-LV" sz="1600" kern="1200" dirty="0"/>
        </a:p>
        <a:p>
          <a:pPr marL="0" lvl="0" indent="0" algn="ctr" defTabSz="711200" rtl="0">
            <a:lnSpc>
              <a:spcPct val="90000"/>
            </a:lnSpc>
            <a:spcBef>
              <a:spcPct val="0"/>
            </a:spcBef>
            <a:spcAft>
              <a:spcPct val="35000"/>
            </a:spcAft>
            <a:buNone/>
          </a:pPr>
          <a:endParaRPr lang="lv-LV" sz="1600" b="0" i="0" u="none" kern="1200" dirty="0"/>
        </a:p>
        <a:p>
          <a:pPr marL="0" lvl="0" indent="0" algn="ctr" defTabSz="711200" rtl="0">
            <a:lnSpc>
              <a:spcPct val="90000"/>
            </a:lnSpc>
            <a:spcBef>
              <a:spcPct val="0"/>
            </a:spcBef>
            <a:spcAft>
              <a:spcPct val="35000"/>
            </a:spcAft>
            <a:buNone/>
          </a:pPr>
          <a:endParaRPr lang="lv-LV" sz="1600" b="0" i="0" u="none" kern="1200" dirty="0"/>
        </a:p>
        <a:p>
          <a:pPr marL="0" lvl="0" indent="0" algn="ctr" defTabSz="711200">
            <a:lnSpc>
              <a:spcPct val="90000"/>
            </a:lnSpc>
            <a:spcBef>
              <a:spcPct val="0"/>
            </a:spcBef>
            <a:spcAft>
              <a:spcPct val="35000"/>
            </a:spcAft>
            <a:buNone/>
          </a:pPr>
          <a:endParaRPr lang="lv-LV" sz="1600" kern="1200" dirty="0"/>
        </a:p>
        <a:p>
          <a:pPr marL="0" lvl="0" indent="0" algn="ctr" defTabSz="711200" rtl="0">
            <a:lnSpc>
              <a:spcPct val="90000"/>
            </a:lnSpc>
            <a:spcBef>
              <a:spcPct val="0"/>
            </a:spcBef>
            <a:spcAft>
              <a:spcPct val="35000"/>
            </a:spcAft>
            <a:buNone/>
          </a:pPr>
          <a:endParaRPr lang="lv-LV" sz="1600" b="0" i="0" u="none" kern="1200" dirty="0"/>
        </a:p>
        <a:p>
          <a:pPr marL="0" lvl="0" indent="0" algn="ctr" defTabSz="711200" rtl="0">
            <a:lnSpc>
              <a:spcPct val="90000"/>
            </a:lnSpc>
            <a:spcBef>
              <a:spcPct val="0"/>
            </a:spcBef>
            <a:spcAft>
              <a:spcPct val="35000"/>
            </a:spcAft>
            <a:buNone/>
          </a:pPr>
          <a:endParaRPr lang="lv-LV" sz="1600" b="0" i="0" u="none" kern="1200" dirty="0"/>
        </a:p>
        <a:p>
          <a:pPr marL="0" lvl="0" indent="0" algn="ctr" defTabSz="711200">
            <a:lnSpc>
              <a:spcPct val="90000"/>
            </a:lnSpc>
            <a:spcBef>
              <a:spcPct val="0"/>
            </a:spcBef>
            <a:spcAft>
              <a:spcPct val="35000"/>
            </a:spcAft>
            <a:buNone/>
          </a:pPr>
          <a:endParaRPr lang="lv-LV" sz="1600" kern="1200" dirty="0"/>
        </a:p>
        <a:p>
          <a:pPr marL="0" lvl="0" indent="0" algn="ctr" defTabSz="711200" rtl="0">
            <a:lnSpc>
              <a:spcPct val="90000"/>
            </a:lnSpc>
            <a:spcBef>
              <a:spcPct val="0"/>
            </a:spcBef>
            <a:spcAft>
              <a:spcPct val="35000"/>
            </a:spcAft>
            <a:buNone/>
          </a:pPr>
          <a:endParaRPr lang="lv-LV" sz="1600" b="0" i="0" u="none" kern="1200" dirty="0"/>
        </a:p>
        <a:p>
          <a:pPr marL="0" lvl="0" indent="0" algn="ctr" defTabSz="711200">
            <a:lnSpc>
              <a:spcPct val="90000"/>
            </a:lnSpc>
            <a:spcBef>
              <a:spcPct val="0"/>
            </a:spcBef>
            <a:spcAft>
              <a:spcPct val="35000"/>
            </a:spcAft>
            <a:buNone/>
          </a:pPr>
          <a:endParaRPr lang="lv-LV" sz="1600" b="1" kern="1200" dirty="0">
            <a:solidFill>
              <a:schemeClr val="tx1"/>
            </a:solidFill>
            <a:latin typeface="Verdana" panose="020B0604030504040204" pitchFamily="34" charset="0"/>
            <a:ea typeface="Verdana" panose="020B0604030504040204" pitchFamily="34" charset="0"/>
          </a:endParaRPr>
        </a:p>
      </dsp:txBody>
      <dsp:txXfrm>
        <a:off x="77852" y="3573314"/>
        <a:ext cx="2544076" cy="2016001"/>
      </dsp:txXfrm>
    </dsp:sp>
    <dsp:sp modelId="{787CFCD8-D735-4F5E-8847-21573FE6B4A9}">
      <dsp:nvSpPr>
        <dsp:cNvPr id="0" name=""/>
        <dsp:cNvSpPr/>
      </dsp:nvSpPr>
      <dsp:spPr>
        <a:xfrm>
          <a:off x="2656917" y="3490496"/>
          <a:ext cx="1580127" cy="2145527"/>
        </a:xfrm>
        <a:prstGeom prst="roundRect">
          <a:avLst>
            <a:gd name="adj" fmla="val 10000"/>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lv-LV" sz="1600" b="1" i="0" kern="1200" dirty="0">
              <a:solidFill>
                <a:schemeClr val="tx1"/>
              </a:solidFill>
              <a:latin typeface="Verdana" panose="020B0604030504040204" pitchFamily="34" charset="0"/>
              <a:ea typeface="Verdana" panose="020B0604030504040204" pitchFamily="34" charset="0"/>
            </a:rPr>
            <a:t>Atvasināto personu budžeti</a:t>
          </a:r>
          <a:r>
            <a:rPr lang="lv-LV" sz="1600" b="0" i="0" kern="1200" baseline="30000" dirty="0">
              <a:solidFill>
                <a:schemeClr val="tx1"/>
              </a:solidFill>
              <a:latin typeface="Verdana" panose="020B0604030504040204" pitchFamily="34" charset="0"/>
              <a:ea typeface="Verdana" panose="020B0604030504040204" pitchFamily="34" charset="0"/>
            </a:rPr>
            <a:t>2</a:t>
          </a:r>
          <a:endParaRPr lang="lv-LV" sz="1400" b="0" kern="1200" baseline="30000" dirty="0">
            <a:solidFill>
              <a:schemeClr val="tx1"/>
            </a:solidFill>
            <a:latin typeface="Verdana" panose="020B0604030504040204" pitchFamily="34" charset="0"/>
            <a:ea typeface="Verdana" panose="020B0604030504040204" pitchFamily="34" charset="0"/>
          </a:endParaRPr>
        </a:p>
      </dsp:txBody>
      <dsp:txXfrm>
        <a:off x="2703197" y="3536776"/>
        <a:ext cx="1487567" cy="2052967"/>
      </dsp:txXfrm>
    </dsp:sp>
    <dsp:sp modelId="{CE743756-53D9-4130-8837-8A9AAB77254C}">
      <dsp:nvSpPr>
        <dsp:cNvPr id="0" name=""/>
        <dsp:cNvSpPr/>
      </dsp:nvSpPr>
      <dsp:spPr>
        <a:xfrm>
          <a:off x="4346267" y="687135"/>
          <a:ext cx="3033716" cy="2740889"/>
        </a:xfrm>
        <a:prstGeom prst="roundRect">
          <a:avLst>
            <a:gd name="adj" fmla="val 10000"/>
          </a:avLst>
        </a:prstGeom>
        <a:solidFill>
          <a:srgbClr val="A3BA6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lv-LV" sz="1800" b="1" kern="1200" dirty="0">
              <a:solidFill>
                <a:schemeClr val="tx1"/>
              </a:solidFill>
              <a:latin typeface="Verdana" panose="020B0604030504040204" pitchFamily="34" charset="0"/>
              <a:ea typeface="Verdana" panose="020B0604030504040204" pitchFamily="34" charset="0"/>
            </a:rPr>
            <a:t>Vietējā valdība</a:t>
          </a:r>
        </a:p>
        <a:p>
          <a:pPr marL="0" lvl="0" indent="0" algn="ctr" defTabSz="800100">
            <a:lnSpc>
              <a:spcPct val="90000"/>
            </a:lnSpc>
            <a:spcBef>
              <a:spcPct val="0"/>
            </a:spcBef>
            <a:spcAft>
              <a:spcPct val="35000"/>
            </a:spcAft>
            <a:buNone/>
          </a:pPr>
          <a:endParaRPr lang="lv-LV" sz="1700" b="0" i="1" kern="1200" dirty="0"/>
        </a:p>
      </dsp:txBody>
      <dsp:txXfrm>
        <a:off x="4426545" y="767413"/>
        <a:ext cx="2873160" cy="2580333"/>
      </dsp:txXfrm>
    </dsp:sp>
    <dsp:sp modelId="{141F8297-5763-48BB-A1F2-682B2571C688}">
      <dsp:nvSpPr>
        <dsp:cNvPr id="0" name=""/>
        <dsp:cNvSpPr/>
      </dsp:nvSpPr>
      <dsp:spPr>
        <a:xfrm>
          <a:off x="4313985" y="3457418"/>
          <a:ext cx="3037099" cy="2187715"/>
        </a:xfrm>
        <a:prstGeom prst="roundRect">
          <a:avLst>
            <a:gd name="adj" fmla="val 10000"/>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lv-LV" sz="1600" b="1" kern="1200" dirty="0">
              <a:solidFill>
                <a:schemeClr val="tx1"/>
              </a:solidFill>
              <a:latin typeface="Verdana" panose="020B0604030504040204" pitchFamily="34" charset="0"/>
              <a:ea typeface="Verdana" panose="020B0604030504040204" pitchFamily="34" charset="0"/>
            </a:rPr>
            <a:t>Pašvaldību budžeti</a:t>
          </a:r>
        </a:p>
      </dsp:txBody>
      <dsp:txXfrm>
        <a:off x="4378061" y="3521494"/>
        <a:ext cx="2908947" cy="2059563"/>
      </dsp:txXfrm>
    </dsp:sp>
    <dsp:sp modelId="{724DF5A9-EB8D-4AC8-89A3-82859105F9CF}">
      <dsp:nvSpPr>
        <dsp:cNvPr id="0" name=""/>
        <dsp:cNvSpPr/>
      </dsp:nvSpPr>
      <dsp:spPr>
        <a:xfrm>
          <a:off x="7380049" y="706073"/>
          <a:ext cx="3269531" cy="2689920"/>
        </a:xfrm>
        <a:prstGeom prst="roundRect">
          <a:avLst>
            <a:gd name="adj" fmla="val 10000"/>
          </a:avLst>
        </a:prstGeom>
        <a:solidFill>
          <a:srgbClr val="A3BA6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ctr" defTabSz="666750">
            <a:lnSpc>
              <a:spcPct val="90000"/>
            </a:lnSpc>
            <a:spcBef>
              <a:spcPct val="0"/>
            </a:spcBef>
            <a:spcAft>
              <a:spcPct val="35000"/>
            </a:spcAft>
            <a:buNone/>
          </a:pPr>
          <a:r>
            <a:rPr lang="lv-LV" sz="1500" b="1" kern="1200" dirty="0">
              <a:solidFill>
                <a:schemeClr val="tx1"/>
              </a:solidFill>
              <a:latin typeface="Verdana" panose="020B0604030504040204" pitchFamily="34" charset="0"/>
              <a:ea typeface="Verdana" panose="020B0604030504040204" pitchFamily="34" charset="0"/>
            </a:rPr>
            <a:t>Sociālās </a:t>
          </a:r>
          <a:r>
            <a:rPr lang="lv-LV" sz="1500" b="1" kern="1200" noProof="1">
              <a:solidFill>
                <a:schemeClr val="tx1"/>
              </a:solidFill>
              <a:latin typeface="Verdana" panose="020B0604030504040204" pitchFamily="34" charset="0"/>
              <a:ea typeface="Verdana" panose="020B0604030504040204" pitchFamily="34" charset="0"/>
            </a:rPr>
            <a:t>nodrošināšanas fondi</a:t>
          </a:r>
        </a:p>
      </dsp:txBody>
      <dsp:txXfrm>
        <a:off x="7458834" y="784858"/>
        <a:ext cx="3111961" cy="253235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drawing1.xml><?xml version="1.0" encoding="utf-8"?>
<c:userShapes xmlns:c="http://schemas.openxmlformats.org/drawingml/2006/chart">
  <cdr:relSizeAnchor xmlns:cdr="http://schemas.openxmlformats.org/drawingml/2006/chartDrawing">
    <cdr:from>
      <cdr:x>0.59819</cdr:x>
      <cdr:y>0.8698</cdr:y>
    </cdr:from>
    <cdr:to>
      <cdr:x>0.66139</cdr:x>
      <cdr:y>0.93078</cdr:y>
    </cdr:to>
    <cdr:sp macro="" textlink="">
      <cdr:nvSpPr>
        <cdr:cNvPr id="2" name="TextBox 1"/>
        <cdr:cNvSpPr txBox="1"/>
      </cdr:nvSpPr>
      <cdr:spPr>
        <a:xfrm xmlns:a="http://schemas.openxmlformats.org/drawingml/2006/main">
          <a:off x="3365402" y="3804136"/>
          <a:ext cx="355600" cy="266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lv-LV"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0.67836</cdr:x>
      <cdr:y>0.10485</cdr:y>
    </cdr:from>
    <cdr:to>
      <cdr:x>0.73761</cdr:x>
      <cdr:y>0.16472</cdr:y>
    </cdr:to>
    <cdr:sp macro="" textlink="">
      <cdr:nvSpPr>
        <cdr:cNvPr id="2" name="TextBox 1"/>
        <cdr:cNvSpPr txBox="1"/>
      </cdr:nvSpPr>
      <cdr:spPr>
        <a:xfrm xmlns:a="http://schemas.openxmlformats.org/drawingml/2006/main">
          <a:off x="5770984" y="504403"/>
          <a:ext cx="504056"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lv-LV" sz="1100" dirty="0"/>
        </a:p>
      </cdr:txBody>
    </cdr:sp>
  </cdr:relSizeAnchor>
  <cdr:relSizeAnchor xmlns:cdr="http://schemas.openxmlformats.org/drawingml/2006/chartDrawing">
    <cdr:from>
      <cdr:x>0.6008</cdr:x>
      <cdr:y>0.20108</cdr:y>
    </cdr:from>
    <cdr:to>
      <cdr:x>0.70479</cdr:x>
      <cdr:y>0.27145</cdr:y>
    </cdr:to>
    <cdr:sp macro="" textlink="">
      <cdr:nvSpPr>
        <cdr:cNvPr id="13" name="TextBox 10"/>
        <cdr:cNvSpPr txBox="1"/>
      </cdr:nvSpPr>
      <cdr:spPr>
        <a:xfrm xmlns:a="http://schemas.openxmlformats.org/drawingml/2006/main">
          <a:off x="4804410" y="879429"/>
          <a:ext cx="831600" cy="30776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r>
            <a:rPr lang="lv-LV" sz="1400" b="1" dirty="0">
              <a:solidFill>
                <a:srgbClr val="00B050"/>
              </a:solidFill>
              <a:latin typeface="Verdana" panose="020B0604030504040204" pitchFamily="34" charset="0"/>
              <a:ea typeface="Verdana" panose="020B0604030504040204" pitchFamily="34" charset="0"/>
            </a:rPr>
            <a:t>Ʃ+898</a:t>
          </a:r>
        </a:p>
      </cdr:txBody>
    </cdr:sp>
  </cdr:relSizeAnchor>
  <cdr:relSizeAnchor xmlns:cdr="http://schemas.openxmlformats.org/drawingml/2006/chartDrawing">
    <cdr:from>
      <cdr:x>0.69831</cdr:x>
      <cdr:y>0.14707</cdr:y>
    </cdr:from>
    <cdr:to>
      <cdr:x>0.80231</cdr:x>
      <cdr:y>0.21744</cdr:y>
    </cdr:to>
    <cdr:sp macro="" textlink="">
      <cdr:nvSpPr>
        <cdr:cNvPr id="14" name="TextBox 10"/>
        <cdr:cNvSpPr txBox="1"/>
      </cdr:nvSpPr>
      <cdr:spPr>
        <a:xfrm xmlns:a="http://schemas.openxmlformats.org/drawingml/2006/main">
          <a:off x="5584193" y="643207"/>
          <a:ext cx="831600" cy="30776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400" b="1" dirty="0">
              <a:solidFill>
                <a:srgbClr val="00B050"/>
              </a:solidFill>
              <a:latin typeface="Verdana" panose="020B0604030504040204" pitchFamily="34" charset="0"/>
              <a:ea typeface="Verdana" panose="020B0604030504040204" pitchFamily="34" charset="0"/>
            </a:rPr>
            <a:t>Ʃ+638</a:t>
          </a:r>
        </a:p>
      </cdr:txBody>
    </cdr:sp>
  </cdr:relSizeAnchor>
  <cdr:relSizeAnchor xmlns:cdr="http://schemas.openxmlformats.org/drawingml/2006/chartDrawing">
    <cdr:from>
      <cdr:x>0.79708</cdr:x>
      <cdr:y>0.10238</cdr:y>
    </cdr:from>
    <cdr:to>
      <cdr:x>0.90124</cdr:x>
      <cdr:y>0.17276</cdr:y>
    </cdr:to>
    <cdr:sp macro="" textlink="">
      <cdr:nvSpPr>
        <cdr:cNvPr id="15" name="TextBox 10"/>
        <cdr:cNvSpPr txBox="1"/>
      </cdr:nvSpPr>
      <cdr:spPr>
        <a:xfrm xmlns:a="http://schemas.openxmlformats.org/drawingml/2006/main">
          <a:off x="6373972" y="447776"/>
          <a:ext cx="832935" cy="30781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lv-LV" sz="1400" b="1" dirty="0">
              <a:solidFill>
                <a:srgbClr val="00B050"/>
              </a:solidFill>
              <a:latin typeface="Verdana" panose="020B0604030504040204" pitchFamily="34" charset="0"/>
              <a:ea typeface="Verdana" panose="020B0604030504040204" pitchFamily="34" charset="0"/>
            </a:rPr>
            <a:t>Ʃ+540</a:t>
          </a:r>
        </a:p>
      </cdr:txBody>
    </cdr:sp>
  </cdr:relSizeAnchor>
  <cdr:relSizeAnchor xmlns:cdr="http://schemas.openxmlformats.org/drawingml/2006/chartDrawing">
    <cdr:from>
      <cdr:x>0.64359</cdr:x>
      <cdr:y>0.2684</cdr:y>
    </cdr:from>
    <cdr:to>
      <cdr:x>0.69037</cdr:x>
      <cdr:y>0.34375</cdr:y>
    </cdr:to>
    <cdr:cxnSp macro="">
      <cdr:nvCxnSpPr>
        <cdr:cNvPr id="11" name="Straight Arrow Connector 10">
          <a:extLst xmlns:a="http://schemas.openxmlformats.org/drawingml/2006/main">
            <a:ext uri="{FF2B5EF4-FFF2-40B4-BE49-F238E27FC236}">
              <a16:creationId xmlns:a16="http://schemas.microsoft.com/office/drawing/2014/main" id="{0767AF0C-A0A3-4B8D-88D7-BD64FAA08915}"/>
            </a:ext>
          </a:extLst>
        </cdr:cNvPr>
        <cdr:cNvCxnSpPr/>
      </cdr:nvCxnSpPr>
      <cdr:spPr>
        <a:xfrm xmlns:a="http://schemas.openxmlformats.org/drawingml/2006/main" flipV="1">
          <a:off x="6813300" y="1173860"/>
          <a:ext cx="495300" cy="329565"/>
        </a:xfrm>
        <a:prstGeom xmlns:a="http://schemas.openxmlformats.org/drawingml/2006/main" prst="straightConnector1">
          <a:avLst/>
        </a:prstGeom>
        <a:ln xmlns:a="http://schemas.openxmlformats.org/drawingml/2006/main" w="19050">
          <a:solidFill>
            <a:srgbClr val="00B050"/>
          </a:solidFill>
          <a:tailEnd type="triangle" w="lg" len="lg"/>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0.13744</cdr:x>
      <cdr:y>0.26109</cdr:y>
    </cdr:from>
    <cdr:to>
      <cdr:x>0.31357</cdr:x>
      <cdr:y>0.32115</cdr:y>
    </cdr:to>
    <cdr:sp macro="" textlink="">
      <cdr:nvSpPr>
        <cdr:cNvPr id="4" name="TextBox 3"/>
        <cdr:cNvSpPr txBox="1"/>
      </cdr:nvSpPr>
      <cdr:spPr>
        <a:xfrm xmlns:a="http://schemas.openxmlformats.org/drawingml/2006/main">
          <a:off x="1436087" y="1141876"/>
          <a:ext cx="1840374" cy="26267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lv-LV" sz="1400" b="1" dirty="0">
              <a:solidFill>
                <a:srgbClr val="00B050"/>
              </a:solidFill>
              <a:latin typeface="Verdana" panose="020B0604030504040204" pitchFamily="34" charset="0"/>
              <a:ea typeface="Verdana" panose="020B0604030504040204" pitchFamily="34" charset="0"/>
              <a:cs typeface="Times New Roman" panose="02020603050405020304" pitchFamily="18" charset="0"/>
            </a:rPr>
            <a:t>+236</a:t>
          </a:r>
          <a:endParaRPr lang="lv-LV" sz="1400" b="1" i="1" dirty="0">
            <a:solidFill>
              <a:srgbClr val="00B050"/>
            </a:solidFill>
            <a:latin typeface="Verdana" panose="020B0604030504040204" pitchFamily="34" charset="0"/>
            <a:ea typeface="Verdana" panose="020B0604030504040204" pitchFamily="34" charset="0"/>
            <a:cs typeface="Times New Roman" panose="02020603050405020304" pitchFamily="18"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0.5</cdr:x>
      <cdr:y>0.29748</cdr:y>
    </cdr:from>
    <cdr:to>
      <cdr:x>0.61927</cdr:x>
      <cdr:y>0.34811</cdr:y>
    </cdr:to>
    <cdr:cxnSp macro="">
      <cdr:nvCxnSpPr>
        <cdr:cNvPr id="2" name="Straight Connector 1">
          <a:extLst xmlns:a="http://schemas.openxmlformats.org/drawingml/2006/main">
            <a:ext uri="{FF2B5EF4-FFF2-40B4-BE49-F238E27FC236}">
              <a16:creationId xmlns:a16="http://schemas.microsoft.com/office/drawing/2014/main" id="{74FA50DB-CDEB-448D-826C-C136C2D24C47}"/>
            </a:ext>
          </a:extLst>
        </cdr:cNvPr>
        <cdr:cNvCxnSpPr/>
      </cdr:nvCxnSpPr>
      <cdr:spPr>
        <a:xfrm xmlns:a="http://schemas.openxmlformats.org/drawingml/2006/main">
          <a:off x="3202228" y="1119310"/>
          <a:ext cx="763828" cy="190500"/>
        </a:xfrm>
        <a:prstGeom xmlns:a="http://schemas.openxmlformats.org/drawingml/2006/main" prst="line">
          <a:avLst/>
        </a:prstGeom>
        <a:ln xmlns:a="http://schemas.openxmlformats.org/drawingml/2006/main" w="19050">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defTabSz="939575" fontAlgn="auto">
              <a:spcBef>
                <a:spcPts val="0"/>
              </a:spcBef>
              <a:spcAft>
                <a:spcPts val="0"/>
              </a:spcAft>
              <a:defRPr sz="1200">
                <a:latin typeface="+mn-lt"/>
                <a:cs typeface="+mn-cs"/>
              </a:defRPr>
            </a:lvl1pPr>
          </a:lstStyle>
          <a:p>
            <a:pPr>
              <a:defRPr/>
            </a:pPr>
            <a:endParaRPr lang="lv-LV" dirty="0"/>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defTabSz="939575" fontAlgn="auto">
              <a:spcBef>
                <a:spcPts val="0"/>
              </a:spcBef>
              <a:spcAft>
                <a:spcPts val="0"/>
              </a:spcAft>
              <a:defRPr sz="1200">
                <a:latin typeface="+mn-lt"/>
                <a:cs typeface="+mn-cs"/>
              </a:defRPr>
            </a:lvl1pPr>
          </a:lstStyle>
          <a:p>
            <a:pPr>
              <a:defRPr/>
            </a:pPr>
            <a:fld id="{C269A99F-EF31-4B9C-A738-C27DFF01580E}" type="datetimeFigureOut">
              <a:rPr lang="lv-LV"/>
              <a:pPr>
                <a:defRPr/>
              </a:pPr>
              <a:t>24.08.2021</a:t>
            </a:fld>
            <a:endParaRPr lang="lv-LV" dirty="0"/>
          </a:p>
        </p:txBody>
      </p:sp>
      <p:sp>
        <p:nvSpPr>
          <p:cNvPr id="4" name="Slide Image Placeholder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pPr lvl="0"/>
            <a:endParaRPr lang="lv-LV" noProof="0" dirty="0"/>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v-LV" noProof="0"/>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defTabSz="939575" fontAlgn="auto">
              <a:spcBef>
                <a:spcPts val="0"/>
              </a:spcBef>
              <a:spcAft>
                <a:spcPts val="0"/>
              </a:spcAft>
              <a:defRPr sz="1200">
                <a:latin typeface="+mn-lt"/>
                <a:cs typeface="+mn-cs"/>
              </a:defRPr>
            </a:lvl1pPr>
          </a:lstStyle>
          <a:p>
            <a:pPr>
              <a:defRPr/>
            </a:pPr>
            <a:endParaRPr lang="lv-LV" dirty="0"/>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9FACE587-8D14-4055-82B5-6CCDF55621C3}" type="slidenum">
              <a:rPr lang="lv-LV" altLang="lv-LV"/>
              <a:pPr/>
              <a:t>‹#›</a:t>
            </a:fld>
            <a:endParaRPr lang="lv-LV" altLang="lv-LV" dirty="0"/>
          </a:p>
        </p:txBody>
      </p:sp>
    </p:spTree>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n-ea"/>
        <a:cs typeface="+mn-cs"/>
      </a:defRPr>
    </a:lvl1pPr>
    <a:lvl2pPr marL="468313" algn="l" defTabSz="938213" rtl="0" eaLnBrk="0" fontAlgn="base" hangingPunct="0">
      <a:spcBef>
        <a:spcPct val="30000"/>
      </a:spcBef>
      <a:spcAft>
        <a:spcPct val="0"/>
      </a:spcAft>
      <a:defRPr sz="1200" kern="1200">
        <a:solidFill>
          <a:schemeClr val="tx1"/>
        </a:solidFill>
        <a:latin typeface="+mn-lt"/>
        <a:ea typeface="+mn-ea"/>
        <a:cs typeface="+mn-cs"/>
      </a:defRPr>
    </a:lvl2pPr>
    <a:lvl3pPr marL="938213" algn="l" defTabSz="938213" rtl="0" eaLnBrk="0" fontAlgn="base" hangingPunct="0">
      <a:spcBef>
        <a:spcPct val="30000"/>
      </a:spcBef>
      <a:spcAft>
        <a:spcPct val="0"/>
      </a:spcAft>
      <a:defRPr sz="1200" kern="1200">
        <a:solidFill>
          <a:schemeClr val="tx1"/>
        </a:solidFill>
        <a:latin typeface="+mn-lt"/>
        <a:ea typeface="+mn-ea"/>
        <a:cs typeface="+mn-cs"/>
      </a:defRPr>
    </a:lvl3pPr>
    <a:lvl4pPr marL="1408113" algn="l" defTabSz="938213" rtl="0" eaLnBrk="0" fontAlgn="base" hangingPunct="0">
      <a:spcBef>
        <a:spcPct val="30000"/>
      </a:spcBef>
      <a:spcAft>
        <a:spcPct val="0"/>
      </a:spcAft>
      <a:defRPr sz="1200" kern="1200">
        <a:solidFill>
          <a:schemeClr val="tx1"/>
        </a:solidFill>
        <a:latin typeface="+mn-lt"/>
        <a:ea typeface="+mn-ea"/>
        <a:cs typeface="+mn-cs"/>
      </a:defRPr>
    </a:lvl4pPr>
    <a:lvl5pPr marL="1878013" algn="l" defTabSz="938213" rtl="0" eaLnBrk="0" fontAlgn="base" hangingPunct="0">
      <a:spcBef>
        <a:spcPct val="30000"/>
      </a:spcBef>
      <a:spcAft>
        <a:spcPct val="0"/>
      </a:spcAft>
      <a:defRPr sz="1200" kern="1200">
        <a:solidFill>
          <a:schemeClr val="tx1"/>
        </a:solidFill>
        <a:latin typeface="+mn-lt"/>
        <a:ea typeface="+mn-ea"/>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pPr>
              <a:defRPr/>
            </a:pPr>
            <a:fld id="{33229EFE-7FA0-4563-8EAF-727D31B2AC6C}" type="slidenum">
              <a:rPr lang="lv-LV" altLang="lv-LV" smtClean="0"/>
              <a:pPr>
                <a:defRPr/>
              </a:pPr>
              <a:t>3</a:t>
            </a:fld>
            <a:endParaRPr lang="lv-LV" altLang="lv-LV" dirty="0"/>
          </a:p>
        </p:txBody>
      </p:sp>
    </p:spTree>
    <p:extLst>
      <p:ext uri="{BB962C8B-B14F-4D97-AF65-F5344CB8AC3E}">
        <p14:creationId xmlns:p14="http://schemas.microsoft.com/office/powerpoint/2010/main" val="2953034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pPr>
              <a:defRPr/>
            </a:pPr>
            <a:fld id="{33229EFE-7FA0-4563-8EAF-727D31B2AC6C}" type="slidenum">
              <a:rPr lang="lv-LV" altLang="lv-LV" smtClean="0"/>
              <a:pPr>
                <a:defRPr/>
              </a:pPr>
              <a:t>13</a:t>
            </a:fld>
            <a:endParaRPr lang="lv-LV" altLang="lv-LV" dirty="0"/>
          </a:p>
        </p:txBody>
      </p:sp>
    </p:spTree>
    <p:extLst>
      <p:ext uri="{BB962C8B-B14F-4D97-AF65-F5344CB8AC3E}">
        <p14:creationId xmlns:p14="http://schemas.microsoft.com/office/powerpoint/2010/main" val="2939903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241300" y="798513"/>
            <a:ext cx="7097713" cy="39925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F72EE3F-6268-495C-B716-B354FF482367}" type="slidenum">
              <a:rPr lang="lv-LV" altLang="lv-LV" smtClean="0"/>
              <a:pPr/>
              <a:t>14</a:t>
            </a:fld>
            <a:endParaRPr lang="lv-LV" altLang="lv-LV" dirty="0"/>
          </a:p>
        </p:txBody>
      </p:sp>
    </p:spTree>
    <p:extLst>
      <p:ext uri="{BB962C8B-B14F-4D97-AF65-F5344CB8AC3E}">
        <p14:creationId xmlns:p14="http://schemas.microsoft.com/office/powerpoint/2010/main" val="3397904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1300" y="798513"/>
            <a:ext cx="7097713" cy="3992562"/>
          </a:xfrm>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42D1A8CB-E49F-45B3-8AAD-22B39F1337C3}" type="slidenum">
              <a:rPr lang="lv-LV" altLang="lv-LV" smtClean="0"/>
              <a:pPr/>
              <a:t>15</a:t>
            </a:fld>
            <a:endParaRPr lang="lv-LV" altLang="lv-LV" dirty="0"/>
          </a:p>
        </p:txBody>
      </p:sp>
    </p:spTree>
    <p:extLst>
      <p:ext uri="{BB962C8B-B14F-4D97-AF65-F5344CB8AC3E}">
        <p14:creationId xmlns:p14="http://schemas.microsoft.com/office/powerpoint/2010/main" val="2801389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pPr>
              <a:defRPr/>
            </a:pPr>
            <a:fld id="{33229EFE-7FA0-4563-8EAF-727D31B2AC6C}" type="slidenum">
              <a:rPr lang="lv-LV" altLang="lv-LV" smtClean="0"/>
              <a:pPr>
                <a:defRPr/>
              </a:pPr>
              <a:t>17</a:t>
            </a:fld>
            <a:endParaRPr lang="lv-LV" altLang="lv-LV" dirty="0"/>
          </a:p>
        </p:txBody>
      </p:sp>
    </p:spTree>
    <p:extLst>
      <p:ext uri="{BB962C8B-B14F-4D97-AF65-F5344CB8AC3E}">
        <p14:creationId xmlns:p14="http://schemas.microsoft.com/office/powerpoint/2010/main" val="3924337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baseline="0" dirty="0"/>
          </a:p>
        </p:txBody>
      </p:sp>
      <p:sp>
        <p:nvSpPr>
          <p:cNvPr id="4" name="Slide Number Placeholder 3"/>
          <p:cNvSpPr>
            <a:spLocks noGrp="1"/>
          </p:cNvSpPr>
          <p:nvPr>
            <p:ph type="sldNum" sz="quarter" idx="10"/>
          </p:nvPr>
        </p:nvSpPr>
        <p:spPr/>
        <p:txBody>
          <a:bodyPr/>
          <a:lstStyle/>
          <a:p>
            <a:pPr>
              <a:defRPr/>
            </a:pPr>
            <a:fld id="{33229EFE-7FA0-4563-8EAF-727D31B2AC6C}" type="slidenum">
              <a:rPr lang="lv-LV" altLang="lv-LV" smtClean="0"/>
              <a:pPr>
                <a:defRPr/>
              </a:pPr>
              <a:t>18</a:t>
            </a:fld>
            <a:endParaRPr lang="lv-LV" altLang="lv-LV" dirty="0"/>
          </a:p>
        </p:txBody>
      </p:sp>
    </p:spTree>
    <p:extLst>
      <p:ext uri="{BB962C8B-B14F-4D97-AF65-F5344CB8AC3E}">
        <p14:creationId xmlns:p14="http://schemas.microsoft.com/office/powerpoint/2010/main" val="3658205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pPr>
              <a:defRPr/>
            </a:pPr>
            <a:fld id="{33229EFE-7FA0-4563-8EAF-727D31B2AC6C}" type="slidenum">
              <a:rPr lang="lv-LV" altLang="lv-LV" smtClean="0"/>
              <a:pPr>
                <a:defRPr/>
              </a:pPr>
              <a:t>20</a:t>
            </a:fld>
            <a:endParaRPr lang="lv-LV" altLang="lv-LV" dirty="0"/>
          </a:p>
        </p:txBody>
      </p:sp>
    </p:spTree>
    <p:extLst>
      <p:ext uri="{BB962C8B-B14F-4D97-AF65-F5344CB8AC3E}">
        <p14:creationId xmlns:p14="http://schemas.microsoft.com/office/powerpoint/2010/main" val="4052374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9FACE587-8D14-4055-82B5-6CCDF55621C3}" type="slidenum">
              <a:rPr lang="lv-LV" altLang="lv-LV" smtClean="0"/>
              <a:pPr/>
              <a:t>24</a:t>
            </a:fld>
            <a:endParaRPr lang="lv-LV" altLang="lv-LV" dirty="0"/>
          </a:p>
        </p:txBody>
      </p:sp>
    </p:spTree>
    <p:extLst>
      <p:ext uri="{BB962C8B-B14F-4D97-AF65-F5344CB8AC3E}">
        <p14:creationId xmlns:p14="http://schemas.microsoft.com/office/powerpoint/2010/main" val="418495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pPr>
              <a:defRPr/>
            </a:pPr>
            <a:fld id="{33229EFE-7FA0-4563-8EAF-727D31B2AC6C}" type="slidenum">
              <a:rPr lang="lv-LV" altLang="lv-LV" smtClean="0"/>
              <a:pPr>
                <a:defRPr/>
              </a:pPr>
              <a:t>4</a:t>
            </a:fld>
            <a:endParaRPr lang="lv-LV" altLang="lv-LV" dirty="0"/>
          </a:p>
        </p:txBody>
      </p:sp>
    </p:spTree>
    <p:extLst>
      <p:ext uri="{BB962C8B-B14F-4D97-AF65-F5344CB8AC3E}">
        <p14:creationId xmlns:p14="http://schemas.microsoft.com/office/powerpoint/2010/main" val="1133832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pPr>
              <a:defRPr/>
            </a:pPr>
            <a:fld id="{33229EFE-7FA0-4563-8EAF-727D31B2AC6C}" type="slidenum">
              <a:rPr lang="lv-LV" altLang="lv-LV" smtClean="0"/>
              <a:pPr>
                <a:defRPr/>
              </a:pPr>
              <a:t>5</a:t>
            </a:fld>
            <a:endParaRPr lang="lv-LV" altLang="lv-LV" dirty="0"/>
          </a:p>
        </p:txBody>
      </p:sp>
    </p:spTree>
    <p:extLst>
      <p:ext uri="{BB962C8B-B14F-4D97-AF65-F5344CB8AC3E}">
        <p14:creationId xmlns:p14="http://schemas.microsoft.com/office/powerpoint/2010/main" val="2074904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pPr>
              <a:defRPr/>
            </a:pPr>
            <a:fld id="{33229EFE-7FA0-4563-8EAF-727D31B2AC6C}" type="slidenum">
              <a:rPr lang="lv-LV" altLang="lv-LV" smtClean="0"/>
              <a:pPr>
                <a:defRPr/>
              </a:pPr>
              <a:t>6</a:t>
            </a:fld>
            <a:endParaRPr lang="lv-LV" altLang="lv-LV" dirty="0"/>
          </a:p>
        </p:txBody>
      </p:sp>
    </p:spTree>
    <p:extLst>
      <p:ext uri="{BB962C8B-B14F-4D97-AF65-F5344CB8AC3E}">
        <p14:creationId xmlns:p14="http://schemas.microsoft.com/office/powerpoint/2010/main" val="41242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pPr>
              <a:defRPr/>
            </a:pPr>
            <a:fld id="{33229EFE-7FA0-4563-8EAF-727D31B2AC6C}" type="slidenum">
              <a:rPr lang="lv-LV" altLang="lv-LV" smtClean="0"/>
              <a:pPr>
                <a:defRPr/>
              </a:pPr>
              <a:t>7</a:t>
            </a:fld>
            <a:endParaRPr lang="lv-LV" altLang="lv-LV" dirty="0"/>
          </a:p>
        </p:txBody>
      </p:sp>
    </p:spTree>
    <p:extLst>
      <p:ext uri="{BB962C8B-B14F-4D97-AF65-F5344CB8AC3E}">
        <p14:creationId xmlns:p14="http://schemas.microsoft.com/office/powerpoint/2010/main" val="2913975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pPr>
              <a:defRPr/>
            </a:pPr>
            <a:fld id="{33229EFE-7FA0-4563-8EAF-727D31B2AC6C}" type="slidenum">
              <a:rPr lang="lv-LV" altLang="lv-LV" smtClean="0"/>
              <a:pPr>
                <a:defRPr/>
              </a:pPr>
              <a:t>8</a:t>
            </a:fld>
            <a:endParaRPr lang="lv-LV" altLang="lv-LV" dirty="0"/>
          </a:p>
        </p:txBody>
      </p:sp>
    </p:spTree>
    <p:extLst>
      <p:ext uri="{BB962C8B-B14F-4D97-AF65-F5344CB8AC3E}">
        <p14:creationId xmlns:p14="http://schemas.microsoft.com/office/powerpoint/2010/main" val="761461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3508E93-4F93-47CC-BB46-95AC900CD6BB}" type="slidenum">
              <a:rPr lang="lv-LV" altLang="lv-LV" smtClean="0"/>
              <a:pPr/>
              <a:t>9</a:t>
            </a:fld>
            <a:endParaRPr lang="lv-LV" altLang="lv-LV" dirty="0"/>
          </a:p>
        </p:txBody>
      </p:sp>
    </p:spTree>
    <p:extLst>
      <p:ext uri="{BB962C8B-B14F-4D97-AF65-F5344CB8AC3E}">
        <p14:creationId xmlns:p14="http://schemas.microsoft.com/office/powerpoint/2010/main" val="2282311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pPr>
              <a:defRPr/>
            </a:pPr>
            <a:fld id="{33229EFE-7FA0-4563-8EAF-727D31B2AC6C}" type="slidenum">
              <a:rPr lang="lv-LV" altLang="lv-LV" smtClean="0"/>
              <a:pPr>
                <a:defRPr/>
              </a:pPr>
              <a:t>10</a:t>
            </a:fld>
            <a:endParaRPr lang="lv-LV" altLang="lv-LV" dirty="0"/>
          </a:p>
        </p:txBody>
      </p:sp>
    </p:spTree>
    <p:extLst>
      <p:ext uri="{BB962C8B-B14F-4D97-AF65-F5344CB8AC3E}">
        <p14:creationId xmlns:p14="http://schemas.microsoft.com/office/powerpoint/2010/main" val="4074899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pPr>
              <a:defRPr/>
            </a:pPr>
            <a:fld id="{33229EFE-7FA0-4563-8EAF-727D31B2AC6C}" type="slidenum">
              <a:rPr lang="lv-LV" altLang="lv-LV" smtClean="0"/>
              <a:pPr>
                <a:defRPr/>
              </a:pPr>
              <a:t>12</a:t>
            </a:fld>
            <a:endParaRPr lang="lv-LV" altLang="lv-LV" dirty="0"/>
          </a:p>
        </p:txBody>
      </p:sp>
    </p:spTree>
    <p:extLst>
      <p:ext uri="{BB962C8B-B14F-4D97-AF65-F5344CB8AC3E}">
        <p14:creationId xmlns:p14="http://schemas.microsoft.com/office/powerpoint/2010/main" val="21431538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06932" y="1"/>
            <a:ext cx="3778135" cy="4168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166195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47257" y="381000"/>
            <a:ext cx="9035143"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22513" y="1752601"/>
            <a:ext cx="5442856"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84E009EE-3A8C-4533-92EE-AB6A211B1155}" type="slidenum">
              <a:rPr lang="en-US" altLang="lv-LV"/>
              <a:pPr>
                <a:defRPr/>
              </a:pPr>
              <a:t>‹#›</a:t>
            </a:fld>
            <a:endParaRPr lang="en-US" altLang="lv-LV" dirty="0"/>
          </a:p>
        </p:txBody>
      </p:sp>
      <p:sp>
        <p:nvSpPr>
          <p:cNvPr id="8" name="Content Placeholder 2"/>
          <p:cNvSpPr>
            <a:spLocks noGrp="1"/>
          </p:cNvSpPr>
          <p:nvPr>
            <p:ph idx="14"/>
          </p:nvPr>
        </p:nvSpPr>
        <p:spPr>
          <a:xfrm>
            <a:off x="6219372" y="1737362"/>
            <a:ext cx="5442856"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Tree>
    <p:extLst>
      <p:ext uri="{BB962C8B-B14F-4D97-AF65-F5344CB8AC3E}">
        <p14:creationId xmlns:p14="http://schemas.microsoft.com/office/powerpoint/2010/main" val="37276908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47257" y="381000"/>
            <a:ext cx="9035143"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12784" y="1752601"/>
            <a:ext cx="3600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84E009EE-3A8C-4533-92EE-AB6A211B1155}" type="slidenum">
              <a:rPr lang="en-US" altLang="lv-LV"/>
              <a:pPr>
                <a:defRPr/>
              </a:pPr>
              <a:t>‹#›</a:t>
            </a:fld>
            <a:endParaRPr lang="en-US" altLang="lv-LV" dirty="0"/>
          </a:p>
        </p:txBody>
      </p:sp>
      <p:sp>
        <p:nvSpPr>
          <p:cNvPr id="8" name="Content Placeholder 2"/>
          <p:cNvSpPr>
            <a:spLocks noGrp="1"/>
          </p:cNvSpPr>
          <p:nvPr>
            <p:ph idx="14"/>
          </p:nvPr>
        </p:nvSpPr>
        <p:spPr>
          <a:xfrm>
            <a:off x="8217408" y="1752601"/>
            <a:ext cx="3600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9" name="Content Placeholder 2"/>
          <p:cNvSpPr>
            <a:spLocks noGrp="1"/>
          </p:cNvSpPr>
          <p:nvPr>
            <p:ph idx="15"/>
          </p:nvPr>
        </p:nvSpPr>
        <p:spPr>
          <a:xfrm>
            <a:off x="4296807" y="1752601"/>
            <a:ext cx="3600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dirty="0"/>
              <a:t>Click to edit Master text styles</a:t>
            </a:r>
          </a:p>
        </p:txBody>
      </p:sp>
    </p:spTree>
    <p:extLst>
      <p:ext uri="{BB962C8B-B14F-4D97-AF65-F5344CB8AC3E}">
        <p14:creationId xmlns:p14="http://schemas.microsoft.com/office/powerpoint/2010/main" val="34907925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4544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7" name="Slide Number Placeholder 22"/>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fld id="{7CE978C1-70FE-4673-A7D6-D226625B9DC7}" type="slidenum">
              <a:rPr lang="lv-LV" smtClean="0"/>
              <a:t>‹#›</a:t>
            </a:fld>
            <a:endParaRPr lang="lv-LV" dirty="0"/>
          </a:p>
        </p:txBody>
      </p:sp>
    </p:spTree>
    <p:extLst>
      <p:ext uri="{BB962C8B-B14F-4D97-AF65-F5344CB8AC3E}">
        <p14:creationId xmlns:p14="http://schemas.microsoft.com/office/powerpoint/2010/main" val="1833978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3454400" y="1752601"/>
            <a:ext cx="38608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20000" y="1752601"/>
            <a:ext cx="39624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12"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Edit Master text styles</a:t>
            </a:r>
          </a:p>
        </p:txBody>
      </p:sp>
      <p:sp>
        <p:nvSpPr>
          <p:cNvPr id="8" name="Slide Number Placeholder 22"/>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fld id="{7CE978C1-70FE-4673-A7D6-D226625B9DC7}" type="slidenum">
              <a:rPr lang="lv-LV" smtClean="0"/>
              <a:t>‹#›</a:t>
            </a:fld>
            <a:endParaRPr lang="lv-LV" dirty="0"/>
          </a:p>
        </p:txBody>
      </p:sp>
    </p:spTree>
    <p:extLst>
      <p:ext uri="{BB962C8B-B14F-4D97-AF65-F5344CB8AC3E}">
        <p14:creationId xmlns:p14="http://schemas.microsoft.com/office/powerpoint/2010/main" val="3874948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9" y="0"/>
            <a:ext cx="1762298" cy="1957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454400" y="1752603"/>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2" y="6324600"/>
            <a:ext cx="4721076"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11223478" y="6324600"/>
            <a:ext cx="562124" cy="304800"/>
          </a:xfrm>
        </p:spPr>
        <p:txBody>
          <a:bodyPr/>
          <a:lstStyle>
            <a:lvl1pPr>
              <a:defRPr sz="1000">
                <a:latin typeface="Verdana" panose="020B0604030504040204" pitchFamily="34" charset="0"/>
              </a:defRPr>
            </a:lvl1pPr>
          </a:lstStyle>
          <a:p>
            <a:fld id="{0B582915-0310-4CDD-9A79-BDC3E59340E8}" type="slidenum">
              <a:rPr lang="en-US" altLang="lv-LV"/>
              <a:pPr/>
              <a:t>‹#›</a:t>
            </a:fld>
            <a:endParaRPr lang="en-US" altLang="lv-LV" dirty="0"/>
          </a:p>
        </p:txBody>
      </p:sp>
    </p:spTree>
    <p:extLst>
      <p:ext uri="{BB962C8B-B14F-4D97-AF65-F5344CB8AC3E}">
        <p14:creationId xmlns:p14="http://schemas.microsoft.com/office/powerpoint/2010/main" val="1552329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9" y="0"/>
            <a:ext cx="1762298" cy="1957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657603"/>
            <a:ext cx="8128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3454400" y="381000"/>
            <a:ext cx="8128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6502400" y="6324600"/>
            <a:ext cx="4686893"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11189293" y="6324600"/>
            <a:ext cx="596307" cy="304800"/>
          </a:xfrm>
        </p:spPr>
        <p:txBody>
          <a:bodyPr/>
          <a:lstStyle>
            <a:lvl1pPr>
              <a:defRPr sz="1000">
                <a:latin typeface="Verdana" panose="020B0604030504040204" pitchFamily="34" charset="0"/>
              </a:defRPr>
            </a:lvl1pPr>
          </a:lstStyle>
          <a:p>
            <a:fld id="{515252D6-3622-483F-A7E8-9E60FEFE5E88}" type="slidenum">
              <a:rPr lang="en-US" altLang="lv-LV"/>
              <a:pPr/>
              <a:t>‹#›</a:t>
            </a:fld>
            <a:endParaRPr lang="en-US" altLang="lv-LV" dirty="0"/>
          </a:p>
        </p:txBody>
      </p:sp>
    </p:spTree>
    <p:extLst>
      <p:ext uri="{BB962C8B-B14F-4D97-AF65-F5344CB8AC3E}">
        <p14:creationId xmlns:p14="http://schemas.microsoft.com/office/powerpoint/2010/main" val="800727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9" y="0"/>
            <a:ext cx="1762298" cy="1957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04804"/>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3454400" y="1752601"/>
            <a:ext cx="38608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20000" y="1752603"/>
            <a:ext cx="39624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6502401" y="6324600"/>
            <a:ext cx="4709683"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11212084" y="6324600"/>
            <a:ext cx="573517" cy="304800"/>
          </a:xfrm>
        </p:spPr>
        <p:txBody>
          <a:bodyPr/>
          <a:lstStyle>
            <a:lvl1pPr>
              <a:defRPr sz="1000">
                <a:latin typeface="Verdana" panose="020B0604030504040204" pitchFamily="34" charset="0"/>
              </a:defRPr>
            </a:lvl1pPr>
          </a:lstStyle>
          <a:p>
            <a:fld id="{D7664841-0D73-44CB-AE22-42FD73D83E02}" type="slidenum">
              <a:rPr lang="en-US" altLang="lv-LV"/>
              <a:pPr/>
              <a:t>‹#›</a:t>
            </a:fld>
            <a:endParaRPr lang="en-US" altLang="lv-LV" dirty="0"/>
          </a:p>
        </p:txBody>
      </p:sp>
    </p:spTree>
    <p:extLst>
      <p:ext uri="{BB962C8B-B14F-4D97-AF65-F5344CB8AC3E}">
        <p14:creationId xmlns:p14="http://schemas.microsoft.com/office/powerpoint/2010/main" val="1573122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9" y="0"/>
            <a:ext cx="1762298" cy="1957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3454400" y="304804"/>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2"/>
          <p:cNvSpPr>
            <a:spLocks noGrp="1"/>
          </p:cNvSpPr>
          <p:nvPr>
            <p:ph sz="half" idx="1"/>
          </p:nvPr>
        </p:nvSpPr>
        <p:spPr>
          <a:xfrm>
            <a:off x="3454400" y="2386943"/>
            <a:ext cx="38608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2"/>
          </p:nvPr>
        </p:nvSpPr>
        <p:spPr>
          <a:xfrm>
            <a:off x="7620000" y="2386943"/>
            <a:ext cx="39624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1"/>
          <p:cNvSpPr>
            <a:spLocks noGrp="1"/>
          </p:cNvSpPr>
          <p:nvPr>
            <p:ph type="body" sz="quarter" idx="16"/>
          </p:nvPr>
        </p:nvSpPr>
        <p:spPr>
          <a:xfrm>
            <a:off x="3454400" y="1852616"/>
            <a:ext cx="3860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7620000" y="1851956"/>
            <a:ext cx="39624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6502401" y="6324600"/>
            <a:ext cx="4709683"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Slide Number Placeholder 22"/>
          <p:cNvSpPr>
            <a:spLocks noGrp="1"/>
          </p:cNvSpPr>
          <p:nvPr>
            <p:ph type="sldNum" sz="quarter" idx="18"/>
          </p:nvPr>
        </p:nvSpPr>
        <p:spPr>
          <a:xfrm>
            <a:off x="11212084" y="6324600"/>
            <a:ext cx="573517" cy="304800"/>
          </a:xfrm>
        </p:spPr>
        <p:txBody>
          <a:bodyPr/>
          <a:lstStyle>
            <a:lvl1pPr>
              <a:defRPr sz="1000">
                <a:latin typeface="Verdana" panose="020B0604030504040204" pitchFamily="34" charset="0"/>
              </a:defRPr>
            </a:lvl1pPr>
          </a:lstStyle>
          <a:p>
            <a:fld id="{A4EC0522-D5CF-4FDD-85E3-6E22DB726A47}" type="slidenum">
              <a:rPr lang="en-US" altLang="lv-LV"/>
              <a:pPr/>
              <a:t>‹#›</a:t>
            </a:fld>
            <a:endParaRPr lang="en-US" altLang="lv-LV" dirty="0"/>
          </a:p>
        </p:txBody>
      </p:sp>
    </p:spTree>
    <p:extLst>
      <p:ext uri="{BB962C8B-B14F-4D97-AF65-F5344CB8AC3E}">
        <p14:creationId xmlns:p14="http://schemas.microsoft.com/office/powerpoint/2010/main" val="295446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9" y="0"/>
            <a:ext cx="1762298" cy="1957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3454400" y="304804"/>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2" y="6324600"/>
            <a:ext cx="4721076"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p:cNvSpPr>
            <a:spLocks noGrp="1"/>
          </p:cNvSpPr>
          <p:nvPr>
            <p:ph type="sldNum" sz="quarter" idx="13"/>
          </p:nvPr>
        </p:nvSpPr>
        <p:spPr>
          <a:xfrm>
            <a:off x="11223478" y="6324600"/>
            <a:ext cx="562124" cy="304800"/>
          </a:xfrm>
        </p:spPr>
        <p:txBody>
          <a:bodyPr/>
          <a:lstStyle>
            <a:lvl1pPr>
              <a:defRPr sz="1000">
                <a:latin typeface="Verdana" panose="020B0604030504040204" pitchFamily="34" charset="0"/>
              </a:defRPr>
            </a:lvl1pPr>
          </a:lstStyle>
          <a:p>
            <a:fld id="{3B50DFDF-96B8-465A-918F-3FF13AAF5E12}" type="slidenum">
              <a:rPr lang="en-US" altLang="lv-LV"/>
              <a:pPr/>
              <a:t>‹#›</a:t>
            </a:fld>
            <a:endParaRPr lang="en-US" altLang="lv-LV" dirty="0"/>
          </a:p>
        </p:txBody>
      </p:sp>
    </p:spTree>
    <p:extLst>
      <p:ext uri="{BB962C8B-B14F-4D97-AF65-F5344CB8AC3E}">
        <p14:creationId xmlns:p14="http://schemas.microsoft.com/office/powerpoint/2010/main" val="2104680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9" y="0"/>
            <a:ext cx="1762298" cy="1957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6502400" y="6324600"/>
            <a:ext cx="4698288"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p:cNvSpPr>
            <a:spLocks noGrp="1"/>
          </p:cNvSpPr>
          <p:nvPr>
            <p:ph type="sldNum" sz="quarter" idx="13"/>
          </p:nvPr>
        </p:nvSpPr>
        <p:spPr>
          <a:xfrm>
            <a:off x="11200690" y="6324600"/>
            <a:ext cx="584911" cy="304800"/>
          </a:xfrm>
        </p:spPr>
        <p:txBody>
          <a:bodyPr/>
          <a:lstStyle>
            <a:lvl1pPr>
              <a:defRPr sz="1000">
                <a:latin typeface="Verdana" panose="020B0604030504040204" pitchFamily="34" charset="0"/>
              </a:defRPr>
            </a:lvl1pPr>
          </a:lstStyle>
          <a:p>
            <a:fld id="{E87027D6-B333-4374-94DC-E94160EB0D4C}" type="slidenum">
              <a:rPr lang="en-US" altLang="lv-LV"/>
              <a:pPr/>
              <a:t>‹#›</a:t>
            </a:fld>
            <a:endParaRPr lang="en-US" altLang="lv-LV" dirty="0"/>
          </a:p>
        </p:txBody>
      </p:sp>
    </p:spTree>
    <p:extLst>
      <p:ext uri="{BB962C8B-B14F-4D97-AF65-F5344CB8AC3E}">
        <p14:creationId xmlns:p14="http://schemas.microsoft.com/office/powerpoint/2010/main" val="1646362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9" y="0"/>
            <a:ext cx="1762298" cy="1957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1" y="272978"/>
            <a:ext cx="3668035"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7426037" y="273054"/>
            <a:ext cx="4359563"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54401" y="1435122"/>
            <a:ext cx="3668035"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1" y="6324600"/>
            <a:ext cx="4709683"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p:cNvSpPr>
            <a:spLocks noGrp="1"/>
          </p:cNvSpPr>
          <p:nvPr>
            <p:ph type="sldNum" sz="quarter" idx="13"/>
          </p:nvPr>
        </p:nvSpPr>
        <p:spPr>
          <a:xfrm>
            <a:off x="11212084" y="6324600"/>
            <a:ext cx="573517" cy="304800"/>
          </a:xfrm>
        </p:spPr>
        <p:txBody>
          <a:bodyPr/>
          <a:lstStyle>
            <a:lvl1pPr>
              <a:defRPr sz="1000">
                <a:latin typeface="Verdana" panose="020B0604030504040204" pitchFamily="34" charset="0"/>
              </a:defRPr>
            </a:lvl1pPr>
          </a:lstStyle>
          <a:p>
            <a:fld id="{B6036CB6-F7FF-4F1F-8F32-92EA84D42F97}" type="slidenum">
              <a:rPr lang="en-US" altLang="lv-LV"/>
              <a:pPr/>
              <a:t>‹#›</a:t>
            </a:fld>
            <a:endParaRPr lang="en-US" altLang="lv-LV" dirty="0"/>
          </a:p>
        </p:txBody>
      </p:sp>
    </p:spTree>
    <p:extLst>
      <p:ext uri="{BB962C8B-B14F-4D97-AF65-F5344CB8AC3E}">
        <p14:creationId xmlns:p14="http://schemas.microsoft.com/office/powerpoint/2010/main" val="3301266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06932" y="0"/>
            <a:ext cx="3778135" cy="4168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3796531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3957" tIns="46979" rIns="93957" bIns="46979" rtlCol="0" anchor="ctr"/>
          <a:lstStyle>
            <a:lvl1pPr algn="l" defTabSz="939575" fontAlgn="auto">
              <a:spcBef>
                <a:spcPts val="0"/>
              </a:spcBef>
              <a:spcAft>
                <a:spcPts val="0"/>
              </a:spcAft>
              <a:defRPr sz="1200">
                <a:solidFill>
                  <a:schemeClr val="tx1">
                    <a:tint val="75000"/>
                  </a:schemeClr>
                </a:solidFill>
                <a:latin typeface="+mn-lt"/>
                <a:cs typeface="+mn-cs"/>
              </a:defRPr>
            </a:lvl1pPr>
          </a:lstStyle>
          <a:p>
            <a:pPr>
              <a:defRPr/>
            </a:pPr>
            <a:fld id="{9B55D10C-3E28-49B5-BA9F-F2FF950E44C7}" type="datetime1">
              <a:rPr lang="en-US"/>
              <a:pPr>
                <a:defRPr/>
              </a:pPr>
              <a:t>8/24/2021</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3957" tIns="46979" rIns="93957" bIns="46979" rtlCol="0" anchor="ctr"/>
          <a:lstStyle>
            <a:lvl1pPr algn="ctr" defTabSz="939575"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wrap="square" lIns="93957" tIns="46979" rIns="93957" bIns="46979" numCol="1" anchor="ctr" anchorCtr="0" compatLnSpc="1">
            <a:prstTxWarp prst="textNoShape">
              <a:avLst/>
            </a:prstTxWarp>
          </a:bodyPr>
          <a:lstStyle>
            <a:lvl1pPr algn="r">
              <a:defRPr sz="1200">
                <a:solidFill>
                  <a:srgbClr val="898989"/>
                </a:solidFill>
              </a:defRPr>
            </a:lvl1pPr>
          </a:lstStyle>
          <a:p>
            <a:fld id="{9D893850-4C62-42FA-A22B-349FCBB3BAE1}" type="slidenum">
              <a:rPr lang="en-US" altLang="lv-LV"/>
              <a:pPr/>
              <a:t>‹#›</a:t>
            </a:fld>
            <a:endParaRPr lang="en-US" altLang="lv-LV" dirty="0"/>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Lst>
  <p:hf hdr="0" ftr="0" dt="0"/>
  <p:txStyles>
    <p:titleStyle>
      <a:lvl1pPr algn="ctr" defTabSz="938213" rtl="0" eaLnBrk="1" fontAlgn="base" hangingPunct="1">
        <a:spcBef>
          <a:spcPct val="0"/>
        </a:spcBef>
        <a:spcAft>
          <a:spcPct val="0"/>
        </a:spcAft>
        <a:defRPr sz="4500" kern="1200">
          <a:solidFill>
            <a:schemeClr val="tx1"/>
          </a:solidFill>
          <a:latin typeface="+mj-lt"/>
          <a:ea typeface="+mj-ea"/>
          <a:cs typeface="+mj-cs"/>
        </a:defRPr>
      </a:lvl1pPr>
      <a:lvl2pPr algn="ctr" defTabSz="938213" rtl="0" eaLnBrk="1" fontAlgn="base" hangingPunct="1">
        <a:spcBef>
          <a:spcPct val="0"/>
        </a:spcBef>
        <a:spcAft>
          <a:spcPct val="0"/>
        </a:spcAft>
        <a:defRPr sz="4500">
          <a:solidFill>
            <a:schemeClr val="tx1"/>
          </a:solidFill>
          <a:latin typeface="Times New Roman" pitchFamily="18" charset="0"/>
        </a:defRPr>
      </a:lvl2pPr>
      <a:lvl3pPr algn="ctr" defTabSz="938213" rtl="0" eaLnBrk="1" fontAlgn="base" hangingPunct="1">
        <a:spcBef>
          <a:spcPct val="0"/>
        </a:spcBef>
        <a:spcAft>
          <a:spcPct val="0"/>
        </a:spcAft>
        <a:defRPr sz="4500">
          <a:solidFill>
            <a:schemeClr val="tx1"/>
          </a:solidFill>
          <a:latin typeface="Times New Roman" pitchFamily="18" charset="0"/>
        </a:defRPr>
      </a:lvl3pPr>
      <a:lvl4pPr algn="ctr" defTabSz="938213" rtl="0" eaLnBrk="1" fontAlgn="base" hangingPunct="1">
        <a:spcBef>
          <a:spcPct val="0"/>
        </a:spcBef>
        <a:spcAft>
          <a:spcPct val="0"/>
        </a:spcAft>
        <a:defRPr sz="4500">
          <a:solidFill>
            <a:schemeClr val="tx1"/>
          </a:solidFill>
          <a:latin typeface="Times New Roman" pitchFamily="18" charset="0"/>
        </a:defRPr>
      </a:lvl4pPr>
      <a:lvl5pPr algn="ctr" defTabSz="938213" rtl="0" eaLnBrk="1" fontAlgn="base" hangingPunct="1">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1" fontAlgn="base" hangingPunct="1">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1" fontAlgn="base" hangingPunct="1">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1" fontAlgn="base" hangingPunct="1">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chart" Target="../charts/chart12.xml"/><Relationship Id="rId4" Type="http://schemas.openxmlformats.org/officeDocument/2006/relationships/chart" Target="../charts/chart11.xml"/></Relationships>
</file>

<file path=ppt/slides/_rels/slide1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chart" Target="../charts/chart15.xml"/></Relationships>
</file>

<file path=ppt/slides/_rels/slide1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chart" Target="../charts/chart18.xml"/><Relationship Id="rId4" Type="http://schemas.openxmlformats.org/officeDocument/2006/relationships/chart" Target="../charts/chart17.xml"/></Relationships>
</file>

<file path=ppt/slides/_rels/slide1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chart" Target="../charts/chart22.xml"/><Relationship Id="rId5" Type="http://schemas.openxmlformats.org/officeDocument/2006/relationships/chart" Target="../charts/chart21.xml"/><Relationship Id="rId4" Type="http://schemas.openxmlformats.org/officeDocument/2006/relationships/chart" Target="../charts/chart2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file:///\\fk\tand\TAND\_Makro_modeli\Makro%20Mod\MACRO_MODELIS%202021-2023%20BU.xlsx!OutputSUMMARY!R3C1:R17C17" TargetMode="External"/></Relationships>
</file>

<file path=ppt/slides/_rels/slide16.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chart" Target="../charts/chart27.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chart" Target="../charts/char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B4F57-A6C3-4C75-8B34-CEC1F2C3A46A}"/>
              </a:ext>
            </a:extLst>
          </p:cNvPr>
          <p:cNvSpPr>
            <a:spLocks noGrp="1"/>
          </p:cNvSpPr>
          <p:nvPr>
            <p:ph type="title"/>
          </p:nvPr>
        </p:nvSpPr>
        <p:spPr>
          <a:xfrm>
            <a:off x="914400" y="2974467"/>
            <a:ext cx="10828963" cy="1926305"/>
          </a:xfrm>
        </p:spPr>
        <p:txBody>
          <a:bodyPr>
            <a:normAutofit/>
          </a:bodyPr>
          <a:lstStyle/>
          <a:p>
            <a:r>
              <a:rPr lang="lv-LV" sz="2400" dirty="0"/>
              <a:t>INFORMATĪVAIS ZIŅOJUMS</a:t>
            </a:r>
            <a:br>
              <a:rPr lang="lv-LV" sz="2400" dirty="0"/>
            </a:br>
            <a:r>
              <a:rPr lang="lv-LV" sz="2400" dirty="0"/>
              <a:t>«PAR MAKROEKONOMISKO RĀDĪTĀJU, IEŅĒMUMU UN VISPĀRĒJĀS VALDĪBAS BUDŽETA BILANCES PROGNOZĒM 2022.-2024.GADĀ»</a:t>
            </a:r>
            <a:endParaRPr lang="lv-LV" dirty="0"/>
          </a:p>
        </p:txBody>
      </p:sp>
      <p:sp>
        <p:nvSpPr>
          <p:cNvPr id="4" name="Text Placeholder 3">
            <a:extLst>
              <a:ext uri="{FF2B5EF4-FFF2-40B4-BE49-F238E27FC236}">
                <a16:creationId xmlns:a16="http://schemas.microsoft.com/office/drawing/2014/main" id="{339DB982-C2B0-4D08-9412-3D77656FCF88}"/>
              </a:ext>
            </a:extLst>
          </p:cNvPr>
          <p:cNvSpPr>
            <a:spLocks noGrp="1"/>
          </p:cNvSpPr>
          <p:nvPr>
            <p:ph type="body" sz="quarter" idx="11"/>
          </p:nvPr>
        </p:nvSpPr>
        <p:spPr>
          <a:xfrm>
            <a:off x="914400" y="5441157"/>
            <a:ext cx="10363200" cy="639762"/>
          </a:xfrm>
        </p:spPr>
        <p:txBody>
          <a:bodyPr>
            <a:normAutofit fontScale="92500" lnSpcReduction="10000"/>
          </a:bodyPr>
          <a:lstStyle/>
          <a:p>
            <a:r>
              <a:rPr lang="lv-LV" sz="2000" dirty="0"/>
              <a:t>Ministru kabineta sēde</a:t>
            </a:r>
            <a:br>
              <a:rPr lang="lv-LV" sz="2000" dirty="0"/>
            </a:br>
            <a:r>
              <a:rPr lang="lv-LV" sz="2000" dirty="0"/>
              <a:t>2021.gada 24.augustā</a:t>
            </a:r>
          </a:p>
        </p:txBody>
      </p:sp>
    </p:spTree>
    <p:extLst>
      <p:ext uri="{BB962C8B-B14F-4D97-AF65-F5344CB8AC3E}">
        <p14:creationId xmlns:p14="http://schemas.microsoft.com/office/powerpoint/2010/main" val="751232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3822" y="213516"/>
            <a:ext cx="9035143" cy="1036642"/>
          </a:xfrm>
        </p:spPr>
        <p:txBody>
          <a:bodyPr/>
          <a:lstStyle/>
          <a:p>
            <a:r>
              <a:rPr lang="lv-LV" altLang="lv-LV" dirty="0"/>
              <a:t>Latvijā atpaliek investīcijas tehnoloģiskajās iekārtās un intelektuālā īpašumā</a:t>
            </a:r>
            <a:endParaRPr lang="lv-LV" dirty="0"/>
          </a:p>
        </p:txBody>
      </p:sp>
      <p:sp>
        <p:nvSpPr>
          <p:cNvPr id="6" name="Slide Number Placeholder 5"/>
          <p:cNvSpPr>
            <a:spLocks noGrp="1"/>
          </p:cNvSpPr>
          <p:nvPr>
            <p:ph type="sldNum" sz="quarter" idx="13"/>
          </p:nvPr>
        </p:nvSpPr>
        <p:spPr/>
        <p:txBody>
          <a:bodyPr/>
          <a:lstStyle/>
          <a:p>
            <a:pPr>
              <a:defRPr/>
            </a:pPr>
            <a:fld id="{84E009EE-3A8C-4533-92EE-AB6A211B1155}" type="slidenum">
              <a:rPr lang="en-US" altLang="lv-LV" smtClean="0"/>
              <a:pPr>
                <a:defRPr/>
              </a:pPr>
              <a:t>10</a:t>
            </a:fld>
            <a:endParaRPr lang="en-US" altLang="lv-LV" dirty="0"/>
          </a:p>
        </p:txBody>
      </p:sp>
      <p:graphicFrame>
        <p:nvGraphicFramePr>
          <p:cNvPr id="14" name="Content Placeholder 13"/>
          <p:cNvGraphicFramePr>
            <a:graphicFrameLocks noGrp="1"/>
          </p:cNvGraphicFramePr>
          <p:nvPr>
            <p:ph idx="1"/>
          </p:nvPr>
        </p:nvGraphicFramePr>
        <p:xfrm>
          <a:off x="412750" y="1752600"/>
          <a:ext cx="3600450" cy="43735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ontent Placeholder 14"/>
          <p:cNvGraphicFramePr>
            <a:graphicFrameLocks noGrp="1"/>
          </p:cNvGraphicFramePr>
          <p:nvPr>
            <p:ph idx="15"/>
          </p:nvPr>
        </p:nvGraphicFramePr>
        <p:xfrm>
          <a:off x="4297363" y="1752600"/>
          <a:ext cx="3598862" cy="43735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ontent Placeholder 15"/>
          <p:cNvGraphicFramePr>
            <a:graphicFrameLocks noGrp="1"/>
          </p:cNvGraphicFramePr>
          <p:nvPr>
            <p:ph idx="14"/>
          </p:nvPr>
        </p:nvGraphicFramePr>
        <p:xfrm>
          <a:off x="8216900" y="1752600"/>
          <a:ext cx="3600450" cy="4373563"/>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412750" y="1496445"/>
            <a:ext cx="6144631" cy="307777"/>
          </a:xfrm>
          <a:prstGeom prst="rect">
            <a:avLst/>
          </a:prstGeom>
          <a:noFill/>
        </p:spPr>
        <p:txBody>
          <a:bodyPr wrap="none" rtlCol="0">
            <a:spAutoFit/>
          </a:bodyPr>
          <a:lstStyle/>
          <a:p>
            <a:r>
              <a:rPr lang="lv-LV" altLang="lv-LV" sz="1400" b="1" dirty="0">
                <a:latin typeface="Verdana" panose="020B0604030504040204" pitchFamily="34" charset="0"/>
                <a:ea typeface="Verdana" panose="020B0604030504040204" pitchFamily="34" charset="0"/>
              </a:rPr>
              <a:t>Uzkrātās investīcijas Baltijas valstīs pa veidiem, 2000=100</a:t>
            </a:r>
            <a:endParaRPr lang="lv-LV" sz="14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024097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277035" y="209550"/>
            <a:ext cx="8935049" cy="889000"/>
          </a:xfrm>
        </p:spPr>
        <p:txBody>
          <a:bodyPr>
            <a:normAutofit/>
          </a:bodyPr>
          <a:lstStyle/>
          <a:p>
            <a:r>
              <a:rPr lang="lv-LV" dirty="0"/>
              <a:t>Sagaidāms straujš ES finansējuma pieaugums, pozitīvi ietekmējot investīciju plūsmu</a:t>
            </a:r>
            <a:endParaRPr lang="lv-LV" altLang="lv-LV" dirty="0"/>
          </a:p>
        </p:txBody>
      </p:sp>
      <p:sp>
        <p:nvSpPr>
          <p:cNvPr id="7" name="Slide Number Placeholder 6"/>
          <p:cNvSpPr>
            <a:spLocks noGrp="1"/>
          </p:cNvSpPr>
          <p:nvPr>
            <p:ph type="sldNum" sz="quarter" idx="13"/>
          </p:nvPr>
        </p:nvSpPr>
        <p:spPr/>
        <p:txBody>
          <a:bodyPr/>
          <a:lstStyle/>
          <a:p>
            <a:fld id="{D6AB2AA7-7A7C-4FBD-A335-6BF51BEAF40B}" type="slidenum">
              <a:rPr lang="en-US" altLang="lv-LV"/>
              <a:pPr/>
              <a:t>11</a:t>
            </a:fld>
            <a:endParaRPr lang="en-US" altLang="lv-LV" dirty="0"/>
          </a:p>
        </p:txBody>
      </p:sp>
      <p:sp>
        <p:nvSpPr>
          <p:cNvPr id="6" name="Text Placeholder 7">
            <a:extLst>
              <a:ext uri="{FF2B5EF4-FFF2-40B4-BE49-F238E27FC236}">
                <a16:creationId xmlns:a16="http://schemas.microsoft.com/office/drawing/2014/main" id="{0596C00F-258C-43C6-9CF7-E2609B5F9358}"/>
              </a:ext>
            </a:extLst>
          </p:cNvPr>
          <p:cNvSpPr txBox="1">
            <a:spLocks/>
          </p:cNvSpPr>
          <p:nvPr/>
        </p:nvSpPr>
        <p:spPr bwMode="auto">
          <a:xfrm>
            <a:off x="996949" y="6485089"/>
            <a:ext cx="7148042" cy="273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marL="0" indent="0" algn="r" defTabSz="938213" rtl="0" eaLnBrk="1" fontAlgn="base" hangingPunct="1">
              <a:spcBef>
                <a:spcPct val="20000"/>
              </a:spcBef>
              <a:spcAft>
                <a:spcPct val="0"/>
              </a:spcAft>
              <a:buFont typeface="Arial" panose="020B0604020202020204" pitchFamily="34" charset="0"/>
              <a:buNone/>
              <a:defRPr sz="10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1" fontAlgn="base" hangingPunct="1">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1" fontAlgn="base" hangingPunct="1">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algn="l"/>
            <a:r>
              <a:rPr lang="lv-LV" altLang="lv-LV" dirty="0"/>
              <a:t>Datu avots: FM</a:t>
            </a:r>
          </a:p>
        </p:txBody>
      </p:sp>
      <p:graphicFrame>
        <p:nvGraphicFramePr>
          <p:cNvPr id="8" name="Chart 7">
            <a:extLst>
              <a:ext uri="{FF2B5EF4-FFF2-40B4-BE49-F238E27FC236}">
                <a16:creationId xmlns:a16="http://schemas.microsoft.com/office/drawing/2014/main" id="{00000000-0008-0000-0200-000002000000}"/>
              </a:ext>
            </a:extLst>
          </p:cNvPr>
          <p:cNvGraphicFramePr>
            <a:graphicFrameLocks noGrp="1"/>
          </p:cNvGraphicFramePr>
          <p:nvPr>
            <p:extLst>
              <p:ext uri="{D42A27DB-BD31-4B8C-83A1-F6EECF244321}">
                <p14:modId xmlns:p14="http://schemas.microsoft.com/office/powerpoint/2010/main" val="857976781"/>
              </p:ext>
            </p:extLst>
          </p:nvPr>
        </p:nvGraphicFramePr>
        <p:xfrm>
          <a:off x="502024" y="1183363"/>
          <a:ext cx="11283577" cy="53112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14048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7257" y="159608"/>
            <a:ext cx="9035143" cy="1036642"/>
          </a:xfrm>
        </p:spPr>
        <p:txBody>
          <a:bodyPr>
            <a:normAutofit fontScale="90000"/>
          </a:bodyPr>
          <a:lstStyle/>
          <a:p>
            <a:r>
              <a:rPr lang="lv-LV" dirty="0"/>
              <a:t>Preču eksportam gada pirmajā pusē straujš kāpums, pakalpojumu sektorā joprojām jūtama pandēmijas negatīvā ietekme</a:t>
            </a:r>
          </a:p>
        </p:txBody>
      </p:sp>
      <p:sp>
        <p:nvSpPr>
          <p:cNvPr id="4" name="Text Placeholder 3"/>
          <p:cNvSpPr>
            <a:spLocks noGrp="1"/>
          </p:cNvSpPr>
          <p:nvPr>
            <p:ph type="body" sz="quarter" idx="10"/>
          </p:nvPr>
        </p:nvSpPr>
        <p:spPr>
          <a:xfrm>
            <a:off x="712749" y="6461121"/>
            <a:ext cx="2641600" cy="304800"/>
          </a:xfrm>
        </p:spPr>
        <p:txBody>
          <a:bodyPr/>
          <a:lstStyle/>
          <a:p>
            <a:r>
              <a:rPr lang="lv-LV" dirty="0"/>
              <a:t>Datu avots: CSP, Latvijas Banka</a:t>
            </a:r>
          </a:p>
        </p:txBody>
      </p:sp>
      <p:sp>
        <p:nvSpPr>
          <p:cNvPr id="6" name="Slide Number Placeholder 5"/>
          <p:cNvSpPr>
            <a:spLocks noGrp="1"/>
          </p:cNvSpPr>
          <p:nvPr>
            <p:ph type="sldNum" sz="quarter" idx="13"/>
          </p:nvPr>
        </p:nvSpPr>
        <p:spPr/>
        <p:txBody>
          <a:bodyPr/>
          <a:lstStyle/>
          <a:p>
            <a:pPr>
              <a:defRPr/>
            </a:pPr>
            <a:fld id="{84E009EE-3A8C-4533-92EE-AB6A211B1155}" type="slidenum">
              <a:rPr lang="en-US" altLang="lv-LV" smtClean="0"/>
              <a:pPr>
                <a:defRPr/>
              </a:pPr>
              <a:t>12</a:t>
            </a:fld>
            <a:endParaRPr lang="en-US" altLang="lv-LV"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992244491"/>
              </p:ext>
            </p:extLst>
          </p:nvPr>
        </p:nvGraphicFramePr>
        <p:xfrm>
          <a:off x="319745" y="1842908"/>
          <a:ext cx="6400801" cy="44668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8"/>
          <p:cNvGraphicFramePr>
            <a:graphicFrameLocks noGrp="1"/>
          </p:cNvGraphicFramePr>
          <p:nvPr>
            <p:ph idx="14"/>
          </p:nvPr>
        </p:nvGraphicFramePr>
        <p:xfrm>
          <a:off x="6565998" y="1974364"/>
          <a:ext cx="5626002" cy="4373563"/>
        </p:xfrm>
        <a:graphic>
          <a:graphicData uri="http://schemas.openxmlformats.org/drawingml/2006/chart">
            <c:chart xmlns:c="http://schemas.openxmlformats.org/drawingml/2006/chart" xmlns:r="http://schemas.openxmlformats.org/officeDocument/2006/relationships" r:id="rId4"/>
          </a:graphicData>
        </a:graphic>
      </p:graphicFrame>
      <p:sp>
        <p:nvSpPr>
          <p:cNvPr id="10" name="Content Placeholder 3"/>
          <p:cNvSpPr txBox="1">
            <a:spLocks/>
          </p:cNvSpPr>
          <p:nvPr/>
        </p:nvSpPr>
        <p:spPr>
          <a:xfrm>
            <a:off x="635674" y="1521256"/>
            <a:ext cx="6429154" cy="228735"/>
          </a:xfrm>
          <a:prstGeom prst="rect">
            <a:avLst/>
          </a:prstGeom>
        </p:spPr>
        <p:txBody>
          <a:bodyPr/>
          <a:lst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indent="0">
              <a:lnSpc>
                <a:spcPct val="90000"/>
              </a:lnSpc>
              <a:buFont typeface="Arial" panose="020B0604020202020204" pitchFamily="34" charset="0"/>
              <a:buNone/>
            </a:pPr>
            <a:r>
              <a:rPr lang="lv-LV" altLang="lv-LV" sz="1000" b="1" dirty="0">
                <a:latin typeface="Verdana" panose="020B0604030504040204" pitchFamily="34" charset="0"/>
                <a:ea typeface="Verdana" panose="020B0604030504040204" pitchFamily="34" charset="0"/>
                <a:cs typeface="Verdana" panose="020B0604030504040204" pitchFamily="34" charset="0"/>
              </a:rPr>
              <a:t>Latvijas preču eksports pa grupām, devumi (pp) un kopējais pieaugums (%)</a:t>
            </a:r>
            <a:endParaRPr lang="lv-LV" altLang="lv-LV" sz="1700" b="1" dirty="0">
              <a:latin typeface="Verdana" panose="020B0604030504040204" pitchFamily="34" charset="0"/>
              <a:ea typeface="Verdana" panose="020B0604030504040204" pitchFamily="34" charset="0"/>
              <a:cs typeface="Verdana" panose="020B0604030504040204" pitchFamily="34" charset="0"/>
            </a:endParaRPr>
          </a:p>
        </p:txBody>
      </p:sp>
      <p:sp>
        <p:nvSpPr>
          <p:cNvPr id="11" name="Content Placeholder 3"/>
          <p:cNvSpPr txBox="1">
            <a:spLocks/>
          </p:cNvSpPr>
          <p:nvPr/>
        </p:nvSpPr>
        <p:spPr>
          <a:xfrm>
            <a:off x="6946627" y="1477723"/>
            <a:ext cx="4432573" cy="464597"/>
          </a:xfrm>
          <a:prstGeom prst="rect">
            <a:avLst/>
          </a:prstGeom>
        </p:spPr>
        <p:txBody>
          <a:bodyPr/>
          <a:lst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indent="0">
              <a:lnSpc>
                <a:spcPct val="90000"/>
              </a:lnSpc>
              <a:buFont typeface="Arial" panose="020B0604020202020204" pitchFamily="34" charset="0"/>
              <a:buNone/>
            </a:pPr>
            <a:r>
              <a:rPr lang="lv-LV" altLang="lv-LV" sz="1000" b="1" dirty="0">
                <a:latin typeface="Verdana" panose="020B0604030504040204" pitchFamily="34" charset="0"/>
                <a:ea typeface="Verdana" panose="020B0604030504040204" pitchFamily="34" charset="0"/>
                <a:cs typeface="Verdana" panose="020B0604030504040204" pitchFamily="34" charset="0"/>
              </a:rPr>
              <a:t>Latvijas pakalpojumu eksports pa grupām, devumi (pp) un kopējais pieaugums (%)</a:t>
            </a:r>
            <a:endParaRPr lang="lv-LV" altLang="lv-LV" sz="1700" b="1" dirty="0">
              <a:latin typeface="Verdana" panose="020B0604030504040204" pitchFamily="34" charset="0"/>
              <a:ea typeface="Verdana" panose="020B0604030504040204" pitchFamily="34" charset="0"/>
              <a:cs typeface="Verdana" panose="020B0604030504040204" pitchFamily="34" charset="0"/>
            </a:endParaRPr>
          </a:p>
        </p:txBody>
      </p:sp>
      <p:sp>
        <p:nvSpPr>
          <p:cNvPr id="5" name="TextBox 4"/>
          <p:cNvSpPr txBox="1"/>
          <p:nvPr/>
        </p:nvSpPr>
        <p:spPr>
          <a:xfrm>
            <a:off x="6946627" y="6379971"/>
            <a:ext cx="1293944" cy="261610"/>
          </a:xfrm>
          <a:prstGeom prst="rect">
            <a:avLst/>
          </a:prstGeom>
          <a:noFill/>
        </p:spPr>
        <p:txBody>
          <a:bodyPr wrap="none" rtlCol="0">
            <a:spAutoFit/>
          </a:bodyPr>
          <a:lstStyle/>
          <a:p>
            <a:r>
              <a:rPr lang="lv-LV" sz="1100" dirty="0">
                <a:latin typeface="Verdana" panose="020B0604030504040204" pitchFamily="34" charset="0"/>
                <a:ea typeface="Verdana" panose="020B0604030504040204" pitchFamily="34" charset="0"/>
              </a:rPr>
              <a:t>* aprīlis - maijs</a:t>
            </a:r>
          </a:p>
        </p:txBody>
      </p:sp>
    </p:spTree>
    <p:extLst>
      <p:ext uri="{BB962C8B-B14F-4D97-AF65-F5344CB8AC3E}">
        <p14:creationId xmlns:p14="http://schemas.microsoft.com/office/powerpoint/2010/main" val="1086353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47257" y="263236"/>
            <a:ext cx="9035143" cy="1036642"/>
          </a:xfrm>
        </p:spPr>
        <p:txBody>
          <a:bodyPr>
            <a:normAutofit/>
          </a:bodyPr>
          <a:lstStyle/>
          <a:p>
            <a:r>
              <a:rPr lang="lv-LV" dirty="0"/>
              <a:t>Globālais preču cenu spiediens ietekmēs inflāciju Latvijā</a:t>
            </a:r>
          </a:p>
        </p:txBody>
      </p:sp>
      <p:sp>
        <p:nvSpPr>
          <p:cNvPr id="5" name="Slide Number Placeholder 4"/>
          <p:cNvSpPr>
            <a:spLocks noGrp="1"/>
          </p:cNvSpPr>
          <p:nvPr>
            <p:ph type="sldNum" sz="quarter" idx="13"/>
          </p:nvPr>
        </p:nvSpPr>
        <p:spPr/>
        <p:txBody>
          <a:bodyPr/>
          <a:lstStyle/>
          <a:p>
            <a:pPr>
              <a:defRPr/>
            </a:pPr>
            <a:fld id="{62B669AC-9FF4-47FF-A17A-E84E919032D9}" type="slidenum">
              <a:rPr lang="en-US" altLang="lv-LV" smtClean="0"/>
              <a:pPr>
                <a:defRPr/>
              </a:pPr>
              <a:t>13</a:t>
            </a:fld>
            <a:endParaRPr lang="en-US" altLang="lv-LV" dirty="0"/>
          </a:p>
        </p:txBody>
      </p:sp>
      <p:sp>
        <p:nvSpPr>
          <p:cNvPr id="7" name="Text Placeholder 2"/>
          <p:cNvSpPr txBox="1">
            <a:spLocks/>
          </p:cNvSpPr>
          <p:nvPr/>
        </p:nvSpPr>
        <p:spPr bwMode="auto">
          <a:xfrm>
            <a:off x="1036565" y="6413789"/>
            <a:ext cx="441498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marL="0" indent="0" algn="l" defTabSz="938213" rtl="0" eaLnBrk="0" fontAlgn="base" hangingPunct="0">
              <a:spcBef>
                <a:spcPct val="20000"/>
              </a:spcBef>
              <a:spcAft>
                <a:spcPct val="0"/>
              </a:spcAft>
              <a:buFont typeface="Arial" panose="020B0604020202020204" pitchFamily="34" charset="0"/>
              <a:buNone/>
              <a:defRPr sz="1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r>
              <a:rPr lang="lv-LV" dirty="0"/>
              <a:t>Datu avots: CSP, FAO, Eurostat, FM aprēķini</a:t>
            </a:r>
          </a:p>
        </p:txBody>
      </p:sp>
      <p:sp>
        <p:nvSpPr>
          <p:cNvPr id="9" name="TextBox 8"/>
          <p:cNvSpPr txBox="1"/>
          <p:nvPr/>
        </p:nvSpPr>
        <p:spPr>
          <a:xfrm>
            <a:off x="817970" y="1647668"/>
            <a:ext cx="4852171" cy="261610"/>
          </a:xfrm>
          <a:prstGeom prst="rect">
            <a:avLst/>
          </a:prstGeom>
          <a:noFill/>
        </p:spPr>
        <p:txBody>
          <a:bodyPr wrap="square" rtlCol="0">
            <a:spAutoFit/>
          </a:bodyPr>
          <a:lstStyle/>
          <a:p>
            <a:r>
              <a:rPr lang="lv-LV" sz="1100" b="1" dirty="0">
                <a:latin typeface="Verdana" panose="020B0604030504040204" pitchFamily="34" charset="0"/>
                <a:ea typeface="Verdana" panose="020B0604030504040204" pitchFamily="34" charset="0"/>
              </a:rPr>
              <a:t>Devums gada inflācijā pēc izcelsmes avota (PP) un PCI, %</a:t>
            </a:r>
          </a:p>
        </p:txBody>
      </p:sp>
      <p:graphicFrame>
        <p:nvGraphicFramePr>
          <p:cNvPr id="10" name="Content Placeholder 9"/>
          <p:cNvGraphicFramePr>
            <a:graphicFrameLocks noGrp="1"/>
          </p:cNvGraphicFramePr>
          <p:nvPr>
            <p:ph idx="1"/>
          </p:nvPr>
        </p:nvGraphicFramePr>
        <p:xfrm>
          <a:off x="620797" y="1872343"/>
          <a:ext cx="5097251" cy="44522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nvGraphicFramePr>
        <p:xfrm>
          <a:off x="5670142" y="1872342"/>
          <a:ext cx="1216004" cy="38484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5718048" y="1647668"/>
            <a:ext cx="962923" cy="261610"/>
          </a:xfrm>
          <a:prstGeom prst="rect">
            <a:avLst/>
          </a:prstGeom>
          <a:noFill/>
        </p:spPr>
        <p:txBody>
          <a:bodyPr wrap="square" rtlCol="0">
            <a:spAutoFit/>
          </a:bodyPr>
          <a:lstStyle/>
          <a:p>
            <a:r>
              <a:rPr lang="lv-LV" sz="1100" b="1" dirty="0">
                <a:latin typeface="Verdana" panose="020B0604030504040204" pitchFamily="34" charset="0"/>
                <a:ea typeface="Verdana" panose="020B0604030504040204" pitchFamily="34" charset="0"/>
              </a:rPr>
              <a:t>Prognoze</a:t>
            </a:r>
          </a:p>
        </p:txBody>
      </p:sp>
      <p:sp>
        <p:nvSpPr>
          <p:cNvPr id="13" name="TextBox 12"/>
          <p:cNvSpPr txBox="1"/>
          <p:nvPr/>
        </p:nvSpPr>
        <p:spPr>
          <a:xfrm>
            <a:off x="7247965" y="1563029"/>
            <a:ext cx="4696255" cy="430887"/>
          </a:xfrm>
          <a:prstGeom prst="rect">
            <a:avLst/>
          </a:prstGeom>
          <a:noFill/>
        </p:spPr>
        <p:txBody>
          <a:bodyPr wrap="square" rtlCol="0">
            <a:spAutoFit/>
          </a:bodyPr>
          <a:lstStyle/>
          <a:p>
            <a:r>
              <a:rPr lang="lv-LV" altLang="lv-LV" sz="1100" b="1" dirty="0">
                <a:latin typeface="Verdana" panose="020B0604030504040204" pitchFamily="34" charset="0"/>
              </a:rPr>
              <a:t>Pārtikas un bezalkoholisko dzērienu cenu indekss un neapstrādātās pārtikas cenu indekss pasaulē (FAO) </a:t>
            </a:r>
          </a:p>
        </p:txBody>
      </p:sp>
      <p:graphicFrame>
        <p:nvGraphicFramePr>
          <p:cNvPr id="15" name="Chart 14"/>
          <p:cNvGraphicFramePr>
            <a:graphicFrameLocks/>
          </p:cNvGraphicFramePr>
          <p:nvPr/>
        </p:nvGraphicFramePr>
        <p:xfrm>
          <a:off x="7064828" y="1909278"/>
          <a:ext cx="4572000" cy="441532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30647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981774" y="223875"/>
            <a:ext cx="8502965" cy="949584"/>
          </a:xfrm>
        </p:spPr>
        <p:txBody>
          <a:bodyPr>
            <a:normAutofit/>
          </a:bodyPr>
          <a:lstStyle/>
          <a:p>
            <a:r>
              <a:rPr lang="lv-LV" altLang="lv-LV" sz="2000" dirty="0"/>
              <a:t>Bezdarba pieaugums Covid laikā bijis mērens, pateicoties nodarbinātības atbalstam</a:t>
            </a:r>
            <a:endParaRPr lang="en-GB" altLang="lv-LV" sz="2000" dirty="0"/>
          </a:p>
        </p:txBody>
      </p:sp>
      <p:sp>
        <p:nvSpPr>
          <p:cNvPr id="14339" name="Text Placeholder 2"/>
          <p:cNvSpPr>
            <a:spLocks noGrp="1"/>
          </p:cNvSpPr>
          <p:nvPr>
            <p:ph type="body" sz="quarter" idx="10"/>
          </p:nvPr>
        </p:nvSpPr>
        <p:spPr>
          <a:xfrm>
            <a:off x="1413505" y="6646910"/>
            <a:ext cx="7551667" cy="304800"/>
          </a:xfrm>
        </p:spPr>
        <p:txBody>
          <a:bodyPr>
            <a:normAutofit/>
          </a:bodyPr>
          <a:lstStyle/>
          <a:p>
            <a:r>
              <a:rPr lang="lv-LV" altLang="lv-LV" sz="900" dirty="0"/>
              <a:t>Datu avots: CSP, VID, LB             * FM prognoze</a:t>
            </a:r>
          </a:p>
          <a:p>
            <a:endParaRPr lang="lv-LV" altLang="lv-LV" dirty="0"/>
          </a:p>
        </p:txBody>
      </p:sp>
      <p:sp>
        <p:nvSpPr>
          <p:cNvPr id="14340" name="Slide Number Placeholder 4"/>
          <p:cNvSpPr>
            <a:spLocks noGrp="1"/>
          </p:cNvSpPr>
          <p:nvPr>
            <p:ph type="sldNum" sz="quarter" idx="13"/>
          </p:nvPr>
        </p:nvSpPr>
        <p:spPr bwMode="auto">
          <a:xfrm>
            <a:off x="9790114" y="6324600"/>
            <a:ext cx="573087"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82896A8-1A05-4103-A1E4-8AA973D6372E}" type="slidenum">
              <a:rPr lang="en-US" altLang="lv-LV" smtClean="0"/>
              <a:pPr/>
              <a:t>14</a:t>
            </a:fld>
            <a:endParaRPr lang="en-US" altLang="lv-LV" dirty="0"/>
          </a:p>
        </p:txBody>
      </p:sp>
      <p:sp>
        <p:nvSpPr>
          <p:cNvPr id="19" name="Content Placeholder 3"/>
          <p:cNvSpPr>
            <a:spLocks noGrp="1"/>
          </p:cNvSpPr>
          <p:nvPr/>
        </p:nvSpPr>
        <p:spPr bwMode="auto">
          <a:xfrm>
            <a:off x="6374999" y="1290590"/>
            <a:ext cx="5561328"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457200">
              <a:defRPr sz="1700">
                <a:solidFill>
                  <a:schemeClr val="tx1"/>
                </a:solidFill>
                <a:latin typeface="Times New Roman" panose="02020603050405020304" pitchFamily="18" charset="0"/>
                <a:cs typeface="Arial" panose="020B0604020202020204" pitchFamily="34" charset="0"/>
              </a:defRPr>
            </a:lvl2pPr>
            <a:lvl3pPr marL="914400">
              <a:defRPr sz="1700">
                <a:solidFill>
                  <a:schemeClr val="tx1"/>
                </a:solidFill>
                <a:latin typeface="Times New Roman" panose="02020603050405020304" pitchFamily="18" charset="0"/>
                <a:cs typeface="Arial" panose="020B0604020202020204" pitchFamily="34" charset="0"/>
              </a:defRPr>
            </a:lvl3pPr>
            <a:lvl4pPr marL="1371600">
              <a:defRPr sz="1700">
                <a:solidFill>
                  <a:schemeClr val="tx1"/>
                </a:solidFill>
                <a:latin typeface="Times New Roman" panose="02020603050405020304" pitchFamily="18" charset="0"/>
                <a:cs typeface="Arial" panose="020B0604020202020204" pitchFamily="34" charset="0"/>
              </a:defRPr>
            </a:lvl4pPr>
            <a:lvl5pPr marL="1828800">
              <a:defRPr sz="1700">
                <a:solidFill>
                  <a:schemeClr val="tx1"/>
                </a:solidFill>
                <a:latin typeface="Times New Roman" panose="02020603050405020304" pitchFamily="18" charset="0"/>
                <a:cs typeface="Arial" panose="020B0604020202020204" pitchFamily="34" charset="0"/>
              </a:defRPr>
            </a:lvl5pPr>
            <a:lvl6pPr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pPr algn="ctr" eaLnBrk="1" hangingPunct="1"/>
            <a:r>
              <a:rPr lang="lv-LV" altLang="lv-LV" sz="1050" b="1" dirty="0">
                <a:latin typeface="Verdana" panose="020B0604030504040204" pitchFamily="34" charset="0"/>
              </a:rPr>
              <a:t>Vidējā bruto darba samaksa, izmaiņas % pret iepriekšējo gadu</a:t>
            </a:r>
          </a:p>
          <a:p>
            <a:pPr algn="ctr" eaLnBrk="1" hangingPunct="1"/>
            <a:endParaRPr lang="en-US" altLang="lv-LV" sz="1200" dirty="0">
              <a:latin typeface="Verdana" panose="020B0604030504040204" pitchFamily="34" charset="0"/>
            </a:endParaRPr>
          </a:p>
        </p:txBody>
      </p:sp>
      <p:sp>
        <p:nvSpPr>
          <p:cNvPr id="13" name="Content Placeholder 3"/>
          <p:cNvSpPr>
            <a:spLocks noGrp="1"/>
          </p:cNvSpPr>
          <p:nvPr/>
        </p:nvSpPr>
        <p:spPr bwMode="auto">
          <a:xfrm>
            <a:off x="1617099" y="3957514"/>
            <a:ext cx="5440868" cy="309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457200">
              <a:defRPr sz="1700">
                <a:solidFill>
                  <a:schemeClr val="tx1"/>
                </a:solidFill>
                <a:latin typeface="Times New Roman" panose="02020603050405020304" pitchFamily="18" charset="0"/>
                <a:cs typeface="Arial" panose="020B0604020202020204" pitchFamily="34" charset="0"/>
              </a:defRPr>
            </a:lvl2pPr>
            <a:lvl3pPr marL="914400">
              <a:defRPr sz="1700">
                <a:solidFill>
                  <a:schemeClr val="tx1"/>
                </a:solidFill>
                <a:latin typeface="Times New Roman" panose="02020603050405020304" pitchFamily="18" charset="0"/>
                <a:cs typeface="Arial" panose="020B0604020202020204" pitchFamily="34" charset="0"/>
              </a:defRPr>
            </a:lvl3pPr>
            <a:lvl4pPr marL="1371600">
              <a:defRPr sz="1700">
                <a:solidFill>
                  <a:schemeClr val="tx1"/>
                </a:solidFill>
                <a:latin typeface="Times New Roman" panose="02020603050405020304" pitchFamily="18" charset="0"/>
                <a:cs typeface="Arial" panose="020B0604020202020204" pitchFamily="34" charset="0"/>
              </a:defRPr>
            </a:lvl4pPr>
            <a:lvl5pPr marL="1828800">
              <a:defRPr sz="1700">
                <a:solidFill>
                  <a:schemeClr val="tx1"/>
                </a:solidFill>
                <a:latin typeface="Times New Roman" panose="02020603050405020304" pitchFamily="18" charset="0"/>
                <a:cs typeface="Arial" panose="020B0604020202020204" pitchFamily="34" charset="0"/>
              </a:defRPr>
            </a:lvl5pPr>
            <a:lvl6pPr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pPr eaLnBrk="1" hangingPunct="1"/>
            <a:r>
              <a:rPr lang="lv-LV" altLang="lv-LV" sz="1050" b="1" dirty="0">
                <a:latin typeface="Verdana" panose="020B0604030504040204" pitchFamily="34" charset="0"/>
              </a:rPr>
              <a:t>Reģistrētie bezdarbnieki un atbalsta saņēmēji, </a:t>
            </a:r>
          </a:p>
          <a:p>
            <a:pPr eaLnBrk="1" hangingPunct="1"/>
            <a:r>
              <a:rPr lang="lv-LV" altLang="lv-LV" sz="1050" b="1" dirty="0">
                <a:latin typeface="Verdana" panose="020B0604030504040204" pitchFamily="34" charset="0"/>
              </a:rPr>
              <a:t>% no ekonomiski aktīvajiem iedzīvotājiem</a:t>
            </a:r>
          </a:p>
        </p:txBody>
      </p:sp>
      <p:sp>
        <p:nvSpPr>
          <p:cNvPr id="21" name="Content Placeholder 3"/>
          <p:cNvSpPr>
            <a:spLocks noGrp="1"/>
          </p:cNvSpPr>
          <p:nvPr/>
        </p:nvSpPr>
        <p:spPr bwMode="auto">
          <a:xfrm>
            <a:off x="6339638" y="3949748"/>
            <a:ext cx="423789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457200">
              <a:defRPr sz="1700">
                <a:solidFill>
                  <a:schemeClr val="tx1"/>
                </a:solidFill>
                <a:latin typeface="Times New Roman" panose="02020603050405020304" pitchFamily="18" charset="0"/>
                <a:cs typeface="Arial" panose="020B0604020202020204" pitchFamily="34" charset="0"/>
              </a:defRPr>
            </a:lvl2pPr>
            <a:lvl3pPr marL="914400">
              <a:defRPr sz="1700">
                <a:solidFill>
                  <a:schemeClr val="tx1"/>
                </a:solidFill>
                <a:latin typeface="Times New Roman" panose="02020603050405020304" pitchFamily="18" charset="0"/>
                <a:cs typeface="Arial" panose="020B0604020202020204" pitchFamily="34" charset="0"/>
              </a:defRPr>
            </a:lvl3pPr>
            <a:lvl4pPr marL="1371600">
              <a:defRPr sz="1700">
                <a:solidFill>
                  <a:schemeClr val="tx1"/>
                </a:solidFill>
                <a:latin typeface="Times New Roman" panose="02020603050405020304" pitchFamily="18" charset="0"/>
                <a:cs typeface="Arial" panose="020B0604020202020204" pitchFamily="34" charset="0"/>
              </a:defRPr>
            </a:lvl4pPr>
            <a:lvl5pPr marL="1828800">
              <a:defRPr sz="1700">
                <a:solidFill>
                  <a:schemeClr val="tx1"/>
                </a:solidFill>
                <a:latin typeface="Times New Roman" panose="02020603050405020304" pitchFamily="18" charset="0"/>
                <a:cs typeface="Arial" panose="020B0604020202020204" pitchFamily="34" charset="0"/>
              </a:defRPr>
            </a:lvl5pPr>
            <a:lvl6pPr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pPr eaLnBrk="1" hangingPunct="1"/>
            <a:endParaRPr lang="lv-LV" altLang="lv-LV" sz="1000" b="1" dirty="0">
              <a:latin typeface="Verdana" panose="020B0604030504040204" pitchFamily="34" charset="0"/>
            </a:endParaRPr>
          </a:p>
        </p:txBody>
      </p:sp>
      <p:sp>
        <p:nvSpPr>
          <p:cNvPr id="17" name="Content Placeholder 3"/>
          <p:cNvSpPr>
            <a:spLocks noGrp="1"/>
          </p:cNvSpPr>
          <p:nvPr/>
        </p:nvSpPr>
        <p:spPr bwMode="auto">
          <a:xfrm>
            <a:off x="1413505" y="1306774"/>
            <a:ext cx="6112169" cy="329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457200">
              <a:defRPr sz="1700">
                <a:solidFill>
                  <a:schemeClr val="tx1"/>
                </a:solidFill>
                <a:latin typeface="Times New Roman" panose="02020603050405020304" pitchFamily="18" charset="0"/>
                <a:cs typeface="Arial" panose="020B0604020202020204" pitchFamily="34" charset="0"/>
              </a:defRPr>
            </a:lvl2pPr>
            <a:lvl3pPr marL="914400">
              <a:defRPr sz="1700">
                <a:solidFill>
                  <a:schemeClr val="tx1"/>
                </a:solidFill>
                <a:latin typeface="Times New Roman" panose="02020603050405020304" pitchFamily="18" charset="0"/>
                <a:cs typeface="Arial" panose="020B0604020202020204" pitchFamily="34" charset="0"/>
              </a:defRPr>
            </a:lvl3pPr>
            <a:lvl4pPr marL="1371600">
              <a:defRPr sz="1700">
                <a:solidFill>
                  <a:schemeClr val="tx1"/>
                </a:solidFill>
                <a:latin typeface="Times New Roman" panose="02020603050405020304" pitchFamily="18" charset="0"/>
                <a:cs typeface="Arial" panose="020B0604020202020204" pitchFamily="34" charset="0"/>
              </a:defRPr>
            </a:lvl4pPr>
            <a:lvl5pPr marL="1828800">
              <a:defRPr sz="1700">
                <a:solidFill>
                  <a:schemeClr val="tx1"/>
                </a:solidFill>
                <a:latin typeface="Times New Roman" panose="02020603050405020304" pitchFamily="18" charset="0"/>
                <a:cs typeface="Arial" panose="020B0604020202020204" pitchFamily="34" charset="0"/>
              </a:defRPr>
            </a:lvl5pPr>
            <a:lvl6pPr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pPr eaLnBrk="1" hangingPunct="1"/>
            <a:r>
              <a:rPr lang="lv-LV" altLang="lv-LV" sz="1000" b="1" dirty="0">
                <a:latin typeface="Verdana" panose="020B0604030504040204" pitchFamily="34" charset="0"/>
              </a:rPr>
              <a:t>Nodarbinātība un bezdarbs</a:t>
            </a:r>
            <a:r>
              <a:rPr lang="en-GB" altLang="lv-LV" sz="1000" b="1" dirty="0">
                <a:latin typeface="Verdana" panose="020B0604030504040204" pitchFamily="34" charset="0"/>
              </a:rPr>
              <a:t>, </a:t>
            </a:r>
            <a:r>
              <a:rPr lang="lv-LV" altLang="lv-LV" sz="1000" b="1" dirty="0">
                <a:latin typeface="Verdana" panose="020B0604030504040204" pitchFamily="34" charset="0"/>
              </a:rPr>
              <a:t>darbaspēka apsekojums</a:t>
            </a:r>
            <a:endParaRPr lang="en-GB" altLang="lv-LV" sz="1000" b="1" dirty="0">
              <a:latin typeface="Verdana" panose="020B0604030504040204" pitchFamily="34" charset="0"/>
            </a:endParaRPr>
          </a:p>
        </p:txBody>
      </p:sp>
      <p:sp>
        <p:nvSpPr>
          <p:cNvPr id="14" name="Content Placeholder 3"/>
          <p:cNvSpPr>
            <a:spLocks noGrp="1"/>
          </p:cNvSpPr>
          <p:nvPr/>
        </p:nvSpPr>
        <p:spPr bwMode="auto">
          <a:xfrm>
            <a:off x="6036052" y="3935805"/>
            <a:ext cx="5561328"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457200">
              <a:defRPr sz="1700">
                <a:solidFill>
                  <a:schemeClr val="tx1"/>
                </a:solidFill>
                <a:latin typeface="Times New Roman" panose="02020603050405020304" pitchFamily="18" charset="0"/>
                <a:cs typeface="Arial" panose="020B0604020202020204" pitchFamily="34" charset="0"/>
              </a:defRPr>
            </a:lvl2pPr>
            <a:lvl3pPr marL="914400">
              <a:defRPr sz="1700">
                <a:solidFill>
                  <a:schemeClr val="tx1"/>
                </a:solidFill>
                <a:latin typeface="Times New Roman" panose="02020603050405020304" pitchFamily="18" charset="0"/>
                <a:cs typeface="Arial" panose="020B0604020202020204" pitchFamily="34" charset="0"/>
              </a:defRPr>
            </a:lvl3pPr>
            <a:lvl4pPr marL="1371600">
              <a:defRPr sz="1700">
                <a:solidFill>
                  <a:schemeClr val="tx1"/>
                </a:solidFill>
                <a:latin typeface="Times New Roman" panose="02020603050405020304" pitchFamily="18" charset="0"/>
                <a:cs typeface="Arial" panose="020B0604020202020204" pitchFamily="34" charset="0"/>
              </a:defRPr>
            </a:lvl4pPr>
            <a:lvl5pPr marL="1828800">
              <a:defRPr sz="1700">
                <a:solidFill>
                  <a:schemeClr val="tx1"/>
                </a:solidFill>
                <a:latin typeface="Times New Roman" panose="02020603050405020304" pitchFamily="18" charset="0"/>
                <a:cs typeface="Arial" panose="020B0604020202020204" pitchFamily="34" charset="0"/>
              </a:defRPr>
            </a:lvl5pPr>
            <a:lvl6pPr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indent="-49213"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pPr algn="ctr" eaLnBrk="1" hangingPunct="1"/>
            <a:r>
              <a:rPr lang="lv-LV" altLang="lv-LV" sz="1050" b="1" dirty="0">
                <a:latin typeface="Verdana" panose="020B0604030504040204" pitchFamily="34" charset="0"/>
              </a:rPr>
              <a:t>Rezidentu mājsaimniecību noguldījumi komercbankās</a:t>
            </a:r>
            <a:endParaRPr lang="en-GB" altLang="lv-LV" sz="1200" dirty="0">
              <a:latin typeface="Verdana" panose="020B0604030504040204" pitchFamily="34" charset="0"/>
            </a:endParaRPr>
          </a:p>
        </p:txBody>
      </p:sp>
      <p:graphicFrame>
        <p:nvGraphicFramePr>
          <p:cNvPr id="12" name="Chart 11"/>
          <p:cNvGraphicFramePr>
            <a:graphicFrameLocks/>
          </p:cNvGraphicFramePr>
          <p:nvPr>
            <p:extLst>
              <p:ext uri="{D42A27DB-BD31-4B8C-83A1-F6EECF244321}">
                <p14:modId xmlns:p14="http://schemas.microsoft.com/office/powerpoint/2010/main" val="4266344228"/>
              </p:ext>
            </p:extLst>
          </p:nvPr>
        </p:nvGraphicFramePr>
        <p:xfrm>
          <a:off x="1143836" y="4249364"/>
          <a:ext cx="4924761" cy="23282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a:graphicFrameLocks/>
          </p:cNvGraphicFramePr>
          <p:nvPr/>
        </p:nvGraphicFramePr>
        <p:xfrm>
          <a:off x="6566902" y="1542963"/>
          <a:ext cx="4499628" cy="24339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Chart 21"/>
          <p:cNvGraphicFramePr>
            <a:graphicFrameLocks/>
          </p:cNvGraphicFramePr>
          <p:nvPr>
            <p:extLst>
              <p:ext uri="{D42A27DB-BD31-4B8C-83A1-F6EECF244321}">
                <p14:modId xmlns:p14="http://schemas.microsoft.com/office/powerpoint/2010/main" val="1376448716"/>
              </p:ext>
            </p:extLst>
          </p:nvPr>
        </p:nvGraphicFramePr>
        <p:xfrm>
          <a:off x="6471561" y="4164709"/>
          <a:ext cx="4692375" cy="24468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Chart 17"/>
          <p:cNvGraphicFramePr/>
          <p:nvPr>
            <p:extLst>
              <p:ext uri="{D42A27DB-BD31-4B8C-83A1-F6EECF244321}">
                <p14:modId xmlns:p14="http://schemas.microsoft.com/office/powerpoint/2010/main" val="2392877895"/>
              </p:ext>
            </p:extLst>
          </p:nvPr>
        </p:nvGraphicFramePr>
        <p:xfrm>
          <a:off x="1125470" y="1503668"/>
          <a:ext cx="4961494" cy="2484735"/>
        </p:xfrm>
        <a:graphic>
          <a:graphicData uri="http://schemas.openxmlformats.org/drawingml/2006/chart">
            <c:chart xmlns:c="http://schemas.openxmlformats.org/drawingml/2006/chart" xmlns:r="http://schemas.openxmlformats.org/officeDocument/2006/relationships" r:id="rId6"/>
          </a:graphicData>
        </a:graphic>
      </p:graphicFrame>
      <p:sp>
        <p:nvSpPr>
          <p:cNvPr id="16" name="Slide Number Placeholder 4">
            <a:extLst>
              <a:ext uri="{FF2B5EF4-FFF2-40B4-BE49-F238E27FC236}">
                <a16:creationId xmlns:a16="http://schemas.microsoft.com/office/drawing/2014/main" id="{E6C0E32B-D9EA-49DA-9749-A5507501452A}"/>
              </a:ext>
            </a:extLst>
          </p:cNvPr>
          <p:cNvSpPr txBox="1">
            <a:spLocks/>
          </p:cNvSpPr>
          <p:nvPr/>
        </p:nvSpPr>
        <p:spPr>
          <a:xfrm>
            <a:off x="11379200" y="6324600"/>
            <a:ext cx="406400" cy="304800"/>
          </a:xfrm>
          <a:prstGeom prst="rect">
            <a:avLst/>
          </a:prstGeom>
        </p:spPr>
        <p:txBody>
          <a:bodyPr vert="horz" wrap="square" lIns="93957" tIns="46979" rIns="93957" bIns="46979" numCol="1" anchor="ctr" anchorCtr="0" compatLnSpc="1">
            <a:prstTxWarp prst="textNoShape">
              <a:avLst/>
            </a:prstTxWarp>
          </a:bodyPr>
          <a:lstStyle>
            <a:defPPr>
              <a:defRPr lang="en-US"/>
            </a:defPPr>
            <a:lvl1pPr algn="r" defTabSz="938213" rtl="0" fontAlgn="base">
              <a:spcBef>
                <a:spcPct val="0"/>
              </a:spcBef>
              <a:spcAft>
                <a:spcPct val="0"/>
              </a:spcAft>
              <a:defRPr sz="1000" kern="1200">
                <a:solidFill>
                  <a:srgbClr val="898989"/>
                </a:solidFill>
                <a:latin typeface="Verdana" panose="020B0604030504040204" pitchFamily="34" charset="0"/>
                <a:ea typeface="+mn-ea"/>
                <a:cs typeface="Arial" panose="020B0604020202020204" pitchFamily="34" charset="0"/>
              </a:defRPr>
            </a:lvl1pPr>
            <a:lvl2pPr marL="468313" indent="-11113"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pPr>
              <a:defRPr/>
            </a:pPr>
            <a:fld id="{62B669AC-9FF4-47FF-A17A-E84E919032D9}" type="slidenum">
              <a:rPr lang="en-US" altLang="lv-LV" smtClean="0"/>
              <a:pPr>
                <a:defRPr/>
              </a:pPr>
              <a:t>14</a:t>
            </a:fld>
            <a:endParaRPr lang="en-US" altLang="lv-LV" dirty="0"/>
          </a:p>
        </p:txBody>
      </p:sp>
    </p:spTree>
    <p:extLst>
      <p:ext uri="{BB962C8B-B14F-4D97-AF65-F5344CB8AC3E}">
        <p14:creationId xmlns:p14="http://schemas.microsoft.com/office/powerpoint/2010/main" val="2848694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333812" y="242047"/>
            <a:ext cx="8128000" cy="1036642"/>
          </a:xfrm>
        </p:spPr>
        <p:txBody>
          <a:bodyPr>
            <a:normAutofit/>
          </a:bodyPr>
          <a:lstStyle/>
          <a:p>
            <a:r>
              <a:rPr lang="lv-LV" altLang="lv-LV" dirty="0"/>
              <a:t>Makroekonomiskās prognozes</a:t>
            </a:r>
            <a:r>
              <a:rPr lang="en-GB" altLang="lv-LV" dirty="0"/>
              <a:t> 2021-2024</a:t>
            </a:r>
            <a:br>
              <a:rPr lang="en-GB" altLang="lv-LV" dirty="0"/>
            </a:br>
            <a:r>
              <a:rPr lang="en-GB" altLang="lv-LV" sz="1800" b="0" dirty="0"/>
              <a:t>(</a:t>
            </a:r>
            <a:r>
              <a:rPr lang="lv-LV" altLang="lv-LV" sz="1800" b="0" dirty="0"/>
              <a:t>Jūnijs</a:t>
            </a:r>
            <a:r>
              <a:rPr lang="en-GB" altLang="lv-LV" sz="1800" b="0" dirty="0"/>
              <a:t> 2021)</a:t>
            </a:r>
          </a:p>
        </p:txBody>
      </p:sp>
      <p:sp>
        <p:nvSpPr>
          <p:cNvPr id="17411" name="Text Placeholder 3"/>
          <p:cNvSpPr>
            <a:spLocks noGrp="1"/>
          </p:cNvSpPr>
          <p:nvPr>
            <p:ph type="body" sz="quarter" idx="10"/>
          </p:nvPr>
        </p:nvSpPr>
        <p:spPr>
          <a:xfrm>
            <a:off x="1335894" y="6324600"/>
            <a:ext cx="2641600" cy="304800"/>
          </a:xfrm>
        </p:spPr>
        <p:txBody>
          <a:bodyPr/>
          <a:lstStyle/>
          <a:p>
            <a:pPr>
              <a:defRPr/>
            </a:pPr>
            <a:r>
              <a:rPr lang="lv-LV" dirty="0">
                <a:solidFill>
                  <a:schemeClr val="tx1">
                    <a:lumMod val="85000"/>
                    <a:lumOff val="15000"/>
                  </a:schemeClr>
                </a:solidFill>
              </a:rPr>
              <a:t>Datu avots: CSP, FM</a:t>
            </a:r>
            <a:endParaRPr lang="en-US" dirty="0">
              <a:solidFill>
                <a:schemeClr val="tx1">
                  <a:lumMod val="85000"/>
                  <a:lumOff val="15000"/>
                </a:schemeClr>
              </a:solidFill>
            </a:endParaRPr>
          </a:p>
        </p:txBody>
      </p:sp>
      <p:sp>
        <p:nvSpPr>
          <p:cNvPr id="17412" name="Slide Number Placeholder 5"/>
          <p:cNvSpPr>
            <a:spLocks noGrp="1"/>
          </p:cNvSpPr>
          <p:nvPr>
            <p:ph type="sldNum" sz="quarter" idx="13"/>
          </p:nvPr>
        </p:nvSpPr>
        <p:spPr/>
        <p:txBody>
          <a:bodyPr/>
          <a:lstStyle/>
          <a:p>
            <a:fld id="{75A99F0E-9DB3-4F2D-9A6F-659C19EF3945}" type="slidenum">
              <a:rPr lang="en-US" altLang="lv-LV" smtClean="0"/>
              <a:pPr/>
              <a:t>15</a:t>
            </a:fld>
            <a:endParaRPr lang="en-US" altLang="lv-LV" dirty="0"/>
          </a:p>
        </p:txBody>
      </p:sp>
      <p:graphicFrame>
        <p:nvGraphicFramePr>
          <p:cNvPr id="12" name="Content Placeholder 11"/>
          <p:cNvGraphicFramePr>
            <a:graphicFrameLocks noGrp="1" noChangeAspect="1"/>
          </p:cNvGraphicFramePr>
          <p:nvPr>
            <p:ph idx="1"/>
          </p:nvPr>
        </p:nvGraphicFramePr>
        <p:xfrm>
          <a:off x="1048109" y="1536193"/>
          <a:ext cx="10160090" cy="4781844"/>
        </p:xfrm>
        <a:graphic>
          <a:graphicData uri="http://schemas.openxmlformats.org/presentationml/2006/ole">
            <mc:AlternateContent xmlns:mc="http://schemas.openxmlformats.org/markup-compatibility/2006">
              <mc:Choice xmlns:v="urn:schemas-microsoft-com:vml" Requires="v">
                <p:oleObj spid="_x0000_s1031" name="Worksheet" r:id="rId4" imgW="8096435" imgH="3809836" progId="Excel.Sheet.12">
                  <p:link/>
                </p:oleObj>
              </mc:Choice>
              <mc:Fallback>
                <p:oleObj name="Worksheet" r:id="rId4" imgW="8096435" imgH="3809836" progId="Excel.Sheet.12">
                  <p:link/>
                  <p:pic>
                    <p:nvPicPr>
                      <p:cNvPr id="12" name="Content Placeholder 11"/>
                      <p:cNvPicPr/>
                      <p:nvPr/>
                    </p:nvPicPr>
                    <p:blipFill>
                      <a:blip r:embed="rId5"/>
                      <a:stretch>
                        <a:fillRect/>
                      </a:stretch>
                    </p:blipFill>
                    <p:spPr>
                      <a:xfrm>
                        <a:off x="1048109" y="1536193"/>
                        <a:ext cx="10160090" cy="4781844"/>
                      </a:xfrm>
                      <a:prstGeom prst="rect">
                        <a:avLst/>
                      </a:prstGeom>
                    </p:spPr>
                  </p:pic>
                </p:oleObj>
              </mc:Fallback>
            </mc:AlternateContent>
          </a:graphicData>
        </a:graphic>
      </p:graphicFrame>
    </p:spTree>
    <p:extLst>
      <p:ext uri="{BB962C8B-B14F-4D97-AF65-F5344CB8AC3E}">
        <p14:creationId xmlns:p14="http://schemas.microsoft.com/office/powerpoint/2010/main" val="1373587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0653" y="319581"/>
            <a:ext cx="7959378" cy="676835"/>
          </a:xfrm>
        </p:spPr>
        <p:txBody>
          <a:bodyPr/>
          <a:lstStyle/>
          <a:p>
            <a:r>
              <a:rPr lang="lv-LV" noProof="1"/>
              <a:t>Covid</a:t>
            </a:r>
            <a:r>
              <a:rPr lang="lv-LV" dirty="0"/>
              <a:t> 3.viļņa scenārijs</a:t>
            </a:r>
          </a:p>
        </p:txBody>
      </p:sp>
      <p:sp>
        <p:nvSpPr>
          <p:cNvPr id="6" name="Slide Number Placeholder 5"/>
          <p:cNvSpPr>
            <a:spLocks noGrp="1"/>
          </p:cNvSpPr>
          <p:nvPr>
            <p:ph type="sldNum" sz="quarter" idx="13"/>
          </p:nvPr>
        </p:nvSpPr>
        <p:spPr/>
        <p:txBody>
          <a:bodyPr/>
          <a:lstStyle/>
          <a:p>
            <a:pPr>
              <a:defRPr/>
            </a:pPr>
            <a:fld id="{84E009EE-3A8C-4533-92EE-AB6A211B1155}" type="slidenum">
              <a:rPr lang="en-US" altLang="lv-LV" smtClean="0"/>
              <a:pPr>
                <a:defRPr/>
              </a:pPr>
              <a:t>16</a:t>
            </a:fld>
            <a:endParaRPr lang="en-US" altLang="lv-LV" dirty="0"/>
          </a:p>
        </p:txBody>
      </p:sp>
      <p:graphicFrame>
        <p:nvGraphicFramePr>
          <p:cNvPr id="10" name="Content Placeholder 13"/>
          <p:cNvGraphicFramePr>
            <a:graphicFrameLocks noGrp="1"/>
          </p:cNvGraphicFramePr>
          <p:nvPr>
            <p:ph idx="1"/>
            <p:extLst>
              <p:ext uri="{D42A27DB-BD31-4B8C-83A1-F6EECF244321}">
                <p14:modId xmlns:p14="http://schemas.microsoft.com/office/powerpoint/2010/main" val="3670740285"/>
              </p:ext>
            </p:extLst>
          </p:nvPr>
        </p:nvGraphicFramePr>
        <p:xfrm>
          <a:off x="391658" y="1752600"/>
          <a:ext cx="5827714" cy="4363772"/>
        </p:xfrm>
        <a:graphic>
          <a:graphicData uri="http://schemas.openxmlformats.org/drawingml/2006/table">
            <a:tbl>
              <a:tblPr>
                <a:tableStyleId>{9D7B26C5-4107-4FEC-AEDC-1716B250A1EF}</a:tableStyleId>
              </a:tblPr>
              <a:tblGrid>
                <a:gridCol w="1846717">
                  <a:extLst>
                    <a:ext uri="{9D8B030D-6E8A-4147-A177-3AD203B41FA5}">
                      <a16:colId xmlns:a16="http://schemas.microsoft.com/office/drawing/2014/main" val="2015627379"/>
                    </a:ext>
                  </a:extLst>
                </a:gridCol>
                <a:gridCol w="642927">
                  <a:extLst>
                    <a:ext uri="{9D8B030D-6E8A-4147-A177-3AD203B41FA5}">
                      <a16:colId xmlns:a16="http://schemas.microsoft.com/office/drawing/2014/main" val="1066897440"/>
                    </a:ext>
                  </a:extLst>
                </a:gridCol>
                <a:gridCol w="667614">
                  <a:extLst>
                    <a:ext uri="{9D8B030D-6E8A-4147-A177-3AD203B41FA5}">
                      <a16:colId xmlns:a16="http://schemas.microsoft.com/office/drawing/2014/main" val="1815236513"/>
                    </a:ext>
                  </a:extLst>
                </a:gridCol>
                <a:gridCol w="667614">
                  <a:extLst>
                    <a:ext uri="{9D8B030D-6E8A-4147-A177-3AD203B41FA5}">
                      <a16:colId xmlns:a16="http://schemas.microsoft.com/office/drawing/2014/main" val="4237318033"/>
                    </a:ext>
                  </a:extLst>
                </a:gridCol>
                <a:gridCol w="667614">
                  <a:extLst>
                    <a:ext uri="{9D8B030D-6E8A-4147-A177-3AD203B41FA5}">
                      <a16:colId xmlns:a16="http://schemas.microsoft.com/office/drawing/2014/main" val="2469655078"/>
                    </a:ext>
                  </a:extLst>
                </a:gridCol>
                <a:gridCol w="667614">
                  <a:extLst>
                    <a:ext uri="{9D8B030D-6E8A-4147-A177-3AD203B41FA5}">
                      <a16:colId xmlns:a16="http://schemas.microsoft.com/office/drawing/2014/main" val="2434608089"/>
                    </a:ext>
                  </a:extLst>
                </a:gridCol>
                <a:gridCol w="667614">
                  <a:extLst>
                    <a:ext uri="{9D8B030D-6E8A-4147-A177-3AD203B41FA5}">
                      <a16:colId xmlns:a16="http://schemas.microsoft.com/office/drawing/2014/main" val="655720308"/>
                    </a:ext>
                  </a:extLst>
                </a:gridCol>
              </a:tblGrid>
              <a:tr h="391643">
                <a:tc>
                  <a:txBody>
                    <a:bodyPr/>
                    <a:lstStyle/>
                    <a:p>
                      <a:pPr algn="l" fontAlgn="b"/>
                      <a:endParaRPr lang="lv-LV" sz="1200" b="0"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b"/>
                </a:tc>
                <a:tc>
                  <a:txBody>
                    <a:bodyPr/>
                    <a:lstStyle/>
                    <a:p>
                      <a:pPr algn="ctr" fontAlgn="b"/>
                      <a:r>
                        <a:rPr lang="lv-LV" sz="1200" b="1" u="none" strike="noStrike" dirty="0">
                          <a:effectLst/>
                          <a:latin typeface="Verdana" panose="020B0604030504040204" pitchFamily="34" charset="0"/>
                          <a:ea typeface="Verdana" panose="020B0604030504040204" pitchFamily="34" charset="0"/>
                        </a:rPr>
                        <a:t>2019</a:t>
                      </a:r>
                      <a:endParaRPr lang="lv-LV" sz="1200" b="1"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ctr">
                    <a:solidFill>
                      <a:schemeClr val="bg1">
                        <a:lumMod val="95000"/>
                      </a:schemeClr>
                    </a:solidFill>
                  </a:tcPr>
                </a:tc>
                <a:tc>
                  <a:txBody>
                    <a:bodyPr/>
                    <a:lstStyle/>
                    <a:p>
                      <a:pPr algn="ctr" fontAlgn="b"/>
                      <a:r>
                        <a:rPr lang="lv-LV" sz="1200" b="1" u="none" strike="noStrike" dirty="0">
                          <a:effectLst/>
                          <a:latin typeface="Verdana" panose="020B0604030504040204" pitchFamily="34" charset="0"/>
                          <a:ea typeface="Verdana" panose="020B0604030504040204" pitchFamily="34" charset="0"/>
                        </a:rPr>
                        <a:t>2020</a:t>
                      </a:r>
                      <a:endParaRPr lang="lv-LV" sz="1200" b="1"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ctr">
                    <a:solidFill>
                      <a:schemeClr val="bg1">
                        <a:lumMod val="95000"/>
                      </a:schemeClr>
                    </a:solidFill>
                  </a:tcPr>
                </a:tc>
                <a:tc>
                  <a:txBody>
                    <a:bodyPr/>
                    <a:lstStyle/>
                    <a:p>
                      <a:pPr algn="ctr" fontAlgn="b"/>
                      <a:r>
                        <a:rPr lang="lv-LV" sz="1200" b="1" u="none" strike="noStrike" dirty="0">
                          <a:effectLst/>
                          <a:latin typeface="Verdana" panose="020B0604030504040204" pitchFamily="34" charset="0"/>
                          <a:ea typeface="Verdana" panose="020B0604030504040204" pitchFamily="34" charset="0"/>
                        </a:rPr>
                        <a:t>2021</a:t>
                      </a:r>
                      <a:endParaRPr lang="lv-LV" sz="1200" b="1"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ctr">
                    <a:solidFill>
                      <a:schemeClr val="bg1">
                        <a:lumMod val="85000"/>
                      </a:schemeClr>
                    </a:solidFill>
                  </a:tcPr>
                </a:tc>
                <a:tc>
                  <a:txBody>
                    <a:bodyPr/>
                    <a:lstStyle/>
                    <a:p>
                      <a:pPr algn="ctr" fontAlgn="b"/>
                      <a:r>
                        <a:rPr lang="lv-LV" sz="1200" b="1" u="none" strike="noStrike" dirty="0">
                          <a:effectLst/>
                          <a:latin typeface="Verdana" panose="020B0604030504040204" pitchFamily="34" charset="0"/>
                          <a:ea typeface="Verdana" panose="020B0604030504040204" pitchFamily="34" charset="0"/>
                        </a:rPr>
                        <a:t>2022</a:t>
                      </a:r>
                      <a:endParaRPr lang="lv-LV" sz="1200" b="1"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ctr">
                    <a:solidFill>
                      <a:schemeClr val="bg1">
                        <a:lumMod val="85000"/>
                      </a:schemeClr>
                    </a:solidFill>
                  </a:tcPr>
                </a:tc>
                <a:tc>
                  <a:txBody>
                    <a:bodyPr/>
                    <a:lstStyle/>
                    <a:p>
                      <a:pPr algn="ctr" fontAlgn="b"/>
                      <a:r>
                        <a:rPr lang="lv-LV" sz="1200" b="1" u="none" strike="noStrike" dirty="0">
                          <a:effectLst/>
                          <a:latin typeface="Verdana" panose="020B0604030504040204" pitchFamily="34" charset="0"/>
                          <a:ea typeface="Verdana" panose="020B0604030504040204" pitchFamily="34" charset="0"/>
                        </a:rPr>
                        <a:t>2023</a:t>
                      </a:r>
                      <a:endParaRPr lang="lv-LV" sz="1200" b="1"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ctr">
                    <a:solidFill>
                      <a:schemeClr val="bg1">
                        <a:lumMod val="85000"/>
                      </a:schemeClr>
                    </a:solidFill>
                  </a:tcPr>
                </a:tc>
                <a:tc>
                  <a:txBody>
                    <a:bodyPr/>
                    <a:lstStyle/>
                    <a:p>
                      <a:pPr algn="ctr" fontAlgn="b"/>
                      <a:r>
                        <a:rPr lang="lv-LV" sz="1200" b="1" u="none" strike="noStrike" dirty="0">
                          <a:effectLst/>
                          <a:latin typeface="Verdana" panose="020B0604030504040204" pitchFamily="34" charset="0"/>
                          <a:ea typeface="Verdana" panose="020B0604030504040204" pitchFamily="34" charset="0"/>
                        </a:rPr>
                        <a:t>2024</a:t>
                      </a:r>
                      <a:endParaRPr lang="lv-LV" sz="1200" b="1"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ctr">
                    <a:solidFill>
                      <a:schemeClr val="bg1">
                        <a:lumMod val="85000"/>
                      </a:schemeClr>
                    </a:solidFill>
                  </a:tcPr>
                </a:tc>
                <a:extLst>
                  <a:ext uri="{0D108BD9-81ED-4DB2-BD59-A6C34878D82A}">
                    <a16:rowId xmlns:a16="http://schemas.microsoft.com/office/drawing/2014/main" val="3868004191"/>
                  </a:ext>
                </a:extLst>
              </a:tr>
              <a:tr h="391643">
                <a:tc>
                  <a:txBody>
                    <a:bodyPr/>
                    <a:lstStyle/>
                    <a:p>
                      <a:pPr algn="ctr" fontAlgn="b"/>
                      <a:r>
                        <a:rPr lang="lv-LV" sz="1200" b="0" i="0" u="none" strike="noStrike" dirty="0">
                          <a:solidFill>
                            <a:srgbClr val="000000"/>
                          </a:solidFill>
                          <a:effectLst/>
                          <a:latin typeface="Verdana" panose="020B0604030504040204" pitchFamily="34" charset="0"/>
                          <a:ea typeface="Verdana" panose="020B0604030504040204" pitchFamily="34" charset="0"/>
                        </a:rPr>
                        <a:t>IKP</a:t>
                      </a:r>
                    </a:p>
                  </a:txBody>
                  <a:tcPr marL="9525" marR="9525" marT="9525" marB="0" anchor="b"/>
                </a:tc>
                <a:tc gridSpan="2">
                  <a:txBody>
                    <a:bodyPr/>
                    <a:lstStyle/>
                    <a:p>
                      <a:pPr algn="ctr" fontAlgn="b"/>
                      <a:r>
                        <a:rPr lang="lv-LV" sz="1200" u="none" strike="noStrike" dirty="0">
                          <a:effectLst/>
                          <a:latin typeface="Verdana" panose="020B0604030504040204" pitchFamily="34" charset="0"/>
                          <a:ea typeface="Verdana" panose="020B0604030504040204" pitchFamily="34" charset="0"/>
                        </a:rPr>
                        <a:t>Fakts</a:t>
                      </a:r>
                      <a:endParaRPr lang="lv-LV" sz="1200" b="0"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ctr">
                    <a:solidFill>
                      <a:schemeClr val="bg1">
                        <a:lumMod val="95000"/>
                      </a:schemeClr>
                    </a:solidFill>
                  </a:tcPr>
                </a:tc>
                <a:tc hMerge="1">
                  <a:txBody>
                    <a:bodyPr/>
                    <a:lstStyle/>
                    <a:p>
                      <a:pPr algn="ctr" fontAlgn="b"/>
                      <a:endParaRPr lang="lv-LV" sz="1800" b="0"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ctr"/>
                </a:tc>
                <a:tc gridSpan="4">
                  <a:txBody>
                    <a:bodyPr/>
                    <a:lstStyle/>
                    <a:p>
                      <a:pPr algn="ctr" fontAlgn="b"/>
                      <a:r>
                        <a:rPr lang="lv-LV" sz="1200" u="none" strike="noStrike" dirty="0">
                          <a:effectLst/>
                          <a:latin typeface="Verdana" panose="020B0604030504040204" pitchFamily="34" charset="0"/>
                          <a:ea typeface="Verdana" panose="020B0604030504040204" pitchFamily="34" charset="0"/>
                        </a:rPr>
                        <a:t>Bāzes scenārijs</a:t>
                      </a:r>
                      <a:endParaRPr lang="lv-LV" sz="1200" b="0"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ctr">
                    <a:solidFill>
                      <a:schemeClr val="bg1">
                        <a:lumMod val="85000"/>
                      </a:schemeClr>
                    </a:solidFill>
                  </a:tcPr>
                </a:tc>
                <a:tc hMerge="1">
                  <a:txBody>
                    <a:bodyPr/>
                    <a:lstStyle/>
                    <a:p>
                      <a:endParaRPr lang="lv-LV"/>
                    </a:p>
                  </a:txBody>
                  <a:tcPr/>
                </a:tc>
                <a:tc hMerge="1">
                  <a:txBody>
                    <a:bodyPr/>
                    <a:lstStyle/>
                    <a:p>
                      <a:pPr algn="l" fontAlgn="b"/>
                      <a:endParaRPr lang="lv-LV" sz="1800" b="0"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b"/>
                </a:tc>
                <a:tc hMerge="1">
                  <a:txBody>
                    <a:bodyPr/>
                    <a:lstStyle/>
                    <a:p>
                      <a:pPr algn="l" fontAlgn="b"/>
                      <a:endParaRPr lang="lv-LV" sz="1800" b="0"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b"/>
                </a:tc>
                <a:extLst>
                  <a:ext uri="{0D108BD9-81ED-4DB2-BD59-A6C34878D82A}">
                    <a16:rowId xmlns:a16="http://schemas.microsoft.com/office/drawing/2014/main" val="4027912598"/>
                  </a:ext>
                </a:extLst>
              </a:tr>
              <a:tr h="391643">
                <a:tc>
                  <a:txBody>
                    <a:bodyPr/>
                    <a:lstStyle/>
                    <a:p>
                      <a:pPr lvl="0" algn="l" fontAlgn="b"/>
                      <a:r>
                        <a:rPr lang="lv-LV" sz="1200" u="none" strike="noStrike" dirty="0">
                          <a:effectLst/>
                          <a:latin typeface="Verdana" panose="020B0604030504040204" pitchFamily="34" charset="0"/>
                          <a:ea typeface="Verdana" panose="020B0604030504040204" pitchFamily="34" charset="0"/>
                        </a:rPr>
                        <a:t>  faktiskajās cenās,</a:t>
                      </a:r>
                      <a:br>
                        <a:rPr lang="lv-LV" sz="1200" u="none" strike="noStrike" dirty="0">
                          <a:effectLst/>
                          <a:latin typeface="Verdana" panose="020B0604030504040204" pitchFamily="34" charset="0"/>
                          <a:ea typeface="Verdana" panose="020B0604030504040204" pitchFamily="34" charset="0"/>
                        </a:rPr>
                      </a:br>
                      <a:r>
                        <a:rPr lang="lv-LV" sz="1200" u="none" strike="noStrike" dirty="0">
                          <a:effectLst/>
                          <a:latin typeface="Verdana" panose="020B0604030504040204" pitchFamily="34" charset="0"/>
                          <a:ea typeface="Verdana" panose="020B0604030504040204" pitchFamily="34" charset="0"/>
                        </a:rPr>
                        <a:t>  milj. euro</a:t>
                      </a:r>
                      <a:endParaRPr lang="lv-LV" sz="1200" b="0"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ctr"/>
                </a:tc>
                <a:tc>
                  <a:txBody>
                    <a:bodyPr/>
                    <a:lstStyle/>
                    <a:p>
                      <a:pPr algn="ctr" fontAlgn="b"/>
                      <a:r>
                        <a:rPr lang="lv-LV" sz="1200" u="none" strike="noStrike" dirty="0">
                          <a:effectLst/>
                          <a:latin typeface="Verdana" panose="020B0604030504040204" pitchFamily="34" charset="0"/>
                          <a:ea typeface="Verdana" panose="020B0604030504040204" pitchFamily="34" charset="0"/>
                        </a:rPr>
                        <a:t>30421</a:t>
                      </a:r>
                      <a:endParaRPr lang="lv-LV" sz="1200" b="0"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ctr">
                    <a:solidFill>
                      <a:schemeClr val="bg1">
                        <a:lumMod val="95000"/>
                      </a:schemeClr>
                    </a:solidFill>
                  </a:tcPr>
                </a:tc>
                <a:tc>
                  <a:txBody>
                    <a:bodyPr/>
                    <a:lstStyle/>
                    <a:p>
                      <a:pPr algn="ctr" fontAlgn="b"/>
                      <a:r>
                        <a:rPr lang="lv-LV" sz="1200" u="none" strike="noStrike" dirty="0">
                          <a:effectLst/>
                          <a:latin typeface="Verdana" panose="020B0604030504040204" pitchFamily="34" charset="0"/>
                          <a:ea typeface="Verdana" panose="020B0604030504040204" pitchFamily="34" charset="0"/>
                        </a:rPr>
                        <a:t>29334</a:t>
                      </a:r>
                      <a:endParaRPr lang="lv-LV" sz="1200" b="0"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ctr">
                    <a:solidFill>
                      <a:schemeClr val="bg1">
                        <a:lumMod val="95000"/>
                      </a:schemeClr>
                    </a:solidFill>
                  </a:tcPr>
                </a:tc>
                <a:tc>
                  <a:txBody>
                    <a:bodyPr/>
                    <a:lstStyle/>
                    <a:p>
                      <a:pPr algn="ctr" fontAlgn="b"/>
                      <a:r>
                        <a:rPr lang="lv-LV" sz="1200" u="none" strike="noStrike" dirty="0">
                          <a:effectLst/>
                          <a:latin typeface="Verdana" panose="020B0604030504040204" pitchFamily="34" charset="0"/>
                          <a:ea typeface="Verdana" panose="020B0604030504040204" pitchFamily="34" charset="0"/>
                        </a:rPr>
                        <a:t>31364</a:t>
                      </a:r>
                      <a:endParaRPr lang="lv-LV" sz="1200" b="0"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ctr">
                    <a:solidFill>
                      <a:schemeClr val="bg1">
                        <a:lumMod val="85000"/>
                      </a:schemeClr>
                    </a:solidFill>
                  </a:tcPr>
                </a:tc>
                <a:tc>
                  <a:txBody>
                    <a:bodyPr/>
                    <a:lstStyle/>
                    <a:p>
                      <a:pPr algn="ctr" fontAlgn="b"/>
                      <a:r>
                        <a:rPr lang="lv-LV" sz="1200" u="none" strike="noStrike" dirty="0">
                          <a:effectLst/>
                          <a:latin typeface="Verdana" panose="020B0604030504040204" pitchFamily="34" charset="0"/>
                          <a:ea typeface="Verdana" panose="020B0604030504040204" pitchFamily="34" charset="0"/>
                        </a:rPr>
                        <a:t>34022</a:t>
                      </a:r>
                      <a:endParaRPr lang="lv-LV" sz="1200" b="0"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ctr">
                    <a:solidFill>
                      <a:schemeClr val="bg1">
                        <a:lumMod val="85000"/>
                      </a:schemeClr>
                    </a:solidFill>
                  </a:tcPr>
                </a:tc>
                <a:tc>
                  <a:txBody>
                    <a:bodyPr/>
                    <a:lstStyle/>
                    <a:p>
                      <a:pPr algn="ctr" fontAlgn="b"/>
                      <a:r>
                        <a:rPr lang="lv-LV" sz="1200" u="none" strike="noStrike" dirty="0">
                          <a:effectLst/>
                          <a:latin typeface="Verdana" panose="020B0604030504040204" pitchFamily="34" charset="0"/>
                          <a:ea typeface="Verdana" panose="020B0604030504040204" pitchFamily="34" charset="0"/>
                        </a:rPr>
                        <a:t>36115</a:t>
                      </a:r>
                      <a:endParaRPr lang="lv-LV" sz="1200" b="0"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ctr">
                    <a:solidFill>
                      <a:schemeClr val="bg1">
                        <a:lumMod val="85000"/>
                      </a:schemeClr>
                    </a:solidFill>
                  </a:tcPr>
                </a:tc>
                <a:tc>
                  <a:txBody>
                    <a:bodyPr/>
                    <a:lstStyle/>
                    <a:p>
                      <a:pPr algn="ctr" fontAlgn="b"/>
                      <a:r>
                        <a:rPr lang="lv-LV" sz="1200" u="none" strike="noStrike" dirty="0">
                          <a:effectLst/>
                          <a:latin typeface="Verdana" panose="020B0604030504040204" pitchFamily="34" charset="0"/>
                          <a:ea typeface="Verdana" panose="020B0604030504040204" pitchFamily="34" charset="0"/>
                        </a:rPr>
                        <a:t>38033</a:t>
                      </a:r>
                      <a:endParaRPr lang="lv-LV" sz="1200" b="0"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ctr">
                    <a:solidFill>
                      <a:schemeClr val="bg1">
                        <a:lumMod val="85000"/>
                      </a:schemeClr>
                    </a:solidFill>
                  </a:tcPr>
                </a:tc>
                <a:extLst>
                  <a:ext uri="{0D108BD9-81ED-4DB2-BD59-A6C34878D82A}">
                    <a16:rowId xmlns:a16="http://schemas.microsoft.com/office/drawing/2014/main" val="2026542838"/>
                  </a:ext>
                </a:extLst>
              </a:tr>
              <a:tr h="391643">
                <a:tc>
                  <a:txBody>
                    <a:bodyPr/>
                    <a:lstStyle/>
                    <a:p>
                      <a:pPr marL="85725" lvl="0" indent="0" algn="l" fontAlgn="b"/>
                      <a:r>
                        <a:rPr lang="lv-LV" sz="1200" u="none" strike="noStrike" dirty="0">
                          <a:effectLst/>
                          <a:latin typeface="Verdana" panose="020B0604030504040204" pitchFamily="34" charset="0"/>
                          <a:ea typeface="Verdana" panose="020B0604030504040204" pitchFamily="34" charset="0"/>
                        </a:rPr>
                        <a:t>reālais pieaugums, %</a:t>
                      </a:r>
                      <a:endParaRPr lang="lv-LV" sz="1200" b="0"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ctr"/>
                </a:tc>
                <a:tc>
                  <a:txBody>
                    <a:bodyPr/>
                    <a:lstStyle/>
                    <a:p>
                      <a:pPr algn="ctr" fontAlgn="b"/>
                      <a:r>
                        <a:rPr lang="lv-LV" sz="1200" u="none" strike="noStrike" dirty="0">
                          <a:effectLst/>
                          <a:latin typeface="Verdana" panose="020B0604030504040204" pitchFamily="34" charset="0"/>
                          <a:ea typeface="Verdana" panose="020B0604030504040204" pitchFamily="34" charset="0"/>
                        </a:rPr>
                        <a:t>2,0</a:t>
                      </a:r>
                      <a:endParaRPr lang="lv-LV" sz="1200" b="0"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ctr">
                    <a:solidFill>
                      <a:schemeClr val="bg1">
                        <a:lumMod val="95000"/>
                      </a:schemeClr>
                    </a:solidFill>
                  </a:tcPr>
                </a:tc>
                <a:tc>
                  <a:txBody>
                    <a:bodyPr/>
                    <a:lstStyle/>
                    <a:p>
                      <a:pPr algn="ctr" fontAlgn="b"/>
                      <a:r>
                        <a:rPr lang="lv-LV" sz="1200" u="none" strike="noStrike" dirty="0">
                          <a:effectLst/>
                          <a:latin typeface="Verdana" panose="020B0604030504040204" pitchFamily="34" charset="0"/>
                          <a:ea typeface="Verdana" panose="020B0604030504040204" pitchFamily="34" charset="0"/>
                        </a:rPr>
                        <a:t>-3,6</a:t>
                      </a:r>
                      <a:endParaRPr lang="lv-LV" sz="1200" b="0"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ctr">
                    <a:solidFill>
                      <a:schemeClr val="bg1">
                        <a:lumMod val="95000"/>
                      </a:schemeClr>
                    </a:solidFill>
                  </a:tcPr>
                </a:tc>
                <a:tc>
                  <a:txBody>
                    <a:bodyPr/>
                    <a:lstStyle/>
                    <a:p>
                      <a:pPr algn="ctr" fontAlgn="b"/>
                      <a:r>
                        <a:rPr lang="lv-LV" sz="1200" u="none" strike="noStrike" dirty="0">
                          <a:effectLst/>
                          <a:latin typeface="Verdana" panose="020B0604030504040204" pitchFamily="34" charset="0"/>
                          <a:ea typeface="Verdana" panose="020B0604030504040204" pitchFamily="34" charset="0"/>
                        </a:rPr>
                        <a:t>3,7</a:t>
                      </a:r>
                      <a:endParaRPr lang="lv-LV" sz="1200" b="0"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ctr">
                    <a:solidFill>
                      <a:schemeClr val="bg1">
                        <a:lumMod val="85000"/>
                      </a:schemeClr>
                    </a:solidFill>
                  </a:tcPr>
                </a:tc>
                <a:tc>
                  <a:txBody>
                    <a:bodyPr/>
                    <a:lstStyle/>
                    <a:p>
                      <a:pPr algn="ctr" fontAlgn="b"/>
                      <a:r>
                        <a:rPr lang="lv-LV" sz="1200" u="none" strike="noStrike" dirty="0">
                          <a:effectLst/>
                          <a:latin typeface="Verdana" panose="020B0604030504040204" pitchFamily="34" charset="0"/>
                          <a:ea typeface="Verdana" panose="020B0604030504040204" pitchFamily="34" charset="0"/>
                        </a:rPr>
                        <a:t>5,0</a:t>
                      </a:r>
                      <a:endParaRPr lang="lv-LV" sz="1200" b="0"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ctr">
                    <a:solidFill>
                      <a:schemeClr val="bg1">
                        <a:lumMod val="85000"/>
                      </a:schemeClr>
                    </a:solidFill>
                  </a:tcPr>
                </a:tc>
                <a:tc>
                  <a:txBody>
                    <a:bodyPr/>
                    <a:lstStyle/>
                    <a:p>
                      <a:pPr algn="ctr" fontAlgn="b"/>
                      <a:r>
                        <a:rPr lang="lv-LV" sz="1200" u="none" strike="noStrike" dirty="0">
                          <a:effectLst/>
                          <a:latin typeface="Verdana" panose="020B0604030504040204" pitchFamily="34" charset="0"/>
                          <a:ea typeface="Verdana" panose="020B0604030504040204" pitchFamily="34" charset="0"/>
                        </a:rPr>
                        <a:t>3,5</a:t>
                      </a:r>
                      <a:endParaRPr lang="lv-LV" sz="1200" b="0"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ctr">
                    <a:solidFill>
                      <a:schemeClr val="bg1">
                        <a:lumMod val="85000"/>
                      </a:schemeClr>
                    </a:solidFill>
                  </a:tcPr>
                </a:tc>
                <a:tc>
                  <a:txBody>
                    <a:bodyPr/>
                    <a:lstStyle/>
                    <a:p>
                      <a:pPr algn="ctr" fontAlgn="b"/>
                      <a:r>
                        <a:rPr lang="lv-LV" sz="1200" u="none" strike="noStrike" dirty="0">
                          <a:effectLst/>
                          <a:latin typeface="Verdana" panose="020B0604030504040204" pitchFamily="34" charset="0"/>
                          <a:ea typeface="Verdana" panose="020B0604030504040204" pitchFamily="34" charset="0"/>
                        </a:rPr>
                        <a:t>3,4</a:t>
                      </a:r>
                      <a:endParaRPr lang="lv-LV" sz="1200" b="0"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ctr">
                    <a:solidFill>
                      <a:schemeClr val="bg1">
                        <a:lumMod val="85000"/>
                      </a:schemeClr>
                    </a:solidFill>
                  </a:tcPr>
                </a:tc>
                <a:extLst>
                  <a:ext uri="{0D108BD9-81ED-4DB2-BD59-A6C34878D82A}">
                    <a16:rowId xmlns:a16="http://schemas.microsoft.com/office/drawing/2014/main" val="2402898689"/>
                  </a:ext>
                </a:extLst>
              </a:tr>
              <a:tr h="220191">
                <a:tc>
                  <a:txBody>
                    <a:bodyPr/>
                    <a:lstStyle/>
                    <a:p>
                      <a:pPr algn="l" fontAlgn="b"/>
                      <a:endParaRPr lang="lv-LV" sz="1200" b="0"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b"/>
                </a:tc>
                <a:tc>
                  <a:txBody>
                    <a:bodyPr/>
                    <a:lstStyle/>
                    <a:p>
                      <a:pPr algn="ctr" fontAlgn="b"/>
                      <a:endParaRPr lang="lv-LV" sz="1200" b="0"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ctr">
                    <a:solidFill>
                      <a:schemeClr val="bg1">
                        <a:lumMod val="95000"/>
                      </a:schemeClr>
                    </a:solidFill>
                  </a:tcPr>
                </a:tc>
                <a:tc>
                  <a:txBody>
                    <a:bodyPr/>
                    <a:lstStyle/>
                    <a:p>
                      <a:pPr algn="ctr" fontAlgn="b"/>
                      <a:endParaRPr lang="lv-LV" sz="1200" b="0"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ctr">
                    <a:solidFill>
                      <a:schemeClr val="bg1">
                        <a:lumMod val="95000"/>
                      </a:schemeClr>
                    </a:solidFill>
                  </a:tcPr>
                </a:tc>
                <a:tc>
                  <a:txBody>
                    <a:bodyPr/>
                    <a:lstStyle/>
                    <a:p>
                      <a:pPr algn="ctr" fontAlgn="b"/>
                      <a:endParaRPr lang="lv-LV" sz="1200" b="0"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ctr">
                    <a:solidFill>
                      <a:schemeClr val="bg1">
                        <a:lumMod val="85000"/>
                      </a:schemeClr>
                    </a:solidFill>
                  </a:tcPr>
                </a:tc>
                <a:tc>
                  <a:txBody>
                    <a:bodyPr/>
                    <a:lstStyle/>
                    <a:p>
                      <a:pPr algn="ctr" fontAlgn="b"/>
                      <a:endParaRPr lang="lv-LV" sz="1200" b="0"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ctr">
                    <a:solidFill>
                      <a:schemeClr val="bg1">
                        <a:lumMod val="85000"/>
                      </a:schemeClr>
                    </a:solidFill>
                  </a:tcPr>
                </a:tc>
                <a:tc>
                  <a:txBody>
                    <a:bodyPr/>
                    <a:lstStyle/>
                    <a:p>
                      <a:pPr algn="ctr" fontAlgn="b"/>
                      <a:endParaRPr lang="lv-LV" sz="1200" b="0"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ctr">
                    <a:solidFill>
                      <a:schemeClr val="bg1">
                        <a:lumMod val="85000"/>
                      </a:schemeClr>
                    </a:solidFill>
                  </a:tcPr>
                </a:tc>
                <a:tc>
                  <a:txBody>
                    <a:bodyPr/>
                    <a:lstStyle/>
                    <a:p>
                      <a:pPr algn="ctr" fontAlgn="b"/>
                      <a:endParaRPr lang="lv-LV" sz="1200" b="0"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ctr">
                    <a:solidFill>
                      <a:schemeClr val="bg1">
                        <a:lumMod val="85000"/>
                      </a:schemeClr>
                    </a:solidFill>
                  </a:tcPr>
                </a:tc>
                <a:extLst>
                  <a:ext uri="{0D108BD9-81ED-4DB2-BD59-A6C34878D82A}">
                    <a16:rowId xmlns:a16="http://schemas.microsoft.com/office/drawing/2014/main" val="4137059387"/>
                  </a:ext>
                </a:extLst>
              </a:tr>
              <a:tr h="391643">
                <a:tc>
                  <a:txBody>
                    <a:bodyPr/>
                    <a:lstStyle/>
                    <a:p>
                      <a:pPr algn="ctr" fontAlgn="b"/>
                      <a:r>
                        <a:rPr lang="lv-LV" sz="1200" b="0" i="0" u="none" strike="noStrike" dirty="0">
                          <a:solidFill>
                            <a:srgbClr val="000000"/>
                          </a:solidFill>
                          <a:effectLst/>
                          <a:latin typeface="Verdana" panose="020B0604030504040204" pitchFamily="34" charset="0"/>
                          <a:ea typeface="Verdana" panose="020B0604030504040204" pitchFamily="34" charset="0"/>
                        </a:rPr>
                        <a:t>IKP</a:t>
                      </a:r>
                    </a:p>
                  </a:txBody>
                  <a:tcPr marL="9525" marR="9525" marT="9525" marB="0" anchor="b"/>
                </a:tc>
                <a:tc gridSpan="2">
                  <a:txBody>
                    <a:bodyPr/>
                    <a:lstStyle/>
                    <a:p>
                      <a:pPr algn="ctr" fontAlgn="b"/>
                      <a:r>
                        <a:rPr lang="lv-LV" sz="1200" u="none" strike="noStrike" dirty="0">
                          <a:effectLst/>
                          <a:latin typeface="Verdana" panose="020B0604030504040204" pitchFamily="34" charset="0"/>
                          <a:ea typeface="Verdana" panose="020B0604030504040204" pitchFamily="34" charset="0"/>
                        </a:rPr>
                        <a:t>Fakts</a:t>
                      </a:r>
                      <a:endParaRPr lang="lv-LV" sz="1200" b="0"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ctr">
                    <a:solidFill>
                      <a:schemeClr val="bg1">
                        <a:lumMod val="95000"/>
                      </a:schemeClr>
                    </a:solidFill>
                  </a:tcPr>
                </a:tc>
                <a:tc hMerge="1">
                  <a:txBody>
                    <a:bodyPr/>
                    <a:lstStyle/>
                    <a:p>
                      <a:pPr algn="ctr" fontAlgn="b"/>
                      <a:endParaRPr lang="lv-LV" sz="1800" b="0"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ctr"/>
                </a:tc>
                <a:tc gridSpan="4">
                  <a:txBody>
                    <a:bodyPr/>
                    <a:lstStyle/>
                    <a:p>
                      <a:pPr algn="ctr" fontAlgn="b"/>
                      <a:r>
                        <a:rPr lang="lv-LV" sz="1200" u="none" strike="noStrike" dirty="0">
                          <a:effectLst/>
                          <a:latin typeface="Verdana" panose="020B0604030504040204" pitchFamily="34" charset="0"/>
                          <a:ea typeface="Verdana" panose="020B0604030504040204" pitchFamily="34" charset="0"/>
                        </a:rPr>
                        <a:t>Riska scenārijs</a:t>
                      </a:r>
                      <a:endParaRPr lang="lv-LV" sz="1200" b="0"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ctr">
                    <a:solidFill>
                      <a:schemeClr val="bg1">
                        <a:lumMod val="85000"/>
                      </a:schemeClr>
                    </a:solidFill>
                  </a:tcPr>
                </a:tc>
                <a:tc hMerge="1">
                  <a:txBody>
                    <a:bodyPr/>
                    <a:lstStyle/>
                    <a:p>
                      <a:endParaRPr lang="lv-LV"/>
                    </a:p>
                  </a:txBody>
                  <a:tcPr/>
                </a:tc>
                <a:tc hMerge="1">
                  <a:txBody>
                    <a:bodyPr/>
                    <a:lstStyle/>
                    <a:p>
                      <a:pPr algn="ctr" fontAlgn="b"/>
                      <a:endParaRPr lang="lv-LV" sz="1800" b="0" i="0" u="none" strike="noStrike">
                        <a:solidFill>
                          <a:srgbClr val="000000"/>
                        </a:solidFill>
                        <a:effectLst/>
                        <a:latin typeface="Verdana" panose="020B0604030504040204" pitchFamily="34" charset="0"/>
                        <a:ea typeface="Verdana" panose="020B0604030504040204" pitchFamily="34" charset="0"/>
                      </a:endParaRPr>
                    </a:p>
                  </a:txBody>
                  <a:tcPr marL="9525" marR="9525" marT="9525" marB="0" anchor="ctr"/>
                </a:tc>
                <a:tc hMerge="1">
                  <a:txBody>
                    <a:bodyPr/>
                    <a:lstStyle/>
                    <a:p>
                      <a:pPr algn="ctr" fontAlgn="b"/>
                      <a:endParaRPr lang="lv-LV" sz="1800" b="0"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ctr"/>
                </a:tc>
                <a:extLst>
                  <a:ext uri="{0D108BD9-81ED-4DB2-BD59-A6C34878D82A}">
                    <a16:rowId xmlns:a16="http://schemas.microsoft.com/office/drawing/2014/main" val="3335561430"/>
                  </a:ext>
                </a:extLst>
              </a:tr>
              <a:tr h="391643">
                <a:tc>
                  <a:txBody>
                    <a:bodyPr/>
                    <a:lstStyle/>
                    <a:p>
                      <a:pPr lvl="0" algn="l" fontAlgn="b"/>
                      <a:r>
                        <a:rPr lang="lv-LV" sz="1200" u="none" strike="noStrike" dirty="0">
                          <a:effectLst/>
                          <a:latin typeface="Verdana" panose="020B0604030504040204" pitchFamily="34" charset="0"/>
                          <a:ea typeface="Verdana" panose="020B0604030504040204" pitchFamily="34" charset="0"/>
                        </a:rPr>
                        <a:t>  faktiskajās cenās,</a:t>
                      </a:r>
                      <a:br>
                        <a:rPr lang="lv-LV" sz="1200" u="none" strike="noStrike" dirty="0">
                          <a:effectLst/>
                          <a:latin typeface="Verdana" panose="020B0604030504040204" pitchFamily="34" charset="0"/>
                          <a:ea typeface="Verdana" panose="020B0604030504040204" pitchFamily="34" charset="0"/>
                        </a:rPr>
                      </a:br>
                      <a:r>
                        <a:rPr lang="lv-LV" sz="1200" u="none" strike="noStrike" dirty="0">
                          <a:effectLst/>
                          <a:latin typeface="Verdana" panose="020B0604030504040204" pitchFamily="34" charset="0"/>
                          <a:ea typeface="Verdana" panose="020B0604030504040204" pitchFamily="34" charset="0"/>
                        </a:rPr>
                        <a:t>  milj. euro</a:t>
                      </a:r>
                      <a:endParaRPr lang="lv-LV" sz="1200" b="0"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ctr"/>
                </a:tc>
                <a:tc>
                  <a:txBody>
                    <a:bodyPr/>
                    <a:lstStyle/>
                    <a:p>
                      <a:pPr algn="ctr" fontAlgn="b"/>
                      <a:r>
                        <a:rPr lang="lv-LV" sz="1200" u="none" strike="noStrike" dirty="0">
                          <a:effectLst/>
                          <a:latin typeface="Verdana" panose="020B0604030504040204" pitchFamily="34" charset="0"/>
                          <a:ea typeface="Verdana" panose="020B0604030504040204" pitchFamily="34" charset="0"/>
                        </a:rPr>
                        <a:t>30421</a:t>
                      </a:r>
                      <a:endParaRPr lang="lv-LV" sz="1200" b="0"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ctr">
                    <a:solidFill>
                      <a:schemeClr val="bg1">
                        <a:lumMod val="95000"/>
                      </a:schemeClr>
                    </a:solidFill>
                  </a:tcPr>
                </a:tc>
                <a:tc>
                  <a:txBody>
                    <a:bodyPr/>
                    <a:lstStyle/>
                    <a:p>
                      <a:pPr algn="ctr" fontAlgn="b"/>
                      <a:r>
                        <a:rPr lang="lv-LV" sz="1200" u="none" strike="noStrike" dirty="0">
                          <a:effectLst/>
                          <a:latin typeface="Verdana" panose="020B0604030504040204" pitchFamily="34" charset="0"/>
                          <a:ea typeface="Verdana" panose="020B0604030504040204" pitchFamily="34" charset="0"/>
                        </a:rPr>
                        <a:t>29334</a:t>
                      </a:r>
                      <a:endParaRPr lang="lv-LV" sz="1200" b="0"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ctr">
                    <a:solidFill>
                      <a:schemeClr val="bg1">
                        <a:lumMod val="95000"/>
                      </a:schemeClr>
                    </a:solidFill>
                  </a:tcPr>
                </a:tc>
                <a:tc>
                  <a:txBody>
                    <a:bodyPr/>
                    <a:lstStyle/>
                    <a:p>
                      <a:pPr algn="ctr" fontAlgn="b"/>
                      <a:r>
                        <a:rPr lang="lv-LV" sz="1200" u="none" strike="noStrike" dirty="0">
                          <a:effectLst/>
                          <a:latin typeface="Verdana" panose="020B0604030504040204" pitchFamily="34" charset="0"/>
                          <a:ea typeface="Verdana" panose="020B0604030504040204" pitchFamily="34" charset="0"/>
                        </a:rPr>
                        <a:t>31154</a:t>
                      </a:r>
                      <a:endParaRPr lang="lv-LV" sz="1200" b="0"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ctr">
                    <a:solidFill>
                      <a:schemeClr val="bg1">
                        <a:lumMod val="85000"/>
                      </a:schemeClr>
                    </a:solidFill>
                  </a:tcPr>
                </a:tc>
                <a:tc>
                  <a:txBody>
                    <a:bodyPr/>
                    <a:lstStyle/>
                    <a:p>
                      <a:pPr algn="ctr" fontAlgn="b"/>
                      <a:r>
                        <a:rPr lang="lv-LV" sz="1200" u="none" strike="noStrike" dirty="0">
                          <a:effectLst/>
                          <a:latin typeface="Verdana" panose="020B0604030504040204" pitchFamily="34" charset="0"/>
                          <a:ea typeface="Verdana" panose="020B0604030504040204" pitchFamily="34" charset="0"/>
                        </a:rPr>
                        <a:t>32995</a:t>
                      </a:r>
                      <a:endParaRPr lang="lv-LV" sz="1200" b="0"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ctr">
                    <a:solidFill>
                      <a:schemeClr val="bg1">
                        <a:lumMod val="85000"/>
                      </a:schemeClr>
                    </a:solidFill>
                  </a:tcPr>
                </a:tc>
                <a:tc>
                  <a:txBody>
                    <a:bodyPr/>
                    <a:lstStyle/>
                    <a:p>
                      <a:pPr algn="ctr" fontAlgn="b"/>
                      <a:r>
                        <a:rPr lang="lv-LV" sz="1200" u="none" strike="noStrike" dirty="0">
                          <a:effectLst/>
                          <a:latin typeface="Verdana" panose="020B0604030504040204" pitchFamily="34" charset="0"/>
                          <a:ea typeface="Verdana" panose="020B0604030504040204" pitchFamily="34" charset="0"/>
                        </a:rPr>
                        <a:t>35018</a:t>
                      </a:r>
                      <a:endParaRPr lang="lv-LV" sz="1200" b="0"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ctr">
                    <a:solidFill>
                      <a:schemeClr val="bg1">
                        <a:lumMod val="85000"/>
                      </a:schemeClr>
                    </a:solidFill>
                  </a:tcPr>
                </a:tc>
                <a:tc>
                  <a:txBody>
                    <a:bodyPr/>
                    <a:lstStyle/>
                    <a:p>
                      <a:pPr algn="ctr" fontAlgn="b"/>
                      <a:r>
                        <a:rPr lang="lv-LV" sz="1200" u="none" strike="noStrike" dirty="0">
                          <a:effectLst/>
                          <a:latin typeface="Verdana" panose="020B0604030504040204" pitchFamily="34" charset="0"/>
                          <a:ea typeface="Verdana" panose="020B0604030504040204" pitchFamily="34" charset="0"/>
                        </a:rPr>
                        <a:t>36876</a:t>
                      </a:r>
                      <a:endParaRPr lang="lv-LV" sz="1200" b="0"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ctr">
                    <a:solidFill>
                      <a:schemeClr val="bg1">
                        <a:lumMod val="85000"/>
                      </a:schemeClr>
                    </a:solidFill>
                  </a:tcPr>
                </a:tc>
                <a:extLst>
                  <a:ext uri="{0D108BD9-81ED-4DB2-BD59-A6C34878D82A}">
                    <a16:rowId xmlns:a16="http://schemas.microsoft.com/office/drawing/2014/main" val="601132240"/>
                  </a:ext>
                </a:extLst>
              </a:tr>
              <a:tr h="391643">
                <a:tc>
                  <a:txBody>
                    <a:bodyPr/>
                    <a:lstStyle/>
                    <a:p>
                      <a:pPr marL="85725" lvl="0" indent="0" algn="l" fontAlgn="b"/>
                      <a:r>
                        <a:rPr lang="lv-LV" sz="1200" u="none" strike="noStrike" dirty="0">
                          <a:effectLst/>
                          <a:latin typeface="Verdana" panose="020B0604030504040204" pitchFamily="34" charset="0"/>
                          <a:ea typeface="Verdana" panose="020B0604030504040204" pitchFamily="34" charset="0"/>
                        </a:rPr>
                        <a:t>reālais pieaugums, %</a:t>
                      </a:r>
                      <a:endParaRPr lang="lv-LV" sz="1200" b="0"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ctr"/>
                </a:tc>
                <a:tc>
                  <a:txBody>
                    <a:bodyPr/>
                    <a:lstStyle/>
                    <a:p>
                      <a:pPr algn="ctr" fontAlgn="b"/>
                      <a:r>
                        <a:rPr lang="lv-LV" sz="1200" u="none" strike="noStrike" dirty="0">
                          <a:effectLst/>
                          <a:latin typeface="Verdana" panose="020B0604030504040204" pitchFamily="34" charset="0"/>
                          <a:ea typeface="Verdana" panose="020B0604030504040204" pitchFamily="34" charset="0"/>
                        </a:rPr>
                        <a:t>2,0</a:t>
                      </a:r>
                      <a:endParaRPr lang="lv-LV" sz="1200" b="0"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ctr">
                    <a:solidFill>
                      <a:schemeClr val="bg1">
                        <a:lumMod val="95000"/>
                      </a:schemeClr>
                    </a:solidFill>
                  </a:tcPr>
                </a:tc>
                <a:tc>
                  <a:txBody>
                    <a:bodyPr/>
                    <a:lstStyle/>
                    <a:p>
                      <a:pPr algn="ctr" fontAlgn="b"/>
                      <a:r>
                        <a:rPr lang="lv-LV" sz="1200" u="none" strike="noStrike" dirty="0">
                          <a:effectLst/>
                          <a:latin typeface="Verdana" panose="020B0604030504040204" pitchFamily="34" charset="0"/>
                          <a:ea typeface="Verdana" panose="020B0604030504040204" pitchFamily="34" charset="0"/>
                        </a:rPr>
                        <a:t>-3,6</a:t>
                      </a:r>
                      <a:endParaRPr lang="lv-LV" sz="1200" b="0"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ctr">
                    <a:solidFill>
                      <a:schemeClr val="bg1">
                        <a:lumMod val="95000"/>
                      </a:schemeClr>
                    </a:solidFill>
                  </a:tcPr>
                </a:tc>
                <a:tc>
                  <a:txBody>
                    <a:bodyPr/>
                    <a:lstStyle/>
                    <a:p>
                      <a:pPr algn="ctr" fontAlgn="b"/>
                      <a:r>
                        <a:rPr lang="lv-LV" sz="1200" u="none" strike="noStrike" dirty="0">
                          <a:effectLst/>
                          <a:latin typeface="Verdana" panose="020B0604030504040204" pitchFamily="34" charset="0"/>
                          <a:ea typeface="Verdana" panose="020B0604030504040204" pitchFamily="34" charset="0"/>
                        </a:rPr>
                        <a:t>3,0</a:t>
                      </a:r>
                      <a:endParaRPr lang="lv-LV" sz="1200" b="0"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ctr">
                    <a:solidFill>
                      <a:schemeClr val="bg1">
                        <a:lumMod val="85000"/>
                      </a:schemeClr>
                    </a:solidFill>
                  </a:tcPr>
                </a:tc>
                <a:tc>
                  <a:txBody>
                    <a:bodyPr/>
                    <a:lstStyle/>
                    <a:p>
                      <a:pPr algn="ctr" fontAlgn="b"/>
                      <a:r>
                        <a:rPr lang="lv-LV" sz="1200" u="none" strike="noStrike" dirty="0">
                          <a:effectLst/>
                          <a:latin typeface="Verdana" panose="020B0604030504040204" pitchFamily="34" charset="0"/>
                          <a:ea typeface="Verdana" panose="020B0604030504040204" pitchFamily="34" charset="0"/>
                        </a:rPr>
                        <a:t>2,5</a:t>
                      </a:r>
                      <a:endParaRPr lang="lv-LV" sz="1200" b="0"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ctr">
                    <a:solidFill>
                      <a:schemeClr val="bg1">
                        <a:lumMod val="85000"/>
                      </a:schemeClr>
                    </a:solidFill>
                  </a:tcPr>
                </a:tc>
                <a:tc>
                  <a:txBody>
                    <a:bodyPr/>
                    <a:lstStyle/>
                    <a:p>
                      <a:pPr algn="ctr" fontAlgn="b"/>
                      <a:r>
                        <a:rPr lang="lv-LV" sz="1200" u="none" strike="noStrike" dirty="0">
                          <a:effectLst/>
                          <a:latin typeface="Verdana" panose="020B0604030504040204" pitchFamily="34" charset="0"/>
                          <a:ea typeface="Verdana" panose="020B0604030504040204" pitchFamily="34" charset="0"/>
                        </a:rPr>
                        <a:t>3,4</a:t>
                      </a:r>
                      <a:endParaRPr lang="lv-LV" sz="1200" b="0"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ctr">
                    <a:solidFill>
                      <a:schemeClr val="bg1">
                        <a:lumMod val="85000"/>
                      </a:schemeClr>
                    </a:solidFill>
                  </a:tcPr>
                </a:tc>
                <a:tc>
                  <a:txBody>
                    <a:bodyPr/>
                    <a:lstStyle/>
                    <a:p>
                      <a:pPr algn="ctr" fontAlgn="b"/>
                      <a:r>
                        <a:rPr lang="lv-LV" sz="1200" u="none" strike="noStrike" dirty="0">
                          <a:effectLst/>
                          <a:latin typeface="Verdana" panose="020B0604030504040204" pitchFamily="34" charset="0"/>
                          <a:ea typeface="Verdana" panose="020B0604030504040204" pitchFamily="34" charset="0"/>
                        </a:rPr>
                        <a:t>3,4</a:t>
                      </a:r>
                      <a:endParaRPr lang="lv-LV" sz="1200" b="0"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ctr">
                    <a:solidFill>
                      <a:schemeClr val="bg1">
                        <a:lumMod val="85000"/>
                      </a:schemeClr>
                    </a:solidFill>
                  </a:tcPr>
                </a:tc>
                <a:extLst>
                  <a:ext uri="{0D108BD9-81ED-4DB2-BD59-A6C34878D82A}">
                    <a16:rowId xmlns:a16="http://schemas.microsoft.com/office/drawing/2014/main" val="3077252509"/>
                  </a:ext>
                </a:extLst>
              </a:tr>
              <a:tr h="227151">
                <a:tc>
                  <a:txBody>
                    <a:bodyPr/>
                    <a:lstStyle/>
                    <a:p>
                      <a:pPr algn="l" fontAlgn="b"/>
                      <a:endParaRPr lang="lv-LV" sz="1200" b="0"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b"/>
                </a:tc>
                <a:tc>
                  <a:txBody>
                    <a:bodyPr/>
                    <a:lstStyle/>
                    <a:p>
                      <a:pPr algn="ctr" fontAlgn="b"/>
                      <a:endParaRPr lang="lv-LV" sz="1200" b="0"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ctr">
                    <a:solidFill>
                      <a:schemeClr val="bg1">
                        <a:lumMod val="95000"/>
                      </a:schemeClr>
                    </a:solidFill>
                  </a:tcPr>
                </a:tc>
                <a:tc>
                  <a:txBody>
                    <a:bodyPr/>
                    <a:lstStyle/>
                    <a:p>
                      <a:pPr algn="ctr" fontAlgn="b"/>
                      <a:endParaRPr lang="lv-LV" sz="1200" b="0"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ctr">
                    <a:solidFill>
                      <a:schemeClr val="bg1">
                        <a:lumMod val="95000"/>
                      </a:schemeClr>
                    </a:solidFill>
                  </a:tcPr>
                </a:tc>
                <a:tc>
                  <a:txBody>
                    <a:bodyPr/>
                    <a:lstStyle/>
                    <a:p>
                      <a:pPr algn="ctr" fontAlgn="b"/>
                      <a:endParaRPr lang="lv-LV" sz="1200" b="0"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ctr">
                    <a:solidFill>
                      <a:schemeClr val="bg1">
                        <a:lumMod val="85000"/>
                      </a:schemeClr>
                    </a:solidFill>
                  </a:tcPr>
                </a:tc>
                <a:tc>
                  <a:txBody>
                    <a:bodyPr/>
                    <a:lstStyle/>
                    <a:p>
                      <a:pPr algn="ctr" fontAlgn="b"/>
                      <a:endParaRPr lang="lv-LV" sz="1200" b="0"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ctr">
                    <a:solidFill>
                      <a:schemeClr val="bg1">
                        <a:lumMod val="85000"/>
                      </a:schemeClr>
                    </a:solidFill>
                  </a:tcPr>
                </a:tc>
                <a:tc>
                  <a:txBody>
                    <a:bodyPr/>
                    <a:lstStyle/>
                    <a:p>
                      <a:pPr algn="ctr" fontAlgn="b"/>
                      <a:endParaRPr lang="lv-LV" sz="1200" b="0"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ctr">
                    <a:solidFill>
                      <a:schemeClr val="bg1">
                        <a:lumMod val="85000"/>
                      </a:schemeClr>
                    </a:solidFill>
                  </a:tcPr>
                </a:tc>
                <a:tc>
                  <a:txBody>
                    <a:bodyPr/>
                    <a:lstStyle/>
                    <a:p>
                      <a:pPr algn="ctr" fontAlgn="b"/>
                      <a:endParaRPr lang="lv-LV" sz="1200" b="0"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ctr">
                    <a:solidFill>
                      <a:schemeClr val="bg1">
                        <a:lumMod val="85000"/>
                      </a:schemeClr>
                    </a:solidFill>
                  </a:tcPr>
                </a:tc>
                <a:extLst>
                  <a:ext uri="{0D108BD9-81ED-4DB2-BD59-A6C34878D82A}">
                    <a16:rowId xmlns:a16="http://schemas.microsoft.com/office/drawing/2014/main" val="3534127930"/>
                  </a:ext>
                </a:extLst>
              </a:tr>
              <a:tr h="391643">
                <a:tc>
                  <a:txBody>
                    <a:bodyPr/>
                    <a:lstStyle/>
                    <a:p>
                      <a:pPr algn="ctr" fontAlgn="b"/>
                      <a:r>
                        <a:rPr lang="lv-LV" sz="1200" b="1" i="0" u="none" strike="noStrike" dirty="0">
                          <a:solidFill>
                            <a:srgbClr val="FF0000"/>
                          </a:solidFill>
                          <a:effectLst/>
                          <a:latin typeface="Verdana" panose="020B0604030504040204" pitchFamily="34" charset="0"/>
                          <a:ea typeface="Verdana" panose="020B0604030504040204" pitchFamily="34" charset="0"/>
                        </a:rPr>
                        <a:t>IKP</a:t>
                      </a:r>
                    </a:p>
                  </a:txBody>
                  <a:tcPr marL="9525" marR="9525" marT="9525" marB="0" anchor="b"/>
                </a:tc>
                <a:tc gridSpan="2">
                  <a:txBody>
                    <a:bodyPr/>
                    <a:lstStyle/>
                    <a:p>
                      <a:pPr algn="ctr" fontAlgn="b"/>
                      <a:r>
                        <a:rPr lang="lv-LV" sz="1200" b="1" u="none" strike="noStrike" dirty="0">
                          <a:solidFill>
                            <a:srgbClr val="FF0000"/>
                          </a:solidFill>
                          <a:effectLst/>
                          <a:latin typeface="Verdana" panose="020B0604030504040204" pitchFamily="34" charset="0"/>
                          <a:ea typeface="Verdana" panose="020B0604030504040204" pitchFamily="34" charset="0"/>
                        </a:rPr>
                        <a:t>Fakts</a:t>
                      </a:r>
                      <a:endParaRPr lang="lv-LV" sz="1200" b="1" i="0" u="none" strike="noStrike" dirty="0">
                        <a:solidFill>
                          <a:srgbClr val="FF0000"/>
                        </a:solidFill>
                        <a:effectLst/>
                        <a:latin typeface="Verdana" panose="020B0604030504040204" pitchFamily="34" charset="0"/>
                        <a:ea typeface="Verdana" panose="020B0604030504040204" pitchFamily="34" charset="0"/>
                      </a:endParaRPr>
                    </a:p>
                  </a:txBody>
                  <a:tcPr marL="9525" marR="9525" marT="9525" marB="0" anchor="ctr">
                    <a:solidFill>
                      <a:schemeClr val="bg1">
                        <a:lumMod val="95000"/>
                      </a:schemeClr>
                    </a:solidFill>
                  </a:tcPr>
                </a:tc>
                <a:tc hMerge="1">
                  <a:txBody>
                    <a:bodyPr/>
                    <a:lstStyle/>
                    <a:p>
                      <a:pPr algn="ctr" fontAlgn="b"/>
                      <a:endParaRPr lang="lv-LV" sz="1800" b="0"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ctr"/>
                </a:tc>
                <a:tc gridSpan="4">
                  <a:txBody>
                    <a:bodyPr/>
                    <a:lstStyle/>
                    <a:p>
                      <a:pPr algn="ctr" fontAlgn="b"/>
                      <a:r>
                        <a:rPr lang="lv-LV" sz="1200" b="1" u="none" strike="noStrike" dirty="0">
                          <a:solidFill>
                            <a:srgbClr val="FF0000"/>
                          </a:solidFill>
                          <a:effectLst/>
                          <a:latin typeface="Verdana" panose="020B0604030504040204" pitchFamily="34" charset="0"/>
                          <a:ea typeface="Verdana" panose="020B0604030504040204" pitchFamily="34" charset="0"/>
                        </a:rPr>
                        <a:t>Starpība</a:t>
                      </a:r>
                      <a:endParaRPr lang="lv-LV" sz="1200" b="1" i="0" u="none" strike="noStrike" dirty="0">
                        <a:solidFill>
                          <a:srgbClr val="FF0000"/>
                        </a:solidFill>
                        <a:effectLst/>
                        <a:latin typeface="Verdana" panose="020B0604030504040204" pitchFamily="34" charset="0"/>
                        <a:ea typeface="Verdana" panose="020B0604030504040204" pitchFamily="34" charset="0"/>
                      </a:endParaRPr>
                    </a:p>
                  </a:txBody>
                  <a:tcPr marL="9525" marR="9525" marT="9525" marB="0" anchor="ctr">
                    <a:solidFill>
                      <a:schemeClr val="bg1">
                        <a:lumMod val="85000"/>
                      </a:schemeClr>
                    </a:solidFill>
                  </a:tcPr>
                </a:tc>
                <a:tc hMerge="1">
                  <a:txBody>
                    <a:bodyPr/>
                    <a:lstStyle/>
                    <a:p>
                      <a:pPr algn="ctr" fontAlgn="b"/>
                      <a:endParaRPr lang="lv-LV" sz="1800" b="0"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ctr"/>
                </a:tc>
                <a:tc hMerge="1">
                  <a:txBody>
                    <a:bodyPr/>
                    <a:lstStyle/>
                    <a:p>
                      <a:pPr algn="ctr" fontAlgn="b"/>
                      <a:endParaRPr lang="lv-LV" sz="1800" b="0"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ctr"/>
                </a:tc>
                <a:tc hMerge="1">
                  <a:txBody>
                    <a:bodyPr/>
                    <a:lstStyle/>
                    <a:p>
                      <a:pPr algn="ctr" fontAlgn="b"/>
                      <a:endParaRPr lang="lv-LV" sz="1800" b="0"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ctr"/>
                </a:tc>
                <a:extLst>
                  <a:ext uri="{0D108BD9-81ED-4DB2-BD59-A6C34878D82A}">
                    <a16:rowId xmlns:a16="http://schemas.microsoft.com/office/drawing/2014/main" val="1210043934"/>
                  </a:ext>
                </a:extLst>
              </a:tr>
              <a:tr h="391643">
                <a:tc>
                  <a:txBody>
                    <a:bodyPr/>
                    <a:lstStyle/>
                    <a:p>
                      <a:pPr lvl="0" algn="l" fontAlgn="b"/>
                      <a:r>
                        <a:rPr lang="lv-LV" sz="1200" b="1" u="none" strike="noStrike" dirty="0">
                          <a:solidFill>
                            <a:srgbClr val="FF0000"/>
                          </a:solidFill>
                          <a:effectLst/>
                          <a:latin typeface="Verdana" panose="020B0604030504040204" pitchFamily="34" charset="0"/>
                          <a:ea typeface="Verdana" panose="020B0604030504040204" pitchFamily="34" charset="0"/>
                        </a:rPr>
                        <a:t> faktiskajās cenās,</a:t>
                      </a:r>
                      <a:br>
                        <a:rPr lang="lv-LV" sz="1200" b="1" u="none" strike="noStrike" dirty="0">
                          <a:solidFill>
                            <a:srgbClr val="FF0000"/>
                          </a:solidFill>
                          <a:effectLst/>
                          <a:latin typeface="Verdana" panose="020B0604030504040204" pitchFamily="34" charset="0"/>
                          <a:ea typeface="Verdana" panose="020B0604030504040204" pitchFamily="34" charset="0"/>
                        </a:rPr>
                      </a:br>
                      <a:r>
                        <a:rPr lang="lv-LV" sz="1200" b="1" u="none" strike="noStrike" dirty="0">
                          <a:solidFill>
                            <a:srgbClr val="FF0000"/>
                          </a:solidFill>
                          <a:effectLst/>
                          <a:latin typeface="Verdana" panose="020B0604030504040204" pitchFamily="34" charset="0"/>
                          <a:ea typeface="Verdana" panose="020B0604030504040204" pitchFamily="34" charset="0"/>
                        </a:rPr>
                        <a:t> milj. euro</a:t>
                      </a:r>
                      <a:endParaRPr lang="lv-LV" sz="1200" b="1" i="0" u="none" strike="noStrike" dirty="0">
                        <a:solidFill>
                          <a:srgbClr val="FF0000"/>
                        </a:solidFill>
                        <a:effectLst/>
                        <a:latin typeface="Verdana" panose="020B0604030504040204" pitchFamily="34" charset="0"/>
                        <a:ea typeface="Verdana" panose="020B0604030504040204" pitchFamily="34" charset="0"/>
                      </a:endParaRPr>
                    </a:p>
                  </a:txBody>
                  <a:tcPr marL="9525" marR="9525" marT="9525" marB="0" anchor="ctr"/>
                </a:tc>
                <a:tc>
                  <a:txBody>
                    <a:bodyPr/>
                    <a:lstStyle/>
                    <a:p>
                      <a:pPr algn="ctr" fontAlgn="b"/>
                      <a:r>
                        <a:rPr lang="lv-LV" sz="1200" b="1" u="none" strike="noStrike" dirty="0">
                          <a:solidFill>
                            <a:srgbClr val="FF0000"/>
                          </a:solidFill>
                          <a:effectLst/>
                          <a:latin typeface="Verdana" panose="020B0604030504040204" pitchFamily="34" charset="0"/>
                          <a:ea typeface="Verdana" panose="020B0604030504040204" pitchFamily="34" charset="0"/>
                        </a:rPr>
                        <a:t>0</a:t>
                      </a:r>
                      <a:endParaRPr lang="lv-LV" sz="1200" b="1" i="0" u="none" strike="noStrike" dirty="0">
                        <a:solidFill>
                          <a:srgbClr val="FF0000"/>
                        </a:solidFill>
                        <a:effectLst/>
                        <a:latin typeface="Verdana" panose="020B0604030504040204" pitchFamily="34" charset="0"/>
                        <a:ea typeface="Verdana" panose="020B0604030504040204" pitchFamily="34" charset="0"/>
                      </a:endParaRPr>
                    </a:p>
                  </a:txBody>
                  <a:tcPr marL="9525" marR="9525" marT="9525" marB="0" anchor="ctr">
                    <a:solidFill>
                      <a:schemeClr val="bg1">
                        <a:lumMod val="95000"/>
                      </a:schemeClr>
                    </a:solidFill>
                  </a:tcPr>
                </a:tc>
                <a:tc>
                  <a:txBody>
                    <a:bodyPr/>
                    <a:lstStyle/>
                    <a:p>
                      <a:pPr algn="ctr" fontAlgn="b"/>
                      <a:r>
                        <a:rPr lang="lv-LV" sz="1200" b="1" u="none" strike="noStrike" dirty="0">
                          <a:solidFill>
                            <a:srgbClr val="FF0000"/>
                          </a:solidFill>
                          <a:effectLst/>
                          <a:latin typeface="Verdana" panose="020B0604030504040204" pitchFamily="34" charset="0"/>
                          <a:ea typeface="Verdana" panose="020B0604030504040204" pitchFamily="34" charset="0"/>
                        </a:rPr>
                        <a:t>0</a:t>
                      </a:r>
                      <a:endParaRPr lang="lv-LV" sz="1200" b="1" i="0" u="none" strike="noStrike" dirty="0">
                        <a:solidFill>
                          <a:srgbClr val="FF0000"/>
                        </a:solidFill>
                        <a:effectLst/>
                        <a:latin typeface="Verdana" panose="020B0604030504040204" pitchFamily="34" charset="0"/>
                        <a:ea typeface="Verdana" panose="020B0604030504040204" pitchFamily="34" charset="0"/>
                      </a:endParaRPr>
                    </a:p>
                  </a:txBody>
                  <a:tcPr marL="9525" marR="9525" marT="9525" marB="0" anchor="ctr">
                    <a:solidFill>
                      <a:schemeClr val="bg1">
                        <a:lumMod val="95000"/>
                      </a:schemeClr>
                    </a:solidFill>
                  </a:tcPr>
                </a:tc>
                <a:tc>
                  <a:txBody>
                    <a:bodyPr/>
                    <a:lstStyle/>
                    <a:p>
                      <a:pPr algn="ctr" fontAlgn="b"/>
                      <a:r>
                        <a:rPr lang="lv-LV" sz="1200" b="1" u="none" strike="noStrike" dirty="0">
                          <a:solidFill>
                            <a:srgbClr val="FF0000"/>
                          </a:solidFill>
                          <a:effectLst/>
                          <a:latin typeface="Verdana" panose="020B0604030504040204" pitchFamily="34" charset="0"/>
                          <a:ea typeface="Verdana" panose="020B0604030504040204" pitchFamily="34" charset="0"/>
                        </a:rPr>
                        <a:t>-210</a:t>
                      </a:r>
                      <a:endParaRPr lang="lv-LV" sz="1200" b="1" i="0" u="none" strike="noStrike" dirty="0">
                        <a:solidFill>
                          <a:srgbClr val="FF0000"/>
                        </a:solidFill>
                        <a:effectLst/>
                        <a:latin typeface="Verdana" panose="020B0604030504040204" pitchFamily="34" charset="0"/>
                        <a:ea typeface="Verdana" panose="020B0604030504040204" pitchFamily="34" charset="0"/>
                      </a:endParaRPr>
                    </a:p>
                  </a:txBody>
                  <a:tcPr marL="9525" marR="9525" marT="9525" marB="0" anchor="ctr">
                    <a:solidFill>
                      <a:schemeClr val="bg1">
                        <a:lumMod val="85000"/>
                      </a:schemeClr>
                    </a:solidFill>
                  </a:tcPr>
                </a:tc>
                <a:tc>
                  <a:txBody>
                    <a:bodyPr/>
                    <a:lstStyle/>
                    <a:p>
                      <a:pPr algn="ctr" fontAlgn="b"/>
                      <a:r>
                        <a:rPr lang="lv-LV" sz="1200" b="1" u="none" strike="noStrike" dirty="0">
                          <a:solidFill>
                            <a:srgbClr val="FF0000"/>
                          </a:solidFill>
                          <a:effectLst/>
                          <a:latin typeface="Verdana" panose="020B0604030504040204" pitchFamily="34" charset="0"/>
                          <a:ea typeface="Verdana" panose="020B0604030504040204" pitchFamily="34" charset="0"/>
                        </a:rPr>
                        <a:t>-1026</a:t>
                      </a:r>
                      <a:endParaRPr lang="lv-LV" sz="1200" b="1" i="0" u="none" strike="noStrike" dirty="0">
                        <a:solidFill>
                          <a:srgbClr val="FF0000"/>
                        </a:solidFill>
                        <a:effectLst/>
                        <a:latin typeface="Verdana" panose="020B0604030504040204" pitchFamily="34" charset="0"/>
                        <a:ea typeface="Verdana" panose="020B0604030504040204" pitchFamily="34" charset="0"/>
                      </a:endParaRPr>
                    </a:p>
                  </a:txBody>
                  <a:tcPr marL="9525" marR="9525" marT="9525" marB="0" anchor="ctr">
                    <a:solidFill>
                      <a:schemeClr val="bg1">
                        <a:lumMod val="85000"/>
                      </a:schemeClr>
                    </a:solidFill>
                  </a:tcPr>
                </a:tc>
                <a:tc>
                  <a:txBody>
                    <a:bodyPr/>
                    <a:lstStyle/>
                    <a:p>
                      <a:pPr algn="ctr" fontAlgn="b"/>
                      <a:r>
                        <a:rPr lang="lv-LV" sz="1200" b="1" u="none" strike="noStrike" dirty="0">
                          <a:solidFill>
                            <a:srgbClr val="FF0000"/>
                          </a:solidFill>
                          <a:effectLst/>
                          <a:latin typeface="Verdana" panose="020B0604030504040204" pitchFamily="34" charset="0"/>
                          <a:ea typeface="Verdana" panose="020B0604030504040204" pitchFamily="34" charset="0"/>
                        </a:rPr>
                        <a:t>-1098</a:t>
                      </a:r>
                      <a:endParaRPr lang="lv-LV" sz="1200" b="1" i="0" u="none" strike="noStrike" dirty="0">
                        <a:solidFill>
                          <a:srgbClr val="FF0000"/>
                        </a:solidFill>
                        <a:effectLst/>
                        <a:latin typeface="Verdana" panose="020B0604030504040204" pitchFamily="34" charset="0"/>
                        <a:ea typeface="Verdana" panose="020B0604030504040204" pitchFamily="34" charset="0"/>
                      </a:endParaRPr>
                    </a:p>
                  </a:txBody>
                  <a:tcPr marL="9525" marR="9525" marT="9525" marB="0" anchor="ctr">
                    <a:solidFill>
                      <a:schemeClr val="bg1">
                        <a:lumMod val="85000"/>
                      </a:schemeClr>
                    </a:solidFill>
                  </a:tcPr>
                </a:tc>
                <a:tc>
                  <a:txBody>
                    <a:bodyPr/>
                    <a:lstStyle/>
                    <a:p>
                      <a:pPr algn="ctr" fontAlgn="b"/>
                      <a:r>
                        <a:rPr lang="lv-LV" sz="1200" b="1" u="none" strike="noStrike" dirty="0">
                          <a:solidFill>
                            <a:srgbClr val="FF0000"/>
                          </a:solidFill>
                          <a:effectLst/>
                          <a:latin typeface="Verdana" panose="020B0604030504040204" pitchFamily="34" charset="0"/>
                          <a:ea typeface="Verdana" panose="020B0604030504040204" pitchFamily="34" charset="0"/>
                        </a:rPr>
                        <a:t>-1156</a:t>
                      </a:r>
                      <a:endParaRPr lang="lv-LV" sz="1200" b="1" i="0" u="none" strike="noStrike" dirty="0">
                        <a:solidFill>
                          <a:srgbClr val="FF0000"/>
                        </a:solidFill>
                        <a:effectLst/>
                        <a:latin typeface="Verdana" panose="020B0604030504040204" pitchFamily="34" charset="0"/>
                        <a:ea typeface="Verdana" panose="020B0604030504040204" pitchFamily="34" charset="0"/>
                      </a:endParaRPr>
                    </a:p>
                  </a:txBody>
                  <a:tcPr marL="9525" marR="9525" marT="9525" marB="0" anchor="ctr">
                    <a:solidFill>
                      <a:schemeClr val="bg1">
                        <a:lumMod val="85000"/>
                      </a:schemeClr>
                    </a:solidFill>
                  </a:tcPr>
                </a:tc>
                <a:extLst>
                  <a:ext uri="{0D108BD9-81ED-4DB2-BD59-A6C34878D82A}">
                    <a16:rowId xmlns:a16="http://schemas.microsoft.com/office/drawing/2014/main" val="1419532968"/>
                  </a:ext>
                </a:extLst>
              </a:tr>
              <a:tr h="391643">
                <a:tc>
                  <a:txBody>
                    <a:bodyPr/>
                    <a:lstStyle/>
                    <a:p>
                      <a:pPr marL="85725" lvl="0" indent="0" algn="l" fontAlgn="b"/>
                      <a:r>
                        <a:rPr lang="lv-LV" sz="1200" b="1" u="none" strike="noStrike" dirty="0">
                          <a:solidFill>
                            <a:srgbClr val="FF0000"/>
                          </a:solidFill>
                          <a:effectLst/>
                          <a:latin typeface="Verdana" panose="020B0604030504040204" pitchFamily="34" charset="0"/>
                          <a:ea typeface="Verdana" panose="020B0604030504040204" pitchFamily="34" charset="0"/>
                        </a:rPr>
                        <a:t>reālais pieaugums, %</a:t>
                      </a:r>
                      <a:endParaRPr lang="lv-LV" sz="1200" b="1" i="0" u="none" strike="noStrike" dirty="0">
                        <a:solidFill>
                          <a:srgbClr val="FF0000"/>
                        </a:solidFill>
                        <a:effectLst/>
                        <a:latin typeface="Verdana" panose="020B0604030504040204" pitchFamily="34" charset="0"/>
                        <a:ea typeface="Verdana" panose="020B0604030504040204" pitchFamily="34" charset="0"/>
                      </a:endParaRPr>
                    </a:p>
                  </a:txBody>
                  <a:tcPr marL="9525" marR="9525" marT="9525" marB="0" anchor="ctr"/>
                </a:tc>
                <a:tc>
                  <a:txBody>
                    <a:bodyPr/>
                    <a:lstStyle/>
                    <a:p>
                      <a:pPr algn="ctr" fontAlgn="b"/>
                      <a:r>
                        <a:rPr lang="lv-LV" sz="1200" b="1" u="none" strike="noStrike" dirty="0">
                          <a:solidFill>
                            <a:srgbClr val="FF0000"/>
                          </a:solidFill>
                          <a:effectLst/>
                          <a:latin typeface="Verdana" panose="020B0604030504040204" pitchFamily="34" charset="0"/>
                          <a:ea typeface="Verdana" panose="020B0604030504040204" pitchFamily="34" charset="0"/>
                        </a:rPr>
                        <a:t>0,0</a:t>
                      </a:r>
                      <a:endParaRPr lang="lv-LV" sz="1200" b="1" i="0" u="none" strike="noStrike" dirty="0">
                        <a:solidFill>
                          <a:srgbClr val="FF0000"/>
                        </a:solidFill>
                        <a:effectLst/>
                        <a:latin typeface="Verdana" panose="020B0604030504040204" pitchFamily="34" charset="0"/>
                        <a:ea typeface="Verdana" panose="020B0604030504040204" pitchFamily="34" charset="0"/>
                      </a:endParaRPr>
                    </a:p>
                  </a:txBody>
                  <a:tcPr marL="9525" marR="9525" marT="9525" marB="0" anchor="ctr">
                    <a:solidFill>
                      <a:schemeClr val="bg1">
                        <a:lumMod val="95000"/>
                      </a:schemeClr>
                    </a:solidFill>
                  </a:tcPr>
                </a:tc>
                <a:tc>
                  <a:txBody>
                    <a:bodyPr/>
                    <a:lstStyle/>
                    <a:p>
                      <a:pPr algn="ctr" fontAlgn="b"/>
                      <a:r>
                        <a:rPr lang="lv-LV" sz="1200" b="1" u="none" strike="noStrike" dirty="0">
                          <a:solidFill>
                            <a:srgbClr val="FF0000"/>
                          </a:solidFill>
                          <a:effectLst/>
                          <a:latin typeface="Verdana" panose="020B0604030504040204" pitchFamily="34" charset="0"/>
                          <a:ea typeface="Verdana" panose="020B0604030504040204" pitchFamily="34" charset="0"/>
                        </a:rPr>
                        <a:t>0,0</a:t>
                      </a:r>
                      <a:endParaRPr lang="lv-LV" sz="1200" b="1" i="0" u="none" strike="noStrike" dirty="0">
                        <a:solidFill>
                          <a:srgbClr val="FF0000"/>
                        </a:solidFill>
                        <a:effectLst/>
                        <a:latin typeface="Verdana" panose="020B0604030504040204" pitchFamily="34" charset="0"/>
                        <a:ea typeface="Verdana" panose="020B0604030504040204" pitchFamily="34" charset="0"/>
                      </a:endParaRPr>
                    </a:p>
                  </a:txBody>
                  <a:tcPr marL="9525" marR="9525" marT="9525" marB="0" anchor="ctr">
                    <a:solidFill>
                      <a:schemeClr val="bg1">
                        <a:lumMod val="95000"/>
                      </a:schemeClr>
                    </a:solidFill>
                  </a:tcPr>
                </a:tc>
                <a:tc>
                  <a:txBody>
                    <a:bodyPr/>
                    <a:lstStyle/>
                    <a:p>
                      <a:pPr algn="ctr" fontAlgn="b"/>
                      <a:r>
                        <a:rPr lang="lv-LV" sz="1200" b="1" u="none" strike="noStrike" dirty="0">
                          <a:solidFill>
                            <a:srgbClr val="FF0000"/>
                          </a:solidFill>
                          <a:effectLst/>
                          <a:latin typeface="Verdana" panose="020B0604030504040204" pitchFamily="34" charset="0"/>
                          <a:ea typeface="Verdana" panose="020B0604030504040204" pitchFamily="34" charset="0"/>
                        </a:rPr>
                        <a:t>-0,7</a:t>
                      </a:r>
                      <a:endParaRPr lang="lv-LV" sz="1200" b="1" i="0" u="none" strike="noStrike" dirty="0">
                        <a:solidFill>
                          <a:srgbClr val="FF0000"/>
                        </a:solidFill>
                        <a:effectLst/>
                        <a:latin typeface="Verdana" panose="020B0604030504040204" pitchFamily="34" charset="0"/>
                        <a:ea typeface="Verdana" panose="020B0604030504040204" pitchFamily="34" charset="0"/>
                      </a:endParaRPr>
                    </a:p>
                  </a:txBody>
                  <a:tcPr marL="9525" marR="9525" marT="9525" marB="0" anchor="ctr">
                    <a:solidFill>
                      <a:schemeClr val="bg1">
                        <a:lumMod val="85000"/>
                      </a:schemeClr>
                    </a:solidFill>
                  </a:tcPr>
                </a:tc>
                <a:tc>
                  <a:txBody>
                    <a:bodyPr/>
                    <a:lstStyle/>
                    <a:p>
                      <a:pPr algn="ctr" fontAlgn="b"/>
                      <a:r>
                        <a:rPr lang="lv-LV" sz="1200" b="1" u="none" strike="noStrike" dirty="0">
                          <a:solidFill>
                            <a:srgbClr val="FF0000"/>
                          </a:solidFill>
                          <a:effectLst/>
                          <a:latin typeface="Verdana" panose="020B0604030504040204" pitchFamily="34" charset="0"/>
                          <a:ea typeface="Verdana" panose="020B0604030504040204" pitchFamily="34" charset="0"/>
                        </a:rPr>
                        <a:t>-2,5</a:t>
                      </a:r>
                      <a:endParaRPr lang="lv-LV" sz="1200" b="1" i="0" u="none" strike="noStrike" dirty="0">
                        <a:solidFill>
                          <a:srgbClr val="FF0000"/>
                        </a:solidFill>
                        <a:effectLst/>
                        <a:latin typeface="Verdana" panose="020B0604030504040204" pitchFamily="34" charset="0"/>
                        <a:ea typeface="Verdana" panose="020B0604030504040204" pitchFamily="34" charset="0"/>
                      </a:endParaRPr>
                    </a:p>
                  </a:txBody>
                  <a:tcPr marL="9525" marR="9525" marT="9525" marB="0" anchor="ctr">
                    <a:solidFill>
                      <a:schemeClr val="bg1">
                        <a:lumMod val="85000"/>
                      </a:schemeClr>
                    </a:solidFill>
                  </a:tcPr>
                </a:tc>
                <a:tc>
                  <a:txBody>
                    <a:bodyPr/>
                    <a:lstStyle/>
                    <a:p>
                      <a:pPr algn="ctr" fontAlgn="b"/>
                      <a:r>
                        <a:rPr lang="lv-LV" sz="1200" b="1" u="none" strike="noStrike" dirty="0">
                          <a:solidFill>
                            <a:srgbClr val="FF0000"/>
                          </a:solidFill>
                          <a:effectLst/>
                          <a:latin typeface="Verdana" panose="020B0604030504040204" pitchFamily="34" charset="0"/>
                          <a:ea typeface="Verdana" panose="020B0604030504040204" pitchFamily="34" charset="0"/>
                        </a:rPr>
                        <a:t>0,0</a:t>
                      </a:r>
                      <a:endParaRPr lang="lv-LV" sz="1200" b="1" i="0" u="none" strike="noStrike" dirty="0">
                        <a:solidFill>
                          <a:srgbClr val="FF0000"/>
                        </a:solidFill>
                        <a:effectLst/>
                        <a:latin typeface="Verdana" panose="020B0604030504040204" pitchFamily="34" charset="0"/>
                        <a:ea typeface="Verdana" panose="020B0604030504040204" pitchFamily="34" charset="0"/>
                      </a:endParaRPr>
                    </a:p>
                  </a:txBody>
                  <a:tcPr marL="9525" marR="9525" marT="9525" marB="0" anchor="ctr">
                    <a:solidFill>
                      <a:schemeClr val="bg1">
                        <a:lumMod val="85000"/>
                      </a:schemeClr>
                    </a:solidFill>
                  </a:tcPr>
                </a:tc>
                <a:tc>
                  <a:txBody>
                    <a:bodyPr/>
                    <a:lstStyle/>
                    <a:p>
                      <a:pPr algn="ctr" fontAlgn="b"/>
                      <a:r>
                        <a:rPr lang="lv-LV" sz="1200" b="1" u="none" strike="noStrike" dirty="0">
                          <a:solidFill>
                            <a:srgbClr val="FF0000"/>
                          </a:solidFill>
                          <a:effectLst/>
                          <a:latin typeface="Verdana" panose="020B0604030504040204" pitchFamily="34" charset="0"/>
                          <a:ea typeface="Verdana" panose="020B0604030504040204" pitchFamily="34" charset="0"/>
                        </a:rPr>
                        <a:t>0,0</a:t>
                      </a:r>
                      <a:endParaRPr lang="lv-LV" sz="1200" b="1" i="0" u="none" strike="noStrike" dirty="0">
                        <a:solidFill>
                          <a:srgbClr val="FF0000"/>
                        </a:solidFill>
                        <a:effectLst/>
                        <a:latin typeface="Verdana" panose="020B0604030504040204" pitchFamily="34" charset="0"/>
                        <a:ea typeface="Verdana" panose="020B0604030504040204" pitchFamily="34" charset="0"/>
                      </a:endParaRPr>
                    </a:p>
                  </a:txBody>
                  <a:tcPr marL="9525" marR="9525" marT="9525" marB="0" anchor="ctr">
                    <a:solidFill>
                      <a:schemeClr val="bg1">
                        <a:lumMod val="85000"/>
                      </a:schemeClr>
                    </a:solidFill>
                  </a:tcPr>
                </a:tc>
                <a:extLst>
                  <a:ext uri="{0D108BD9-81ED-4DB2-BD59-A6C34878D82A}">
                    <a16:rowId xmlns:a16="http://schemas.microsoft.com/office/drawing/2014/main" val="973685693"/>
                  </a:ext>
                </a:extLst>
              </a:tr>
            </a:tbl>
          </a:graphicData>
        </a:graphic>
      </p:graphicFrame>
      <p:graphicFrame>
        <p:nvGraphicFramePr>
          <p:cNvPr id="11" name="Content Placeholder 8"/>
          <p:cNvGraphicFramePr>
            <a:graphicFrameLocks noGrp="1"/>
          </p:cNvGraphicFramePr>
          <p:nvPr>
            <p:ph idx="14"/>
          </p:nvPr>
        </p:nvGraphicFramePr>
        <p:xfrm>
          <a:off x="6343650" y="1736725"/>
          <a:ext cx="5441950" cy="437356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6594868" y="1488535"/>
            <a:ext cx="2853666" cy="276999"/>
          </a:xfrm>
          <a:prstGeom prst="rect">
            <a:avLst/>
          </a:prstGeom>
          <a:noFill/>
        </p:spPr>
        <p:txBody>
          <a:bodyPr wrap="none" rtlCol="0">
            <a:spAutoFit/>
          </a:bodyPr>
          <a:lstStyle/>
          <a:p>
            <a:r>
              <a:rPr lang="lv-LV" sz="1200" b="1" dirty="0">
                <a:latin typeface="Verdana" panose="020B0604030504040204" pitchFamily="34" charset="0"/>
                <a:ea typeface="Verdana" panose="020B0604030504040204" pitchFamily="34" charset="0"/>
              </a:rPr>
              <a:t>IKP reāla pieauguma tempi, %</a:t>
            </a:r>
          </a:p>
        </p:txBody>
      </p:sp>
    </p:spTree>
    <p:extLst>
      <p:ext uri="{BB962C8B-B14F-4D97-AF65-F5344CB8AC3E}">
        <p14:creationId xmlns:p14="http://schemas.microsoft.com/office/powerpoint/2010/main" val="1043847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057" y="301171"/>
            <a:ext cx="7290014" cy="665207"/>
          </a:xfrm>
        </p:spPr>
        <p:txBody>
          <a:bodyPr>
            <a:normAutofit/>
          </a:bodyPr>
          <a:lstStyle/>
          <a:p>
            <a:r>
              <a:rPr lang="lv-LV" dirty="0"/>
              <a:t>Prognožu pieņēmumi</a:t>
            </a:r>
          </a:p>
        </p:txBody>
      </p:sp>
      <p:sp>
        <p:nvSpPr>
          <p:cNvPr id="3" name="Content Placeholder 2"/>
          <p:cNvSpPr>
            <a:spLocks noGrp="1"/>
          </p:cNvSpPr>
          <p:nvPr>
            <p:ph idx="1"/>
          </p:nvPr>
        </p:nvSpPr>
        <p:spPr>
          <a:xfrm>
            <a:off x="442685" y="1752601"/>
            <a:ext cx="5442856" cy="4373573"/>
          </a:xfrm>
        </p:spPr>
        <p:txBody>
          <a:bodyPr>
            <a:normAutofit/>
          </a:bodyPr>
          <a:lstStyle/>
          <a:p>
            <a:pPr marL="342900" indent="-342900">
              <a:buFont typeface="Arial" panose="020B0604020202020204" pitchFamily="34" charset="0"/>
              <a:buChar char="•"/>
            </a:pPr>
            <a:r>
              <a:rPr lang="lv-LV" dirty="0"/>
              <a:t>Ārējās vides prognozes balstās uz EK pavasara prognozēm</a:t>
            </a:r>
          </a:p>
          <a:p>
            <a:pPr marL="342900" indent="-342900">
              <a:buFont typeface="Arial" panose="020B0604020202020204" pitchFamily="34" charset="0"/>
              <a:buChar char="•"/>
            </a:pPr>
            <a:r>
              <a:rPr lang="lv-LV" dirty="0"/>
              <a:t>Vakcinācija sasniegs savu plānoto mērķi atbilstoši 28.01 MK plānam</a:t>
            </a:r>
          </a:p>
          <a:p>
            <a:pPr marL="342900" indent="-342900">
              <a:buFont typeface="Arial" panose="020B0604020202020204" pitchFamily="34" charset="0"/>
              <a:buChar char="•"/>
            </a:pPr>
            <a:r>
              <a:rPr lang="lv-LV" dirty="0"/>
              <a:t>2.pusgadā nebūs jaunu ierobežojumu, jo Covid 3.vilnis būs nenozīmīgs</a:t>
            </a:r>
          </a:p>
          <a:p>
            <a:pPr marL="342900" indent="-342900">
              <a:buFont typeface="Arial" panose="020B0604020202020204" pitchFamily="34" charset="0"/>
              <a:buChar char="•"/>
            </a:pPr>
            <a:r>
              <a:rPr lang="lv-LV" dirty="0"/>
              <a:t>Ekonomikas atbalsta pasākumi būs plānotajā līmenī</a:t>
            </a:r>
          </a:p>
          <a:p>
            <a:pPr marL="342900" indent="-342900">
              <a:buFont typeface="Arial" panose="020B0604020202020204" pitchFamily="34" charset="0"/>
              <a:buChar char="•"/>
            </a:pPr>
            <a:r>
              <a:rPr lang="lv-LV" dirty="0"/>
              <a:t>ES fondu finansējums, kā arī RailBaltica projekts tiks īstenots pēc plāna, kas nozīmēs attiecīgajās nozarēs arī investīcijas</a:t>
            </a:r>
          </a:p>
        </p:txBody>
      </p:sp>
      <p:sp>
        <p:nvSpPr>
          <p:cNvPr id="6" name="Slide Number Placeholder 5"/>
          <p:cNvSpPr>
            <a:spLocks noGrp="1"/>
          </p:cNvSpPr>
          <p:nvPr>
            <p:ph type="sldNum" sz="quarter" idx="13"/>
          </p:nvPr>
        </p:nvSpPr>
        <p:spPr/>
        <p:txBody>
          <a:bodyPr/>
          <a:lstStyle/>
          <a:p>
            <a:pPr>
              <a:defRPr/>
            </a:pPr>
            <a:fld id="{84E009EE-3A8C-4533-92EE-AB6A211B1155}" type="slidenum">
              <a:rPr lang="en-US" altLang="lv-LV" smtClean="0"/>
              <a:pPr>
                <a:defRPr/>
              </a:pPr>
              <a:t>17</a:t>
            </a:fld>
            <a:endParaRPr lang="en-US" altLang="lv-LV" dirty="0"/>
          </a:p>
        </p:txBody>
      </p:sp>
      <p:sp>
        <p:nvSpPr>
          <p:cNvPr id="7" name="Content Placeholder 6"/>
          <p:cNvSpPr>
            <a:spLocks noGrp="1"/>
          </p:cNvSpPr>
          <p:nvPr>
            <p:ph idx="14"/>
          </p:nvPr>
        </p:nvSpPr>
        <p:spPr>
          <a:xfrm>
            <a:off x="5965369" y="1752601"/>
            <a:ext cx="5998031" cy="4373573"/>
          </a:xfrm>
        </p:spPr>
        <p:txBody>
          <a:bodyPr>
            <a:noAutofit/>
          </a:bodyPr>
          <a:lstStyle/>
          <a:p>
            <a:pPr marL="342900" lvl="0" indent="-342900">
              <a:buFont typeface="Arial" panose="020B0604020202020204" pitchFamily="34" charset="0"/>
              <a:buChar char="•"/>
            </a:pPr>
            <a:r>
              <a:rPr lang="lv-LV" dirty="0"/>
              <a:t>2021.g. oktobrī tiek ieviesti ierobežojumi un saglabājas līdz 2022.g. 1.cet. ieskaitot. Pieņemam, ka nav 4.vilnis</a:t>
            </a:r>
          </a:p>
          <a:p>
            <a:pPr marL="342900" lvl="0" indent="-342900">
              <a:buFont typeface="Arial" panose="020B0604020202020204" pitchFamily="34" charset="0"/>
              <a:buChar char="•"/>
            </a:pPr>
            <a:r>
              <a:rPr lang="lv-LV" dirty="0"/>
              <a:t>Privātā patēriņa kritums samazina ekonomisko aktivitāti līdz 2020.g. beigu līmenim; izaugsme atsākas 2022.g. vasarā</a:t>
            </a:r>
          </a:p>
          <a:p>
            <a:pPr marL="342900" lvl="0" indent="-342900">
              <a:buFont typeface="Arial" panose="020B0604020202020204" pitchFamily="34" charset="0"/>
              <a:buChar char="•"/>
            </a:pPr>
            <a:r>
              <a:rPr lang="lv-LV" dirty="0"/>
              <a:t>Valdība turpina atbalstīt nozares, kas vēl joprojām izjūt ierobežojumus, un palielina izdevumus medicīnai, t.sk. rehabilitācijai</a:t>
            </a:r>
          </a:p>
          <a:p>
            <a:pPr marL="342900" lvl="0" indent="-342900">
              <a:buFont typeface="Arial" panose="020B0604020202020204" pitchFamily="34" charset="0"/>
              <a:buChar char="•"/>
            </a:pPr>
            <a:r>
              <a:rPr lang="lv-LV" dirty="0"/>
              <a:t>Investīcijas nemazinās, ko balsta ES fondi un ANM atbalsts, un plāni tiek realizēti</a:t>
            </a:r>
          </a:p>
        </p:txBody>
      </p:sp>
      <p:sp>
        <p:nvSpPr>
          <p:cNvPr id="9" name="Text Placeholder 3"/>
          <p:cNvSpPr txBox="1">
            <a:spLocks/>
          </p:cNvSpPr>
          <p:nvPr/>
        </p:nvSpPr>
        <p:spPr bwMode="auto">
          <a:xfrm>
            <a:off x="522513" y="1348588"/>
            <a:ext cx="264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marL="0" indent="0" algn="l" defTabSz="938213" rtl="0" eaLnBrk="0" fontAlgn="base" hangingPunct="0">
              <a:spcBef>
                <a:spcPct val="20000"/>
              </a:spcBef>
              <a:spcAft>
                <a:spcPct val="0"/>
              </a:spcAft>
              <a:buFont typeface="Arial" panose="020B0604020202020204" pitchFamily="34" charset="0"/>
              <a:buNone/>
              <a:defRPr sz="1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r>
              <a:rPr lang="lv-LV" sz="1400" b="1" dirty="0"/>
              <a:t>Bāzes scenārijs</a:t>
            </a:r>
          </a:p>
        </p:txBody>
      </p:sp>
      <p:sp>
        <p:nvSpPr>
          <p:cNvPr id="10" name="Text Placeholder 3"/>
          <p:cNvSpPr txBox="1">
            <a:spLocks/>
          </p:cNvSpPr>
          <p:nvPr/>
        </p:nvSpPr>
        <p:spPr bwMode="auto">
          <a:xfrm>
            <a:off x="6342744" y="1348588"/>
            <a:ext cx="264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marL="0" indent="0" algn="l" defTabSz="938213" rtl="0" eaLnBrk="0" fontAlgn="base" hangingPunct="0">
              <a:spcBef>
                <a:spcPct val="20000"/>
              </a:spcBef>
              <a:spcAft>
                <a:spcPct val="0"/>
              </a:spcAft>
              <a:buFont typeface="Arial" panose="020B0604020202020204" pitchFamily="34" charset="0"/>
              <a:buNone/>
              <a:defRPr sz="1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r>
              <a:rPr lang="lv-LV" sz="1400" b="1" dirty="0"/>
              <a:t>Riska scenārijs</a:t>
            </a:r>
          </a:p>
        </p:txBody>
      </p:sp>
    </p:spTree>
    <p:extLst>
      <p:ext uri="{BB962C8B-B14F-4D97-AF65-F5344CB8AC3E}">
        <p14:creationId xmlns:p14="http://schemas.microsoft.com/office/powerpoint/2010/main" val="3036088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6542" y="381000"/>
            <a:ext cx="8128000" cy="1036642"/>
          </a:xfrm>
        </p:spPr>
        <p:txBody>
          <a:bodyPr/>
          <a:lstStyle/>
          <a:p>
            <a:r>
              <a:rPr lang="lv-LV" dirty="0"/>
              <a:t>Prognožu riski</a:t>
            </a:r>
          </a:p>
        </p:txBody>
      </p:sp>
      <p:sp>
        <p:nvSpPr>
          <p:cNvPr id="3" name="Content Placeholder 2"/>
          <p:cNvSpPr>
            <a:spLocks noGrp="1"/>
          </p:cNvSpPr>
          <p:nvPr>
            <p:ph idx="1"/>
          </p:nvPr>
        </p:nvSpPr>
        <p:spPr>
          <a:xfrm>
            <a:off x="2106428" y="1395686"/>
            <a:ext cx="8128000" cy="5081314"/>
          </a:xfrm>
        </p:spPr>
        <p:txBody>
          <a:bodyPr>
            <a:noAutofit/>
          </a:bodyPr>
          <a:lstStyle/>
          <a:p>
            <a:pPr marL="285750" indent="-285750">
              <a:lnSpc>
                <a:spcPct val="110000"/>
              </a:lnSpc>
              <a:spcBef>
                <a:spcPts val="0"/>
              </a:spcBef>
              <a:buFontTx/>
              <a:buChar char="-"/>
            </a:pPr>
            <a:r>
              <a:rPr lang="lv-LV" sz="2200" dirty="0"/>
              <a:t>Covid-19 trešais vilnis rudenī un jauni ierobežojumi nozaru darbībā</a:t>
            </a:r>
          </a:p>
          <a:p>
            <a:pPr marL="285750" indent="-285750">
              <a:lnSpc>
                <a:spcPct val="110000"/>
              </a:lnSpc>
              <a:spcBef>
                <a:spcPts val="0"/>
              </a:spcBef>
              <a:buFontTx/>
              <a:buChar char="-"/>
            </a:pPr>
            <a:r>
              <a:rPr lang="lv-LV" sz="2200" dirty="0"/>
              <a:t>Kapacitātes trūkums būvniecības nozarē, kas izraisa strauju cenu kāpumu</a:t>
            </a:r>
          </a:p>
          <a:p>
            <a:pPr marL="285750" indent="-285750">
              <a:lnSpc>
                <a:spcPct val="110000"/>
              </a:lnSpc>
              <a:spcBef>
                <a:spcPts val="0"/>
              </a:spcBef>
              <a:buFontTx/>
              <a:buChar char="-"/>
            </a:pPr>
            <a:r>
              <a:rPr lang="lv-LV" sz="2200" dirty="0"/>
              <a:t>Ēnu ekonomikas pieaugums krīzes ietekmē</a:t>
            </a:r>
          </a:p>
          <a:p>
            <a:pPr>
              <a:lnSpc>
                <a:spcPct val="110000"/>
              </a:lnSpc>
              <a:spcBef>
                <a:spcPts val="0"/>
              </a:spcBef>
            </a:pPr>
            <a:endParaRPr lang="lv-LV" sz="2200" dirty="0"/>
          </a:p>
          <a:p>
            <a:pPr>
              <a:lnSpc>
                <a:spcPct val="110000"/>
              </a:lnSpc>
              <a:spcBef>
                <a:spcPts val="0"/>
              </a:spcBef>
            </a:pPr>
            <a:endParaRPr lang="lv-LV" sz="2200" dirty="0"/>
          </a:p>
          <a:p>
            <a:pPr marL="285750" indent="-285750">
              <a:lnSpc>
                <a:spcPct val="120000"/>
              </a:lnSpc>
              <a:buFont typeface="Verdana" panose="020B0604030504040204" pitchFamily="34" charset="0"/>
              <a:buChar char="+"/>
            </a:pPr>
            <a:r>
              <a:rPr lang="lv-LV" sz="2200" dirty="0"/>
              <a:t>Ekonomikas izaugsme pasaulē un Latvijas tirdzniecības partnervalstīs atjaunojas straujāk nekā prognozēts</a:t>
            </a:r>
          </a:p>
          <a:p>
            <a:pPr marL="285750" indent="-285750">
              <a:lnSpc>
                <a:spcPct val="120000"/>
              </a:lnSpc>
              <a:buFont typeface="Verdana" panose="020B0604030504040204" pitchFamily="34" charset="0"/>
              <a:buChar char="+"/>
            </a:pPr>
            <a:r>
              <a:rPr lang="lv-LV" sz="2200" dirty="0"/>
              <a:t>Straujāks privātā patēriņa kāpums, ko savukārt  ietekmēs mājsaimniecību uzkrājumu pieaugums</a:t>
            </a:r>
          </a:p>
        </p:txBody>
      </p:sp>
      <p:sp>
        <p:nvSpPr>
          <p:cNvPr id="6" name="Slide Number Placeholder 5"/>
          <p:cNvSpPr>
            <a:spLocks noGrp="1"/>
          </p:cNvSpPr>
          <p:nvPr>
            <p:ph type="sldNum" sz="quarter" idx="13"/>
          </p:nvPr>
        </p:nvSpPr>
        <p:spPr/>
        <p:txBody>
          <a:bodyPr/>
          <a:lstStyle/>
          <a:p>
            <a:pPr>
              <a:defRPr/>
            </a:pPr>
            <a:fld id="{84E009EE-3A8C-4533-92EE-AB6A211B1155}" type="slidenum">
              <a:rPr lang="en-US" altLang="lv-LV" smtClean="0"/>
              <a:pPr>
                <a:defRPr/>
              </a:pPr>
              <a:t>18</a:t>
            </a:fld>
            <a:endParaRPr lang="en-US" altLang="lv-LV" dirty="0"/>
          </a:p>
        </p:txBody>
      </p:sp>
    </p:spTree>
    <p:extLst>
      <p:ext uri="{BB962C8B-B14F-4D97-AF65-F5344CB8AC3E}">
        <p14:creationId xmlns:p14="http://schemas.microsoft.com/office/powerpoint/2010/main" val="1467798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741" y="341616"/>
            <a:ext cx="8128000" cy="1036642"/>
          </a:xfrm>
        </p:spPr>
        <p:txBody>
          <a:bodyPr/>
          <a:lstStyle/>
          <a:p>
            <a:r>
              <a:rPr lang="lv-LV" dirty="0"/>
              <a:t>Baltijas valstis kā pirmās ES šā gada otrajā ceturksnī jau pārsniegušas pirmskrīzes līmeni</a:t>
            </a:r>
          </a:p>
        </p:txBody>
      </p:sp>
      <p:sp>
        <p:nvSpPr>
          <p:cNvPr id="6" name="Slide Number Placeholder 5"/>
          <p:cNvSpPr>
            <a:spLocks noGrp="1"/>
          </p:cNvSpPr>
          <p:nvPr>
            <p:ph type="sldNum" sz="quarter" idx="13"/>
          </p:nvPr>
        </p:nvSpPr>
        <p:spPr/>
        <p:txBody>
          <a:bodyPr/>
          <a:lstStyle/>
          <a:p>
            <a:pPr>
              <a:defRPr/>
            </a:pPr>
            <a:fld id="{84E009EE-3A8C-4533-92EE-AB6A211B1155}" type="slidenum">
              <a:rPr lang="en-US" altLang="lv-LV" smtClean="0"/>
              <a:pPr>
                <a:defRPr/>
              </a:pPr>
              <a:t>19</a:t>
            </a:fld>
            <a:endParaRPr lang="en-US" altLang="lv-LV" dirty="0"/>
          </a:p>
        </p:txBody>
      </p:sp>
      <p:graphicFrame>
        <p:nvGraphicFramePr>
          <p:cNvPr id="7" name="Content Placeholder 6"/>
          <p:cNvGraphicFramePr>
            <a:graphicFrameLocks noGrp="1"/>
          </p:cNvGraphicFramePr>
          <p:nvPr>
            <p:ph idx="1"/>
          </p:nvPr>
        </p:nvGraphicFramePr>
        <p:xfrm>
          <a:off x="812799" y="1651682"/>
          <a:ext cx="10566401" cy="4672918"/>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p:nvPr/>
        </p:nvSpPr>
        <p:spPr>
          <a:xfrm>
            <a:off x="1087998" y="1477889"/>
            <a:ext cx="4860626" cy="276999"/>
          </a:xfrm>
          <a:prstGeom prst="rect">
            <a:avLst/>
          </a:prstGeom>
        </p:spPr>
        <p:txBody>
          <a:bodyPr wrap="none">
            <a:spAutoFit/>
          </a:bodyPr>
          <a:lstStyle/>
          <a:p>
            <a:pPr algn="ctr">
              <a:defRPr sz="1200" b="1" i="0" u="none" strike="noStrike" kern="1200" spc="0" baseline="0">
                <a:solidFill>
                  <a:sysClr val="windowText" lastClr="000000"/>
                </a:solidFill>
                <a:latin typeface="Verdana" panose="020B0604030504040204" pitchFamily="34" charset="0"/>
                <a:ea typeface="Verdana" panose="020B0604030504040204" pitchFamily="34" charset="0"/>
                <a:cs typeface="+mn-cs"/>
              </a:defRPr>
            </a:pPr>
            <a:r>
              <a:rPr lang="lv-LV" sz="1200" b="1" dirty="0">
                <a:solidFill>
                  <a:sysClr val="windowText" lastClr="000000"/>
                </a:solidFill>
                <a:latin typeface="Verdana" panose="020B0604030504040204" pitchFamily="34" charset="0"/>
                <a:ea typeface="Verdana" panose="020B0604030504040204" pitchFamily="34" charset="0"/>
              </a:rPr>
              <a:t>ES valstu IKP, salīdzināmās cenas, indekss 2019Q4=1</a:t>
            </a:r>
          </a:p>
        </p:txBody>
      </p:sp>
      <p:sp>
        <p:nvSpPr>
          <p:cNvPr id="10" name="Text Placeholder 8"/>
          <p:cNvSpPr txBox="1">
            <a:spLocks/>
          </p:cNvSpPr>
          <p:nvPr/>
        </p:nvSpPr>
        <p:spPr bwMode="auto">
          <a:xfrm>
            <a:off x="812800" y="6412523"/>
            <a:ext cx="264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marL="0" indent="0" algn="l" defTabSz="938213" rtl="0" eaLnBrk="0" fontAlgn="base" hangingPunct="0">
              <a:spcBef>
                <a:spcPct val="20000"/>
              </a:spcBef>
              <a:spcAft>
                <a:spcPct val="0"/>
              </a:spcAft>
              <a:buFont typeface="Arial" panose="020B0604020202020204" pitchFamily="34" charset="0"/>
              <a:buNone/>
              <a:defRPr sz="1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r>
              <a:rPr lang="lv-LV" dirty="0"/>
              <a:t>Datu avots: Eurostat</a:t>
            </a:r>
          </a:p>
        </p:txBody>
      </p:sp>
    </p:spTree>
    <p:extLst>
      <p:ext uri="{BB962C8B-B14F-4D97-AF65-F5344CB8AC3E}">
        <p14:creationId xmlns:p14="http://schemas.microsoft.com/office/powerpoint/2010/main" val="701561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61772E-2FA0-4907-A0AC-4B006E08F8DE}"/>
              </a:ext>
            </a:extLst>
          </p:cNvPr>
          <p:cNvSpPr>
            <a:spLocks noGrp="1"/>
          </p:cNvSpPr>
          <p:nvPr>
            <p:ph type="sldNum" sz="quarter" idx="13"/>
          </p:nvPr>
        </p:nvSpPr>
        <p:spPr/>
        <p:txBody>
          <a:bodyPr/>
          <a:lstStyle/>
          <a:p>
            <a:fld id="{E87027D6-B333-4374-94DC-E94160EB0D4C}" type="slidenum">
              <a:rPr lang="en-US" altLang="lv-LV" smtClean="0"/>
              <a:pPr/>
              <a:t>2</a:t>
            </a:fld>
            <a:endParaRPr lang="en-US" altLang="lv-LV" dirty="0"/>
          </a:p>
        </p:txBody>
      </p:sp>
      <p:sp>
        <p:nvSpPr>
          <p:cNvPr id="5" name="TextBox 4">
            <a:extLst>
              <a:ext uri="{FF2B5EF4-FFF2-40B4-BE49-F238E27FC236}">
                <a16:creationId xmlns:a16="http://schemas.microsoft.com/office/drawing/2014/main" id="{959F0EB7-3AA6-44BB-877B-744DD64D295C}"/>
              </a:ext>
            </a:extLst>
          </p:cNvPr>
          <p:cNvSpPr txBox="1"/>
          <p:nvPr/>
        </p:nvSpPr>
        <p:spPr>
          <a:xfrm>
            <a:off x="3558988" y="3013501"/>
            <a:ext cx="6463553" cy="830997"/>
          </a:xfrm>
          <a:prstGeom prst="rect">
            <a:avLst/>
          </a:prstGeom>
          <a:noFill/>
        </p:spPr>
        <p:txBody>
          <a:bodyPr wrap="square" rtlCol="0">
            <a:spAutoFit/>
          </a:bodyPr>
          <a:lstStyle/>
          <a:p>
            <a:r>
              <a:rPr lang="lv-LV" sz="2400" b="1" dirty="0">
                <a:latin typeface="Verdana" panose="020B0604030504040204" pitchFamily="34" charset="0"/>
                <a:ea typeface="Verdana" panose="020B0604030504040204" pitchFamily="34" charset="0"/>
              </a:rPr>
              <a:t>MAKROEKONOMISKO RĀDĪTĀJU PROGNOZES 2021.-2024.GADAM</a:t>
            </a:r>
          </a:p>
        </p:txBody>
      </p:sp>
    </p:spTree>
    <p:extLst>
      <p:ext uri="{BB962C8B-B14F-4D97-AF65-F5344CB8AC3E}">
        <p14:creationId xmlns:p14="http://schemas.microsoft.com/office/powerpoint/2010/main" val="3566799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5457" y="278273"/>
            <a:ext cx="9203885" cy="1036642"/>
          </a:xfrm>
        </p:spPr>
        <p:txBody>
          <a:bodyPr>
            <a:noAutofit/>
          </a:bodyPr>
          <a:lstStyle/>
          <a:p>
            <a:r>
              <a:rPr lang="lv-LV" dirty="0"/>
              <a:t>Latvijā </a:t>
            </a:r>
            <a:r>
              <a:rPr lang="lv-LV" noProof="1"/>
              <a:t>Covid krīze smagāk skārusi </a:t>
            </a:r>
            <a:r>
              <a:rPr lang="lv-LV" dirty="0"/>
              <a:t>privāto patēriņu, Igaunijā un Lietuvā straujāks investīciju pieaugums</a:t>
            </a:r>
          </a:p>
        </p:txBody>
      </p:sp>
      <p:sp>
        <p:nvSpPr>
          <p:cNvPr id="6" name="Slide Number Placeholder 5"/>
          <p:cNvSpPr>
            <a:spLocks noGrp="1"/>
          </p:cNvSpPr>
          <p:nvPr>
            <p:ph type="sldNum" sz="quarter" idx="13"/>
          </p:nvPr>
        </p:nvSpPr>
        <p:spPr/>
        <p:txBody>
          <a:bodyPr/>
          <a:lstStyle/>
          <a:p>
            <a:pPr>
              <a:defRPr/>
            </a:pPr>
            <a:fld id="{84E009EE-3A8C-4533-92EE-AB6A211B1155}" type="slidenum">
              <a:rPr lang="en-US" altLang="lv-LV" b="1" smtClean="0"/>
              <a:pPr>
                <a:defRPr/>
              </a:pPr>
              <a:t>20</a:t>
            </a:fld>
            <a:endParaRPr lang="en-US" altLang="lv-LV" b="1" dirty="0"/>
          </a:p>
        </p:txBody>
      </p:sp>
      <p:sp>
        <p:nvSpPr>
          <p:cNvPr id="9" name="Rectangle 8"/>
          <p:cNvSpPr/>
          <p:nvPr/>
        </p:nvSpPr>
        <p:spPr>
          <a:xfrm>
            <a:off x="425831" y="1680192"/>
            <a:ext cx="6431569" cy="276999"/>
          </a:xfrm>
          <a:prstGeom prst="rect">
            <a:avLst/>
          </a:prstGeom>
        </p:spPr>
        <p:txBody>
          <a:bodyPr wrap="none">
            <a:spAutoFit/>
          </a:bodyPr>
          <a:lstStyle/>
          <a:p>
            <a:r>
              <a:rPr lang="lv-LV" sz="1200" b="1" dirty="0">
                <a:latin typeface="Verdana" panose="020B0604030504040204" pitchFamily="34" charset="0"/>
              </a:rPr>
              <a:t>Devums IKP pieaugumā, izlietojuma puses komponentes, procentpunkti</a:t>
            </a:r>
            <a:endParaRPr lang="en-GB" sz="1200" dirty="0"/>
          </a:p>
        </p:txBody>
      </p:sp>
      <p:sp>
        <p:nvSpPr>
          <p:cNvPr id="10" name="Text Placeholder 8"/>
          <p:cNvSpPr txBox="1">
            <a:spLocks/>
          </p:cNvSpPr>
          <p:nvPr/>
        </p:nvSpPr>
        <p:spPr bwMode="auto">
          <a:xfrm>
            <a:off x="812800" y="6412523"/>
            <a:ext cx="264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marL="0" indent="0" algn="l" defTabSz="938213" rtl="0" eaLnBrk="0" fontAlgn="base" hangingPunct="0">
              <a:spcBef>
                <a:spcPct val="20000"/>
              </a:spcBef>
              <a:spcAft>
                <a:spcPct val="0"/>
              </a:spcAft>
              <a:buFont typeface="Arial" panose="020B0604020202020204" pitchFamily="34" charset="0"/>
              <a:buNone/>
              <a:defRPr sz="1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r>
              <a:rPr lang="lv-LV" dirty="0"/>
              <a:t>Datu avots: </a:t>
            </a:r>
            <a:r>
              <a:rPr lang="lv-LV" noProof="1"/>
              <a:t>Eurostat</a:t>
            </a:r>
          </a:p>
        </p:txBody>
      </p:sp>
      <p:sp>
        <p:nvSpPr>
          <p:cNvPr id="11" name="Rectangle 10"/>
          <p:cNvSpPr/>
          <p:nvPr/>
        </p:nvSpPr>
        <p:spPr>
          <a:xfrm>
            <a:off x="1878751" y="2061559"/>
            <a:ext cx="914033" cy="276999"/>
          </a:xfrm>
          <a:prstGeom prst="rect">
            <a:avLst/>
          </a:prstGeom>
        </p:spPr>
        <p:txBody>
          <a:bodyPr wrap="none">
            <a:spAutoFit/>
          </a:bodyPr>
          <a:lstStyle/>
          <a:p>
            <a:r>
              <a:rPr lang="lv-LV" sz="1200" b="1" dirty="0">
                <a:latin typeface="Verdana" panose="020B0604030504040204" pitchFamily="34" charset="0"/>
              </a:rPr>
              <a:t>Igaunija</a:t>
            </a:r>
            <a:endParaRPr lang="en-GB" sz="1200" dirty="0"/>
          </a:p>
        </p:txBody>
      </p:sp>
      <p:sp>
        <p:nvSpPr>
          <p:cNvPr id="13" name="Rectangle 12"/>
          <p:cNvSpPr/>
          <p:nvPr/>
        </p:nvSpPr>
        <p:spPr>
          <a:xfrm>
            <a:off x="5720958" y="2005382"/>
            <a:ext cx="772969" cy="276999"/>
          </a:xfrm>
          <a:prstGeom prst="rect">
            <a:avLst/>
          </a:prstGeom>
        </p:spPr>
        <p:txBody>
          <a:bodyPr wrap="none">
            <a:spAutoFit/>
          </a:bodyPr>
          <a:lstStyle/>
          <a:p>
            <a:r>
              <a:rPr lang="lv-LV" sz="1200" b="1" dirty="0">
                <a:latin typeface="Verdana" panose="020B0604030504040204" pitchFamily="34" charset="0"/>
              </a:rPr>
              <a:t>Latvija</a:t>
            </a:r>
            <a:endParaRPr lang="en-GB" sz="1200" dirty="0"/>
          </a:p>
        </p:txBody>
      </p:sp>
      <p:sp>
        <p:nvSpPr>
          <p:cNvPr id="14" name="Rectangle 13"/>
          <p:cNvSpPr/>
          <p:nvPr/>
        </p:nvSpPr>
        <p:spPr>
          <a:xfrm>
            <a:off x="9422101" y="2005381"/>
            <a:ext cx="819455" cy="276999"/>
          </a:xfrm>
          <a:prstGeom prst="rect">
            <a:avLst/>
          </a:prstGeom>
        </p:spPr>
        <p:txBody>
          <a:bodyPr wrap="none">
            <a:spAutoFit/>
          </a:bodyPr>
          <a:lstStyle/>
          <a:p>
            <a:r>
              <a:rPr lang="lv-LV" sz="1200" b="1" dirty="0">
                <a:latin typeface="Verdana" panose="020B0604030504040204" pitchFamily="34" charset="0"/>
              </a:rPr>
              <a:t>Lietuva</a:t>
            </a:r>
            <a:endParaRPr lang="en-GB" sz="1200" dirty="0"/>
          </a:p>
        </p:txBody>
      </p:sp>
      <p:graphicFrame>
        <p:nvGraphicFramePr>
          <p:cNvPr id="17" name="Chart 16"/>
          <p:cNvGraphicFramePr>
            <a:graphicFrameLocks/>
          </p:cNvGraphicFramePr>
          <p:nvPr/>
        </p:nvGraphicFramePr>
        <p:xfrm>
          <a:off x="187234" y="2455181"/>
          <a:ext cx="3788229" cy="30176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p:cNvGraphicFramePr>
            <a:graphicFrameLocks/>
          </p:cNvGraphicFramePr>
          <p:nvPr/>
        </p:nvGraphicFramePr>
        <p:xfrm>
          <a:off x="3975463" y="2402302"/>
          <a:ext cx="3788229" cy="300926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p:cNvGraphicFramePr>
            <a:graphicFrameLocks/>
          </p:cNvGraphicFramePr>
          <p:nvPr/>
        </p:nvGraphicFramePr>
        <p:xfrm>
          <a:off x="7937713" y="2402302"/>
          <a:ext cx="3788229" cy="2997011"/>
        </p:xfrm>
        <a:graphic>
          <a:graphicData uri="http://schemas.openxmlformats.org/drawingml/2006/chart">
            <c:chart xmlns:c="http://schemas.openxmlformats.org/drawingml/2006/chart" xmlns:r="http://schemas.openxmlformats.org/officeDocument/2006/relationships" r:id="rId5"/>
          </a:graphicData>
        </a:graphic>
      </p:graphicFrame>
      <p:pic>
        <p:nvPicPr>
          <p:cNvPr id="3" name="Picture 2"/>
          <p:cNvPicPr>
            <a:picLocks noChangeAspect="1"/>
          </p:cNvPicPr>
          <p:nvPr/>
        </p:nvPicPr>
        <p:blipFill>
          <a:blip r:embed="rId6"/>
          <a:stretch>
            <a:fillRect/>
          </a:stretch>
        </p:blipFill>
        <p:spPr>
          <a:xfrm>
            <a:off x="1611014" y="5515936"/>
            <a:ext cx="8992855" cy="409632"/>
          </a:xfrm>
          <a:prstGeom prst="rect">
            <a:avLst/>
          </a:prstGeom>
        </p:spPr>
      </p:pic>
    </p:spTree>
    <p:extLst>
      <p:ext uri="{BB962C8B-B14F-4D97-AF65-F5344CB8AC3E}">
        <p14:creationId xmlns:p14="http://schemas.microsoft.com/office/powerpoint/2010/main" val="2911872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61772E-2FA0-4907-A0AC-4B006E08F8DE}"/>
              </a:ext>
            </a:extLst>
          </p:cNvPr>
          <p:cNvSpPr>
            <a:spLocks noGrp="1"/>
          </p:cNvSpPr>
          <p:nvPr>
            <p:ph type="sldNum" sz="quarter" idx="13"/>
          </p:nvPr>
        </p:nvSpPr>
        <p:spPr/>
        <p:txBody>
          <a:bodyPr/>
          <a:lstStyle/>
          <a:p>
            <a:fld id="{E87027D6-B333-4374-94DC-E94160EB0D4C}" type="slidenum">
              <a:rPr lang="en-US" altLang="lv-LV" smtClean="0"/>
              <a:pPr/>
              <a:t>21</a:t>
            </a:fld>
            <a:endParaRPr lang="en-US" altLang="lv-LV" dirty="0"/>
          </a:p>
        </p:txBody>
      </p:sp>
      <p:sp>
        <p:nvSpPr>
          <p:cNvPr id="5" name="TextBox 4">
            <a:extLst>
              <a:ext uri="{FF2B5EF4-FFF2-40B4-BE49-F238E27FC236}">
                <a16:creationId xmlns:a16="http://schemas.microsoft.com/office/drawing/2014/main" id="{959F0EB7-3AA6-44BB-877B-744DD64D295C}"/>
              </a:ext>
            </a:extLst>
          </p:cNvPr>
          <p:cNvSpPr txBox="1"/>
          <p:nvPr/>
        </p:nvSpPr>
        <p:spPr>
          <a:xfrm>
            <a:off x="3307976" y="2752165"/>
            <a:ext cx="7252447" cy="1200329"/>
          </a:xfrm>
          <a:prstGeom prst="rect">
            <a:avLst/>
          </a:prstGeom>
          <a:noFill/>
        </p:spPr>
        <p:txBody>
          <a:bodyPr wrap="square" rtlCol="0">
            <a:spAutoFit/>
          </a:bodyPr>
          <a:lstStyle/>
          <a:p>
            <a:r>
              <a:rPr lang="lv-LV" sz="2400" b="1" dirty="0">
                <a:latin typeface="Verdana" panose="020B0604030504040204" pitchFamily="34" charset="0"/>
                <a:ea typeface="Verdana" panose="020B0604030504040204" pitchFamily="34" charset="0"/>
              </a:rPr>
              <a:t>VISPĀRĒJĀS VALDĪBAS BUDŽETA BILANCE UN PARĀDS PIE NEMAINĪGAS POLITIKAS 2021.-2024.GADĀ</a:t>
            </a:r>
          </a:p>
        </p:txBody>
      </p:sp>
    </p:spTree>
    <p:extLst>
      <p:ext uri="{BB962C8B-B14F-4D97-AF65-F5344CB8AC3E}">
        <p14:creationId xmlns:p14="http://schemas.microsoft.com/office/powerpoint/2010/main" val="941067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165719" y="216195"/>
            <a:ext cx="9239250" cy="1036638"/>
          </a:xfrm>
        </p:spPr>
        <p:txBody>
          <a:bodyPr>
            <a:normAutofit/>
          </a:bodyPr>
          <a:lstStyle/>
          <a:p>
            <a:r>
              <a:rPr lang="lv-LV" dirty="0"/>
              <a:t>Vispārējās valdības budžeta bilance pie nemainīgas politikas, % no IKP</a:t>
            </a:r>
            <a:endParaRPr lang="lv-LV" altLang="lv-LV" dirty="0"/>
          </a:p>
        </p:txBody>
      </p:sp>
      <p:sp>
        <p:nvSpPr>
          <p:cNvPr id="12292" name="Text Placeholder 3"/>
          <p:cNvSpPr>
            <a:spLocks noGrp="1"/>
          </p:cNvSpPr>
          <p:nvPr>
            <p:ph type="body" sz="quarter" idx="10"/>
          </p:nvPr>
        </p:nvSpPr>
        <p:spPr>
          <a:xfrm>
            <a:off x="904875" y="6455173"/>
            <a:ext cx="5191125" cy="295275"/>
          </a:xfrm>
        </p:spPr>
        <p:txBody>
          <a:bodyPr>
            <a:normAutofit/>
          </a:bodyPr>
          <a:lstStyle/>
          <a:p>
            <a:r>
              <a:rPr lang="lv-LV" altLang="lv-LV" dirty="0"/>
              <a:t>Datu avots: </a:t>
            </a:r>
            <a:r>
              <a:rPr lang="lv-LV" altLang="lv-LV" noProof="1"/>
              <a:t>Eurostat</a:t>
            </a:r>
            <a:r>
              <a:rPr lang="lv-LV" altLang="lv-LV" dirty="0"/>
              <a:t>, VTBIL 2021-2023, FM</a:t>
            </a:r>
          </a:p>
          <a:p>
            <a:endParaRPr lang="lv-LV" altLang="lv-LV" dirty="0"/>
          </a:p>
        </p:txBody>
      </p:sp>
      <p:sp>
        <p:nvSpPr>
          <p:cNvPr id="6" name="Slide Number Placeholder 5"/>
          <p:cNvSpPr>
            <a:spLocks noGrp="1"/>
          </p:cNvSpPr>
          <p:nvPr>
            <p:ph type="sldNum" sz="quarter" idx="13"/>
          </p:nvPr>
        </p:nvSpPr>
        <p:spPr/>
        <p:txBody>
          <a:bodyPr/>
          <a:lstStyle/>
          <a:p>
            <a:fld id="{BF2F8158-BE4E-49AB-A407-C5120851B918}" type="slidenum">
              <a:rPr lang="en-US" altLang="lv-LV"/>
              <a:pPr/>
              <a:t>22</a:t>
            </a:fld>
            <a:endParaRPr lang="en-US" altLang="lv-LV" dirty="0"/>
          </a:p>
        </p:txBody>
      </p:sp>
      <p:pic>
        <p:nvPicPr>
          <p:cNvPr id="3" name="Picture 2">
            <a:extLst>
              <a:ext uri="{FF2B5EF4-FFF2-40B4-BE49-F238E27FC236}">
                <a16:creationId xmlns:a16="http://schemas.microsoft.com/office/drawing/2014/main" id="{C0628151-4643-4F20-B1DD-5D9DA154D1A3}"/>
              </a:ext>
            </a:extLst>
          </p:cNvPr>
          <p:cNvPicPr>
            <a:picLocks noChangeAspect="1"/>
          </p:cNvPicPr>
          <p:nvPr/>
        </p:nvPicPr>
        <p:blipFill>
          <a:blip r:embed="rId2"/>
          <a:stretch>
            <a:fillRect/>
          </a:stretch>
        </p:blipFill>
        <p:spPr>
          <a:xfrm>
            <a:off x="1706073" y="1077000"/>
            <a:ext cx="9164436" cy="5400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699775" y="119318"/>
            <a:ext cx="10565177" cy="521180"/>
          </a:xfrm>
        </p:spPr>
        <p:txBody>
          <a:bodyPr>
            <a:noAutofit/>
          </a:bodyPr>
          <a:lstStyle/>
          <a:p>
            <a:r>
              <a:rPr lang="lv-LV" altLang="lv-LV" sz="2200" dirty="0"/>
              <a:t>Vispārējās valdības budžeta bilance sektoru sadalījumā, milj. eiro</a:t>
            </a:r>
          </a:p>
        </p:txBody>
      </p:sp>
      <p:sp>
        <p:nvSpPr>
          <p:cNvPr id="6" name="Slide Number Placeholder 5"/>
          <p:cNvSpPr>
            <a:spLocks noGrp="1"/>
          </p:cNvSpPr>
          <p:nvPr>
            <p:ph type="sldNum" sz="quarter" idx="13"/>
          </p:nvPr>
        </p:nvSpPr>
        <p:spPr/>
        <p:txBody>
          <a:bodyPr/>
          <a:lstStyle/>
          <a:p>
            <a:fld id="{3F680E2C-8038-42C7-BF42-A1D62BD93257}" type="slidenum">
              <a:rPr lang="en-US" altLang="lv-LV"/>
              <a:pPr/>
              <a:t>23</a:t>
            </a:fld>
            <a:endParaRPr lang="en-US" altLang="lv-LV" dirty="0"/>
          </a:p>
        </p:txBody>
      </p:sp>
      <p:sp>
        <p:nvSpPr>
          <p:cNvPr id="15" name="TextBox 14"/>
          <p:cNvSpPr txBox="1"/>
          <p:nvPr/>
        </p:nvSpPr>
        <p:spPr>
          <a:xfrm>
            <a:off x="1357574" y="6389494"/>
            <a:ext cx="9366894" cy="479811"/>
          </a:xfrm>
          <a:prstGeom prst="rect">
            <a:avLst/>
          </a:prstGeom>
          <a:noFill/>
        </p:spPr>
        <p:txBody>
          <a:bodyPr wrap="square" rtlCol="0">
            <a:spAutoFit/>
          </a:bodyPr>
          <a:lstStyle/>
          <a:p>
            <a:pPr>
              <a:lnSpc>
                <a:spcPct val="150000"/>
              </a:lnSpc>
            </a:pPr>
            <a:r>
              <a:rPr lang="lv-LV" sz="900" baseline="30000" dirty="0">
                <a:latin typeface="Verdana" panose="020B0604030504040204" pitchFamily="34" charset="0"/>
                <a:ea typeface="Verdana" panose="020B0604030504040204" pitchFamily="34" charset="0"/>
              </a:rPr>
              <a:t>1 </a:t>
            </a:r>
            <a:r>
              <a:rPr lang="lv-LV" sz="900" dirty="0">
                <a:latin typeface="Verdana" panose="020B0604030504040204" pitchFamily="34" charset="0"/>
                <a:ea typeface="Verdana" panose="020B0604030504040204" pitchFamily="34" charset="0"/>
              </a:rPr>
              <a:t>valsts un pašvaldību kontrolētas un finansētas kapitālsabiedrības, ko atlasa atbilstoši EKS kritērijiem: pamatā slimnīcas, transporta nozares uzņēmumi u.c.</a:t>
            </a:r>
          </a:p>
          <a:p>
            <a:pPr>
              <a:lnSpc>
                <a:spcPct val="150000"/>
              </a:lnSpc>
            </a:pPr>
            <a:r>
              <a:rPr lang="lv-LV" sz="900" baseline="30000" dirty="0">
                <a:latin typeface="Verdana" panose="020B0604030504040204" pitchFamily="34" charset="0"/>
                <a:ea typeface="Verdana" panose="020B0604030504040204" pitchFamily="34" charset="0"/>
              </a:rPr>
              <a:t>2 </a:t>
            </a:r>
            <a:r>
              <a:rPr lang="lv-LV" sz="900" dirty="0">
                <a:latin typeface="Verdana" panose="020B0604030504040204" pitchFamily="34" charset="0"/>
                <a:ea typeface="Verdana" panose="020B0604030504040204" pitchFamily="34" charset="0"/>
              </a:rPr>
              <a:t>no valsts budžeta daļēji finansēto atvasināto publisko personu un budžeta nefinansēto iestāžu budžeti: pamatā augstskolas, zinātniskie institūti u.c.</a:t>
            </a:r>
          </a:p>
        </p:txBody>
      </p:sp>
      <p:grpSp>
        <p:nvGrpSpPr>
          <p:cNvPr id="3" name="Group 2"/>
          <p:cNvGrpSpPr/>
          <p:nvPr/>
        </p:nvGrpSpPr>
        <p:grpSpPr>
          <a:xfrm>
            <a:off x="377800" y="738512"/>
            <a:ext cx="11652098" cy="5857932"/>
            <a:chOff x="22847" y="1605153"/>
            <a:chExt cx="8740811" cy="4600651"/>
          </a:xfrm>
        </p:grpSpPr>
        <p:grpSp>
          <p:nvGrpSpPr>
            <p:cNvPr id="20" name="Group 19"/>
            <p:cNvGrpSpPr/>
            <p:nvPr/>
          </p:nvGrpSpPr>
          <p:grpSpPr>
            <a:xfrm>
              <a:off x="747569" y="1605153"/>
              <a:ext cx="8016089" cy="4569768"/>
              <a:chOff x="489869" y="1718135"/>
              <a:chExt cx="8353373" cy="4421175"/>
            </a:xfrm>
          </p:grpSpPr>
          <p:graphicFrame>
            <p:nvGraphicFramePr>
              <p:cNvPr id="9" name="Content Placeholder 4"/>
              <p:cNvGraphicFramePr>
                <a:graphicFrameLocks/>
              </p:cNvGraphicFramePr>
              <p:nvPr>
                <p:extLst>
                  <p:ext uri="{D42A27DB-BD31-4B8C-83A1-F6EECF244321}">
                    <p14:modId xmlns:p14="http://schemas.microsoft.com/office/powerpoint/2010/main" val="4146148211"/>
                  </p:ext>
                </p:extLst>
              </p:nvPr>
            </p:nvGraphicFramePr>
            <p:xfrm>
              <a:off x="489869" y="1718135"/>
              <a:ext cx="8353373" cy="4421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7" name="Group 16"/>
              <p:cNvGrpSpPr/>
              <p:nvPr/>
            </p:nvGrpSpPr>
            <p:grpSpPr>
              <a:xfrm>
                <a:off x="6277758" y="4331936"/>
                <a:ext cx="2500367" cy="1670289"/>
                <a:chOff x="4703668" y="2000761"/>
                <a:chExt cx="1434281" cy="1369934"/>
              </a:xfrm>
            </p:grpSpPr>
            <p:sp>
              <p:nvSpPr>
                <p:cNvPr id="18" name="Rounded Rectangle 17"/>
                <p:cNvSpPr/>
                <p:nvPr/>
              </p:nvSpPr>
              <p:spPr>
                <a:xfrm>
                  <a:off x="4703668" y="2000761"/>
                  <a:ext cx="1434281" cy="1369934"/>
                </a:xfrm>
                <a:prstGeom prst="roundRect">
                  <a:avLst>
                    <a:gd name="adj" fmla="val 10000"/>
                  </a:avLst>
                </a:prstGeom>
                <a:solidFill>
                  <a:schemeClr val="accent3">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Rounded Rectangle 4"/>
                <p:cNvSpPr txBox="1"/>
                <p:nvPr/>
              </p:nvSpPr>
              <p:spPr>
                <a:xfrm>
                  <a:off x="4902513" y="2030333"/>
                  <a:ext cx="1097974" cy="4518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t" anchorCtr="0">
                  <a:noAutofit/>
                </a:bodyPr>
                <a:lstStyle/>
                <a:p>
                  <a:pPr algn="ctr" defTabSz="666750">
                    <a:lnSpc>
                      <a:spcPct val="90000"/>
                    </a:lnSpc>
                    <a:spcAft>
                      <a:spcPct val="35000"/>
                    </a:spcAft>
                  </a:pPr>
                  <a:r>
                    <a:rPr lang="lv-LV" sz="1600" b="1" dirty="0">
                      <a:solidFill>
                        <a:schemeClr val="tx1"/>
                      </a:solidFill>
                      <a:latin typeface="Verdana" panose="020B0604030504040204" pitchFamily="34" charset="0"/>
                      <a:ea typeface="Verdana" panose="020B0604030504040204" pitchFamily="34" charset="0"/>
                    </a:rPr>
                    <a:t>Valsts speciālais</a:t>
                  </a:r>
                  <a:br>
                    <a:rPr lang="lv-LV" sz="1600" b="1" dirty="0">
                      <a:solidFill>
                        <a:schemeClr val="tx1"/>
                      </a:solidFill>
                      <a:latin typeface="Verdana" panose="020B0604030504040204" pitchFamily="34" charset="0"/>
                      <a:ea typeface="Verdana" panose="020B0604030504040204" pitchFamily="34" charset="0"/>
                    </a:rPr>
                  </a:br>
                  <a:r>
                    <a:rPr lang="lv-LV" sz="1600" b="1" dirty="0">
                      <a:solidFill>
                        <a:schemeClr val="tx1"/>
                      </a:solidFill>
                      <a:latin typeface="Verdana" panose="020B0604030504040204" pitchFamily="34" charset="0"/>
                      <a:ea typeface="Verdana" panose="020B0604030504040204" pitchFamily="34" charset="0"/>
                    </a:rPr>
                    <a:t>budžets</a:t>
                  </a:r>
                  <a:endParaRPr lang="lv-LV" sz="1600" b="1" baseline="30000" dirty="0">
                    <a:solidFill>
                      <a:schemeClr val="tx1"/>
                    </a:solidFill>
                    <a:latin typeface="Verdana" panose="020B0604030504040204" pitchFamily="34" charset="0"/>
                    <a:ea typeface="Verdana" panose="020B0604030504040204" pitchFamily="34" charset="0"/>
                  </a:endParaRPr>
                </a:p>
              </p:txBody>
            </p:sp>
          </p:grpSp>
        </p:grpSp>
        <p:sp>
          <p:nvSpPr>
            <p:cNvPr id="21" name="TextBox 20"/>
            <p:cNvSpPr txBox="1"/>
            <p:nvPr/>
          </p:nvSpPr>
          <p:spPr>
            <a:xfrm>
              <a:off x="1557292" y="2410122"/>
              <a:ext cx="1580029" cy="202147"/>
            </a:xfrm>
            <a:prstGeom prst="rect">
              <a:avLst/>
            </a:prstGeom>
            <a:noFill/>
            <a:ln w="25400">
              <a:noFill/>
              <a:prstDash val="solid"/>
            </a:ln>
          </p:spPr>
          <p:txBody>
            <a:bodyPr wrap="square" rtlCol="0">
              <a:spAutoFit/>
            </a:bodyPr>
            <a:lstStyle/>
            <a:p>
              <a:pPr algn="ctr"/>
              <a:r>
                <a:rPr lang="lv-LV" sz="1000" dirty="0">
                  <a:latin typeface="Verdana" panose="020B0604030504040204" pitchFamily="34" charset="0"/>
                  <a:ea typeface="Verdana" panose="020B0604030504040204" pitchFamily="34" charset="0"/>
                </a:rPr>
                <a:t>  </a:t>
              </a:r>
              <a:r>
                <a:rPr lang="lv-LV" sz="800" i="1" dirty="0">
                  <a:latin typeface="Verdana" panose="020B0604030504040204" pitchFamily="34" charset="0"/>
                  <a:ea typeface="Verdana" panose="020B0604030504040204" pitchFamily="34" charset="0"/>
                </a:rPr>
                <a:t>t.sk. valsts komersanti</a:t>
              </a:r>
              <a:r>
                <a:rPr lang="lv-LV" sz="800" i="1" baseline="30000" dirty="0">
                  <a:latin typeface="Verdana" panose="020B0604030504040204" pitchFamily="34" charset="0"/>
                  <a:ea typeface="Verdana" panose="020B0604030504040204" pitchFamily="34" charset="0"/>
                </a:rPr>
                <a:t>1</a:t>
              </a:r>
              <a:endParaRPr lang="lv-LV" sz="800" i="1" dirty="0">
                <a:latin typeface="Verdana" panose="020B0604030504040204" pitchFamily="34" charset="0"/>
                <a:ea typeface="Verdana" panose="020B0604030504040204" pitchFamily="34" charset="0"/>
              </a:endParaRPr>
            </a:p>
          </p:txBody>
        </p:sp>
        <p:sp>
          <p:nvSpPr>
            <p:cNvPr id="33" name="TextBox 32"/>
            <p:cNvSpPr txBox="1"/>
            <p:nvPr/>
          </p:nvSpPr>
          <p:spPr>
            <a:xfrm>
              <a:off x="4325004" y="2440546"/>
              <a:ext cx="1580030" cy="202147"/>
            </a:xfrm>
            <a:prstGeom prst="rect">
              <a:avLst/>
            </a:prstGeom>
            <a:noFill/>
            <a:ln w="25400">
              <a:noFill/>
              <a:prstDash val="solid"/>
            </a:ln>
          </p:spPr>
          <p:txBody>
            <a:bodyPr wrap="square" rtlCol="0">
              <a:spAutoFit/>
            </a:bodyPr>
            <a:lstStyle/>
            <a:p>
              <a:pPr algn="ctr"/>
              <a:r>
                <a:rPr lang="lv-LV" sz="1000" dirty="0">
                  <a:latin typeface="Verdana" panose="020B0604030504040204" pitchFamily="34" charset="0"/>
                  <a:ea typeface="Verdana" panose="020B0604030504040204" pitchFamily="34" charset="0"/>
                </a:rPr>
                <a:t>  </a:t>
              </a:r>
              <a:r>
                <a:rPr lang="lv-LV" sz="800" i="1" dirty="0">
                  <a:latin typeface="Verdana" panose="020B0604030504040204" pitchFamily="34" charset="0"/>
                  <a:ea typeface="Verdana" panose="020B0604030504040204" pitchFamily="34" charset="0"/>
                </a:rPr>
                <a:t>t.sk. pašvaldību komersanti</a:t>
              </a:r>
              <a:r>
                <a:rPr lang="lv-LV" sz="800" i="1" baseline="30000" dirty="0">
                  <a:latin typeface="Verdana" panose="020B0604030504040204" pitchFamily="34" charset="0"/>
                  <a:ea typeface="Verdana" panose="020B0604030504040204" pitchFamily="34" charset="0"/>
                </a:rPr>
                <a:t>1</a:t>
              </a:r>
              <a:endParaRPr lang="lv-LV" sz="900" i="1" dirty="0">
                <a:latin typeface="Verdana" panose="020B0604030504040204" pitchFamily="34" charset="0"/>
                <a:ea typeface="Verdana" panose="020B0604030504040204" pitchFamily="34" charset="0"/>
              </a:endParaRPr>
            </a:p>
          </p:txBody>
        </p:sp>
        <p:grpSp>
          <p:nvGrpSpPr>
            <p:cNvPr id="26" name="Group 25"/>
            <p:cNvGrpSpPr/>
            <p:nvPr/>
          </p:nvGrpSpPr>
          <p:grpSpPr>
            <a:xfrm>
              <a:off x="22847" y="1632182"/>
              <a:ext cx="762094" cy="4573622"/>
              <a:chOff x="-110621" y="1738532"/>
              <a:chExt cx="762094" cy="4179290"/>
            </a:xfrm>
          </p:grpSpPr>
          <p:sp>
            <p:nvSpPr>
              <p:cNvPr id="27" name="Left Brace 26"/>
              <p:cNvSpPr/>
              <p:nvPr/>
            </p:nvSpPr>
            <p:spPr>
              <a:xfrm>
                <a:off x="351096" y="1738532"/>
                <a:ext cx="295183" cy="2444018"/>
              </a:xfrm>
              <a:prstGeom prst="leftBrace">
                <a:avLst/>
              </a:prstGeom>
              <a:ln w="254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5" name="TextBox 34"/>
              <p:cNvSpPr txBox="1"/>
              <p:nvPr/>
            </p:nvSpPr>
            <p:spPr>
              <a:xfrm>
                <a:off x="-110621" y="1859773"/>
                <a:ext cx="613613" cy="2563381"/>
              </a:xfrm>
              <a:prstGeom prst="rect">
                <a:avLst/>
              </a:prstGeom>
              <a:noFill/>
            </p:spPr>
            <p:txBody>
              <a:bodyPr vert="vert270" wrap="square" rtlCol="0">
                <a:spAutoFit/>
              </a:bodyPr>
              <a:lstStyle/>
              <a:p>
                <a:pPr algn="ctr"/>
                <a:r>
                  <a:rPr lang="lv-LV" sz="1400" b="1" dirty="0">
                    <a:latin typeface="Verdana" panose="020B0604030504040204" pitchFamily="34" charset="0"/>
                    <a:ea typeface="Verdana" panose="020B0604030504040204" pitchFamily="34" charset="0"/>
                  </a:rPr>
                  <a:t>Eiropas kontu sistēma</a:t>
                </a:r>
                <a:br>
                  <a:rPr lang="lv-LV" sz="1400" b="1" dirty="0">
                    <a:latin typeface="Verdana" panose="020B0604030504040204" pitchFamily="34" charset="0"/>
                    <a:ea typeface="Verdana" panose="020B0604030504040204" pitchFamily="34" charset="0"/>
                  </a:rPr>
                </a:br>
                <a:r>
                  <a:rPr lang="lv-LV" sz="1400" b="1" dirty="0">
                    <a:latin typeface="Verdana" panose="020B0604030504040204" pitchFamily="34" charset="0"/>
                    <a:ea typeface="Verdana" panose="020B0604030504040204" pitchFamily="34" charset="0"/>
                  </a:rPr>
                  <a:t>(</a:t>
                </a:r>
                <a:r>
                  <a:rPr lang="lv-LV" sz="1400" b="1" noProof="1">
                    <a:latin typeface="Verdana" panose="020B0604030504040204" pitchFamily="34" charset="0"/>
                    <a:ea typeface="Verdana" panose="020B0604030504040204" pitchFamily="34" charset="0"/>
                  </a:rPr>
                  <a:t>Visp.</a:t>
                </a:r>
                <a:r>
                  <a:rPr lang="lv-LV" sz="1400" b="1" dirty="0">
                    <a:latin typeface="Verdana" panose="020B0604030504040204" pitchFamily="34" charset="0"/>
                    <a:ea typeface="Verdana" panose="020B0604030504040204" pitchFamily="34" charset="0"/>
                  </a:rPr>
                  <a:t>valdības budžets)</a:t>
                </a:r>
                <a:endParaRPr lang="en-GB" sz="1400" b="1" dirty="0">
                  <a:latin typeface="Verdana" panose="020B0604030504040204" pitchFamily="34" charset="0"/>
                  <a:ea typeface="Verdana" panose="020B0604030504040204" pitchFamily="34" charset="0"/>
                </a:endParaRPr>
              </a:p>
            </p:txBody>
          </p:sp>
          <p:grpSp>
            <p:nvGrpSpPr>
              <p:cNvPr id="36" name="Group 35"/>
              <p:cNvGrpSpPr/>
              <p:nvPr/>
            </p:nvGrpSpPr>
            <p:grpSpPr>
              <a:xfrm>
                <a:off x="-73249" y="4216604"/>
                <a:ext cx="724722" cy="1701218"/>
                <a:chOff x="10871" y="3831943"/>
                <a:chExt cx="724722" cy="1701218"/>
              </a:xfrm>
            </p:grpSpPr>
            <p:sp>
              <p:nvSpPr>
                <p:cNvPr id="37" name="Left Brace 36"/>
                <p:cNvSpPr/>
                <p:nvPr/>
              </p:nvSpPr>
              <p:spPr>
                <a:xfrm>
                  <a:off x="455607" y="3831943"/>
                  <a:ext cx="279986" cy="1543522"/>
                </a:xfrm>
                <a:prstGeom prst="leftBrac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solidFill>
                      <a:sysClr val="windowText" lastClr="000000"/>
                    </a:solidFill>
                  </a:endParaRPr>
                </a:p>
              </p:txBody>
            </p:sp>
            <p:sp>
              <p:nvSpPr>
                <p:cNvPr id="38" name="TextBox 37"/>
                <p:cNvSpPr txBox="1"/>
                <p:nvPr/>
              </p:nvSpPr>
              <p:spPr>
                <a:xfrm>
                  <a:off x="10871" y="3837124"/>
                  <a:ext cx="613612" cy="1696037"/>
                </a:xfrm>
                <a:prstGeom prst="rect">
                  <a:avLst/>
                </a:prstGeom>
                <a:noFill/>
              </p:spPr>
              <p:txBody>
                <a:bodyPr vert="vert270" wrap="square" rtlCol="0">
                  <a:spAutoFit/>
                </a:bodyPr>
                <a:lstStyle/>
                <a:p>
                  <a:pPr algn="ctr"/>
                  <a:r>
                    <a:rPr lang="lv-LV" sz="1400" b="1" dirty="0">
                      <a:latin typeface="Verdana" panose="020B0604030504040204" pitchFamily="34" charset="0"/>
                      <a:ea typeface="Verdana" panose="020B0604030504040204" pitchFamily="34" charset="0"/>
                    </a:rPr>
                    <a:t>Nacionālā sistēma</a:t>
                  </a:r>
                  <a:br>
                    <a:rPr lang="lv-LV" sz="1400" b="1" dirty="0">
                      <a:latin typeface="Verdana" panose="020B0604030504040204" pitchFamily="34" charset="0"/>
                      <a:ea typeface="Verdana" panose="020B0604030504040204" pitchFamily="34" charset="0"/>
                    </a:rPr>
                  </a:br>
                  <a:r>
                    <a:rPr lang="lv-LV" sz="1400" b="1" dirty="0">
                      <a:latin typeface="Verdana" panose="020B0604030504040204" pitchFamily="34" charset="0"/>
                      <a:ea typeface="Verdana" panose="020B0604030504040204" pitchFamily="34" charset="0"/>
                    </a:rPr>
                    <a:t>(Kopbudžets)</a:t>
                  </a:r>
                  <a:endParaRPr lang="en-GB" sz="1400" b="1" dirty="0">
                    <a:latin typeface="Verdana" panose="020B0604030504040204" pitchFamily="34" charset="0"/>
                    <a:ea typeface="Verdana" panose="020B0604030504040204" pitchFamily="34" charset="0"/>
                  </a:endParaRPr>
                </a:p>
              </p:txBody>
            </p:sp>
          </p:grpSp>
        </p:grpSp>
      </p:grpSp>
      <p:sp>
        <p:nvSpPr>
          <p:cNvPr id="5" name="TextBox 4"/>
          <p:cNvSpPr txBox="1"/>
          <p:nvPr/>
        </p:nvSpPr>
        <p:spPr>
          <a:xfrm flipH="1">
            <a:off x="4630380" y="805441"/>
            <a:ext cx="4703968" cy="784830"/>
          </a:xfrm>
          <a:prstGeom prst="rect">
            <a:avLst/>
          </a:prstGeom>
          <a:noFill/>
        </p:spPr>
        <p:txBody>
          <a:bodyPr wrap="square" rtlCol="0">
            <a:spAutoFit/>
          </a:bodyPr>
          <a:lstStyle/>
          <a:p>
            <a:pPr algn="ctr"/>
            <a:r>
              <a:rPr lang="lv-LV" sz="2800" b="1" dirty="0">
                <a:latin typeface="Verdana" panose="020B0604030504040204" pitchFamily="34" charset="0"/>
                <a:ea typeface="Verdana" panose="020B0604030504040204" pitchFamily="34" charset="0"/>
              </a:rPr>
              <a:t>Vispārējā valdība</a:t>
            </a:r>
            <a:br>
              <a:rPr lang="lv-LV" sz="2800" b="1" dirty="0">
                <a:latin typeface="Verdana" panose="020B0604030504040204" pitchFamily="34" charset="0"/>
                <a:ea typeface="Verdana" panose="020B0604030504040204" pitchFamily="34" charset="0"/>
              </a:rPr>
            </a:br>
            <a:endParaRPr lang="lv-LV" dirty="0"/>
          </a:p>
        </p:txBody>
      </p:sp>
      <p:pic>
        <p:nvPicPr>
          <p:cNvPr id="4" name="Picture 3"/>
          <p:cNvPicPr>
            <a:picLocks noChangeAspect="1"/>
          </p:cNvPicPr>
          <p:nvPr/>
        </p:nvPicPr>
        <p:blipFill>
          <a:blip r:embed="rId7"/>
          <a:stretch>
            <a:fillRect/>
          </a:stretch>
        </p:blipFill>
        <p:spPr>
          <a:xfrm>
            <a:off x="1518046" y="2237523"/>
            <a:ext cx="3935839" cy="1824125"/>
          </a:xfrm>
          <a:prstGeom prst="rect">
            <a:avLst/>
          </a:prstGeom>
        </p:spPr>
      </p:pic>
      <p:pic>
        <p:nvPicPr>
          <p:cNvPr id="7" name="Picture 6"/>
          <p:cNvPicPr>
            <a:picLocks noChangeAspect="1"/>
          </p:cNvPicPr>
          <p:nvPr/>
        </p:nvPicPr>
        <p:blipFill>
          <a:blip r:embed="rId8"/>
          <a:stretch>
            <a:fillRect/>
          </a:stretch>
        </p:blipFill>
        <p:spPr>
          <a:xfrm>
            <a:off x="5804489" y="2237523"/>
            <a:ext cx="2819420" cy="1824125"/>
          </a:xfrm>
          <a:prstGeom prst="rect">
            <a:avLst/>
          </a:prstGeom>
        </p:spPr>
      </p:pic>
      <p:pic>
        <p:nvPicPr>
          <p:cNvPr id="8" name="Picture 7"/>
          <p:cNvPicPr>
            <a:picLocks noChangeAspect="1"/>
          </p:cNvPicPr>
          <p:nvPr/>
        </p:nvPicPr>
        <p:blipFill>
          <a:blip r:embed="rId9"/>
          <a:stretch>
            <a:fillRect/>
          </a:stretch>
        </p:blipFill>
        <p:spPr>
          <a:xfrm>
            <a:off x="8760548" y="2238288"/>
            <a:ext cx="3172529" cy="1823360"/>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445568397"/>
              </p:ext>
            </p:extLst>
          </p:nvPr>
        </p:nvGraphicFramePr>
        <p:xfrm>
          <a:off x="1974272" y="4699655"/>
          <a:ext cx="1342668" cy="1589595"/>
        </p:xfrm>
        <a:graphic>
          <a:graphicData uri="http://schemas.openxmlformats.org/drawingml/2006/table">
            <a:tbl>
              <a:tblPr firstRow="1" bandRow="1">
                <a:tableStyleId>{5C22544A-7EE6-4342-B048-85BDC9FD1C3A}</a:tableStyleId>
              </a:tblPr>
              <a:tblGrid>
                <a:gridCol w="671334">
                  <a:extLst>
                    <a:ext uri="{9D8B030D-6E8A-4147-A177-3AD203B41FA5}">
                      <a16:colId xmlns:a16="http://schemas.microsoft.com/office/drawing/2014/main" val="3982388762"/>
                    </a:ext>
                  </a:extLst>
                </a:gridCol>
                <a:gridCol w="671334">
                  <a:extLst>
                    <a:ext uri="{9D8B030D-6E8A-4147-A177-3AD203B41FA5}">
                      <a16:colId xmlns:a16="http://schemas.microsoft.com/office/drawing/2014/main" val="3232406981"/>
                    </a:ext>
                  </a:extLst>
                </a:gridCol>
              </a:tblGrid>
              <a:tr h="227085">
                <a:tc>
                  <a:txBody>
                    <a:bodyPr/>
                    <a:lstStyle/>
                    <a:p>
                      <a:pPr algn="ctr" fontAlgn="b"/>
                      <a:r>
                        <a:rPr lang="lv-LV" sz="1200" b="1" i="0" u="none" strike="noStrike" dirty="0">
                          <a:solidFill>
                            <a:srgbClr val="000000"/>
                          </a:solidFill>
                          <a:effectLst/>
                          <a:latin typeface="Calibri" panose="020F0502020204030204" pitchFamily="34" charset="0"/>
                        </a:rPr>
                        <a:t>2018</a:t>
                      </a:r>
                    </a:p>
                  </a:txBody>
                  <a:tcPr marL="9525" marR="9525" marT="9525" marB="0" anchor="b">
                    <a:solidFill>
                      <a:schemeClr val="accent3">
                        <a:lumMod val="60000"/>
                        <a:lumOff val="40000"/>
                      </a:schemeClr>
                    </a:solidFill>
                  </a:tcPr>
                </a:tc>
                <a:tc>
                  <a:txBody>
                    <a:bodyPr/>
                    <a:lstStyle/>
                    <a:p>
                      <a:pPr algn="ctr" fontAlgn="b"/>
                      <a:r>
                        <a:rPr lang="lv-LV" sz="1200" b="0" i="0" u="none" strike="noStrike" dirty="0">
                          <a:solidFill>
                            <a:srgbClr val="000000"/>
                          </a:solidFill>
                          <a:effectLst/>
                          <a:latin typeface="Calibri" panose="020F0502020204030204" pitchFamily="34" charset="0"/>
                        </a:rPr>
                        <a:t>-302</a:t>
                      </a:r>
                    </a:p>
                  </a:txBody>
                  <a:tcPr marL="9525" marR="9525" marT="9525" marB="0" anchor="b">
                    <a:solidFill>
                      <a:schemeClr val="accent3">
                        <a:lumMod val="60000"/>
                        <a:lumOff val="40000"/>
                      </a:schemeClr>
                    </a:solidFill>
                  </a:tcPr>
                </a:tc>
                <a:extLst>
                  <a:ext uri="{0D108BD9-81ED-4DB2-BD59-A6C34878D82A}">
                    <a16:rowId xmlns:a16="http://schemas.microsoft.com/office/drawing/2014/main" val="2959654636"/>
                  </a:ext>
                </a:extLst>
              </a:tr>
              <a:tr h="227085">
                <a:tc>
                  <a:txBody>
                    <a:bodyPr/>
                    <a:lstStyle/>
                    <a:p>
                      <a:pPr algn="ctr" fontAlgn="b"/>
                      <a:r>
                        <a:rPr lang="lv-LV" sz="1200" b="1" i="0" u="none" strike="noStrike" dirty="0">
                          <a:solidFill>
                            <a:srgbClr val="000000"/>
                          </a:solidFill>
                          <a:effectLst/>
                          <a:latin typeface="Calibri" panose="020F0502020204030204" pitchFamily="34" charset="0"/>
                        </a:rPr>
                        <a:t>2019</a:t>
                      </a:r>
                    </a:p>
                  </a:txBody>
                  <a:tcPr marL="9525" marR="9525" marT="9525" marB="0" anchor="b">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lv-LV" sz="1200" b="0" i="0" u="none" strike="noStrike" dirty="0">
                          <a:solidFill>
                            <a:srgbClr val="000000"/>
                          </a:solidFill>
                          <a:effectLst/>
                          <a:latin typeface="Calibri" panose="020F0502020204030204" pitchFamily="34" charset="0"/>
                        </a:rPr>
                        <a:t>-485</a:t>
                      </a:r>
                    </a:p>
                  </a:txBody>
                  <a:tcPr marL="9525" marR="9525" marT="9525" marB="0" anchor="b">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472980092"/>
                  </a:ext>
                </a:extLst>
              </a:tr>
              <a:tr h="227085">
                <a:tc>
                  <a:txBody>
                    <a:bodyPr/>
                    <a:lstStyle/>
                    <a:p>
                      <a:pPr algn="ctr" fontAlgn="b"/>
                      <a:r>
                        <a:rPr lang="lv-LV" sz="1200" b="1" i="0" u="none" strike="noStrike" dirty="0">
                          <a:solidFill>
                            <a:srgbClr val="FF0000"/>
                          </a:solidFill>
                          <a:effectLst/>
                          <a:latin typeface="Calibri" panose="020F0502020204030204" pitchFamily="34" charset="0"/>
                        </a:rPr>
                        <a:t>2020</a:t>
                      </a: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3">
                        <a:lumMod val="60000"/>
                        <a:lumOff val="40000"/>
                      </a:schemeClr>
                    </a:solidFill>
                  </a:tcPr>
                </a:tc>
                <a:tc>
                  <a:txBody>
                    <a:bodyPr/>
                    <a:lstStyle/>
                    <a:p>
                      <a:pPr algn="ctr" fontAlgn="b"/>
                      <a:r>
                        <a:rPr lang="lv-LV" sz="1200" b="0" i="0" u="none" strike="noStrike" dirty="0">
                          <a:solidFill>
                            <a:srgbClr val="FF0000"/>
                          </a:solidFill>
                          <a:effectLst/>
                          <a:latin typeface="Calibri" panose="020F0502020204030204" pitchFamily="34" charset="0"/>
                        </a:rPr>
                        <a:t>-1 242</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60000"/>
                        <a:lumOff val="40000"/>
                      </a:schemeClr>
                    </a:solidFill>
                  </a:tcPr>
                </a:tc>
                <a:extLst>
                  <a:ext uri="{0D108BD9-81ED-4DB2-BD59-A6C34878D82A}">
                    <a16:rowId xmlns:a16="http://schemas.microsoft.com/office/drawing/2014/main" val="1655217755"/>
                  </a:ext>
                </a:extLst>
              </a:tr>
              <a:tr h="227085">
                <a:tc>
                  <a:txBody>
                    <a:bodyPr/>
                    <a:lstStyle/>
                    <a:p>
                      <a:pPr algn="ctr" fontAlgn="b"/>
                      <a:r>
                        <a:rPr lang="lv-LV" sz="1200" b="1" i="0" u="none" strike="noStrike" dirty="0">
                          <a:solidFill>
                            <a:srgbClr val="FF0000"/>
                          </a:solidFill>
                          <a:effectLst/>
                          <a:latin typeface="Calibri" panose="020F0502020204030204" pitchFamily="34" charset="0"/>
                        </a:rPr>
                        <a:t>2021</a:t>
                      </a:r>
                    </a:p>
                  </a:txBody>
                  <a:tcPr marL="9525" marR="9525" marT="9525" marB="0" anchor="b">
                    <a:lnL w="12700" cap="flat" cmpd="sng" algn="ctr">
                      <a:solidFill>
                        <a:schemeClr val="tx1"/>
                      </a:solidFill>
                      <a:prstDash val="solid"/>
                      <a:round/>
                      <a:headEnd type="none" w="med" len="med"/>
                      <a:tailEnd type="none" w="med" len="med"/>
                    </a:lnL>
                    <a:solidFill>
                      <a:schemeClr val="accent3">
                        <a:lumMod val="60000"/>
                        <a:lumOff val="40000"/>
                      </a:schemeClr>
                    </a:solidFill>
                  </a:tcPr>
                </a:tc>
                <a:tc>
                  <a:txBody>
                    <a:bodyPr/>
                    <a:lstStyle/>
                    <a:p>
                      <a:pPr algn="ctr" fontAlgn="b"/>
                      <a:r>
                        <a:rPr lang="lv-LV" sz="1200" b="0" i="0" u="none" strike="noStrike" dirty="0">
                          <a:solidFill>
                            <a:srgbClr val="FF0000"/>
                          </a:solidFill>
                          <a:effectLst/>
                          <a:latin typeface="Calibri" panose="020F0502020204030204" pitchFamily="34" charset="0"/>
                        </a:rPr>
                        <a:t>-2 729</a:t>
                      </a:r>
                    </a:p>
                  </a:txBody>
                  <a:tcPr marL="9525" marR="9525" marT="9525" marB="0" anchor="b">
                    <a:lnR w="12700" cap="flat" cmpd="sng" algn="ctr">
                      <a:solidFill>
                        <a:schemeClr val="tx1"/>
                      </a:solidFill>
                      <a:prstDash val="solid"/>
                      <a:round/>
                      <a:headEnd type="none" w="med" len="med"/>
                      <a:tailEnd type="none" w="med" len="med"/>
                    </a:lnR>
                    <a:solidFill>
                      <a:schemeClr val="accent3">
                        <a:lumMod val="60000"/>
                        <a:lumOff val="40000"/>
                      </a:schemeClr>
                    </a:solidFill>
                  </a:tcPr>
                </a:tc>
                <a:extLst>
                  <a:ext uri="{0D108BD9-81ED-4DB2-BD59-A6C34878D82A}">
                    <a16:rowId xmlns:a16="http://schemas.microsoft.com/office/drawing/2014/main" val="3838027049"/>
                  </a:ext>
                </a:extLst>
              </a:tr>
              <a:tr h="227085">
                <a:tc>
                  <a:txBody>
                    <a:bodyPr/>
                    <a:lstStyle/>
                    <a:p>
                      <a:pPr algn="ctr" fontAlgn="b"/>
                      <a:r>
                        <a:rPr lang="lv-LV" sz="1200" b="1" i="0" u="none" strike="noStrike" dirty="0">
                          <a:solidFill>
                            <a:srgbClr val="FF0000"/>
                          </a:solidFill>
                          <a:effectLst/>
                          <a:latin typeface="Calibri" panose="020F0502020204030204" pitchFamily="34" charset="0"/>
                        </a:rPr>
                        <a:t>2022</a:t>
                      </a: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lv-LV" sz="1200" b="0" i="0" u="none" strike="noStrike" dirty="0">
                          <a:solidFill>
                            <a:srgbClr val="FF0000"/>
                          </a:solidFill>
                          <a:effectLst/>
                          <a:latin typeface="Calibri" panose="020F0502020204030204" pitchFamily="34" charset="0"/>
                        </a:rPr>
                        <a:t>-1 304</a:t>
                      </a: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86755176"/>
                  </a:ext>
                </a:extLst>
              </a:tr>
              <a:tr h="227085">
                <a:tc>
                  <a:txBody>
                    <a:bodyPr/>
                    <a:lstStyle/>
                    <a:p>
                      <a:pPr algn="ctr" fontAlgn="b"/>
                      <a:r>
                        <a:rPr lang="lv-LV" sz="1200" b="1" i="0" u="none" strike="noStrike" dirty="0">
                          <a:solidFill>
                            <a:srgbClr val="000000"/>
                          </a:solidFill>
                          <a:effectLst/>
                          <a:latin typeface="Calibri" panose="020F0502020204030204" pitchFamily="34" charset="0"/>
                        </a:rPr>
                        <a:t>2023</a:t>
                      </a:r>
                    </a:p>
                  </a:txBody>
                  <a:tcPr marL="9525" marR="9525" marT="9525" marB="0" anchor="b">
                    <a:lnT w="12700" cap="flat" cmpd="sng" algn="ctr">
                      <a:solidFill>
                        <a:schemeClr val="tx1"/>
                      </a:solidFill>
                      <a:prstDash val="solid"/>
                      <a:round/>
                      <a:headEnd type="none" w="med" len="med"/>
                      <a:tailEnd type="none" w="med" len="med"/>
                    </a:lnT>
                    <a:solidFill>
                      <a:schemeClr val="accent3">
                        <a:lumMod val="60000"/>
                        <a:lumOff val="40000"/>
                      </a:schemeClr>
                    </a:solidFill>
                  </a:tcPr>
                </a:tc>
                <a:tc>
                  <a:txBody>
                    <a:bodyPr/>
                    <a:lstStyle/>
                    <a:p>
                      <a:pPr algn="ctr" fontAlgn="b"/>
                      <a:r>
                        <a:rPr lang="lv-LV" sz="1200" b="0" i="0" u="none" strike="noStrike" dirty="0">
                          <a:solidFill>
                            <a:srgbClr val="000000"/>
                          </a:solidFill>
                          <a:effectLst/>
                          <a:latin typeface="Calibri" panose="020F0502020204030204" pitchFamily="34" charset="0"/>
                        </a:rPr>
                        <a:t>-212</a:t>
                      </a:r>
                    </a:p>
                  </a:txBody>
                  <a:tcPr marL="9525" marR="9525" marT="9525" marB="0" anchor="b">
                    <a:lnT w="12700" cap="flat" cmpd="sng" algn="ctr">
                      <a:solidFill>
                        <a:schemeClr val="tx1"/>
                      </a:solidFill>
                      <a:prstDash val="solid"/>
                      <a:round/>
                      <a:headEnd type="none" w="med" len="med"/>
                      <a:tailEnd type="none" w="med" len="med"/>
                    </a:lnT>
                    <a:solidFill>
                      <a:schemeClr val="accent3">
                        <a:lumMod val="60000"/>
                        <a:lumOff val="40000"/>
                      </a:schemeClr>
                    </a:solidFill>
                  </a:tcPr>
                </a:tc>
                <a:extLst>
                  <a:ext uri="{0D108BD9-81ED-4DB2-BD59-A6C34878D82A}">
                    <a16:rowId xmlns:a16="http://schemas.microsoft.com/office/drawing/2014/main" val="3834452408"/>
                  </a:ext>
                </a:extLst>
              </a:tr>
              <a:tr h="227085">
                <a:tc>
                  <a:txBody>
                    <a:bodyPr/>
                    <a:lstStyle/>
                    <a:p>
                      <a:pPr algn="ctr" fontAlgn="b"/>
                      <a:r>
                        <a:rPr lang="lv-LV" sz="1200" b="1" i="0" u="none" strike="noStrike" dirty="0">
                          <a:solidFill>
                            <a:srgbClr val="000000"/>
                          </a:solidFill>
                          <a:effectLst/>
                          <a:latin typeface="Calibri" panose="020F0502020204030204" pitchFamily="34" charset="0"/>
                        </a:rPr>
                        <a:t>2024</a:t>
                      </a:r>
                    </a:p>
                  </a:txBody>
                  <a:tcPr marL="9525" marR="9525" marT="9525" marB="0" anchor="b">
                    <a:solidFill>
                      <a:schemeClr val="accent3">
                        <a:lumMod val="60000"/>
                        <a:lumOff val="40000"/>
                      </a:schemeClr>
                    </a:solidFill>
                  </a:tcPr>
                </a:tc>
                <a:tc>
                  <a:txBody>
                    <a:bodyPr/>
                    <a:lstStyle/>
                    <a:p>
                      <a:pPr algn="ctr" fontAlgn="b"/>
                      <a:r>
                        <a:rPr lang="lv-LV" sz="1200" b="0" i="0" u="none" strike="noStrike" dirty="0">
                          <a:solidFill>
                            <a:srgbClr val="000000"/>
                          </a:solidFill>
                          <a:effectLst/>
                          <a:latin typeface="Calibri" panose="020F0502020204030204" pitchFamily="34" charset="0"/>
                        </a:rPr>
                        <a:t>-96</a:t>
                      </a:r>
                    </a:p>
                  </a:txBody>
                  <a:tcPr marL="9525" marR="9525" marT="9525" marB="0" anchor="b">
                    <a:solidFill>
                      <a:schemeClr val="accent3">
                        <a:lumMod val="60000"/>
                        <a:lumOff val="40000"/>
                      </a:schemeClr>
                    </a:solidFill>
                  </a:tcPr>
                </a:tc>
                <a:extLst>
                  <a:ext uri="{0D108BD9-81ED-4DB2-BD59-A6C34878D82A}">
                    <a16:rowId xmlns:a16="http://schemas.microsoft.com/office/drawing/2014/main" val="2986962150"/>
                  </a:ext>
                </a:extLst>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3485209734"/>
              </p:ext>
            </p:extLst>
          </p:nvPr>
        </p:nvGraphicFramePr>
        <p:xfrm>
          <a:off x="4177553" y="5088074"/>
          <a:ext cx="1093694" cy="1240155"/>
        </p:xfrm>
        <a:graphic>
          <a:graphicData uri="http://schemas.openxmlformats.org/drawingml/2006/table">
            <a:tbl>
              <a:tblPr firstRow="1" bandRow="1">
                <a:tableStyleId>{5C22544A-7EE6-4342-B048-85BDC9FD1C3A}</a:tableStyleId>
              </a:tblPr>
              <a:tblGrid>
                <a:gridCol w="546847">
                  <a:extLst>
                    <a:ext uri="{9D8B030D-6E8A-4147-A177-3AD203B41FA5}">
                      <a16:colId xmlns:a16="http://schemas.microsoft.com/office/drawing/2014/main" val="3982388762"/>
                    </a:ext>
                  </a:extLst>
                </a:gridCol>
                <a:gridCol w="546847">
                  <a:extLst>
                    <a:ext uri="{9D8B030D-6E8A-4147-A177-3AD203B41FA5}">
                      <a16:colId xmlns:a16="http://schemas.microsoft.com/office/drawing/2014/main" val="3232406981"/>
                    </a:ext>
                  </a:extLst>
                </a:gridCol>
              </a:tblGrid>
              <a:tr h="168062">
                <a:tc>
                  <a:txBody>
                    <a:bodyPr/>
                    <a:lstStyle/>
                    <a:p>
                      <a:pPr algn="ctr" fontAlgn="b"/>
                      <a:r>
                        <a:rPr lang="lv-LV" sz="1100" b="1" i="0" u="none" strike="noStrike" dirty="0">
                          <a:solidFill>
                            <a:srgbClr val="000000"/>
                          </a:solidFill>
                          <a:effectLst/>
                          <a:latin typeface="Calibri" panose="020F0502020204030204" pitchFamily="34" charset="0"/>
                        </a:rPr>
                        <a:t>2018</a:t>
                      </a:r>
                    </a:p>
                  </a:txBody>
                  <a:tcPr marL="9525" marR="9525" marT="9525" marB="0" anchor="b">
                    <a:solidFill>
                      <a:schemeClr val="accent3">
                        <a:lumMod val="60000"/>
                        <a:lumOff val="40000"/>
                      </a:schemeClr>
                    </a:solidFill>
                  </a:tcPr>
                </a:tc>
                <a:tc>
                  <a:txBody>
                    <a:bodyPr/>
                    <a:lstStyle/>
                    <a:p>
                      <a:pPr algn="ctr" fontAlgn="b"/>
                      <a:r>
                        <a:rPr lang="lv-LV" sz="1100" b="0" i="0" u="none" strike="noStrike" dirty="0">
                          <a:solidFill>
                            <a:srgbClr val="000000"/>
                          </a:solidFill>
                          <a:effectLst/>
                          <a:latin typeface="Calibri" panose="020F0502020204030204" pitchFamily="34" charset="0"/>
                        </a:rPr>
                        <a:t>35</a:t>
                      </a:r>
                    </a:p>
                  </a:txBody>
                  <a:tcPr marL="9525" marR="9525" marT="9525" marB="0" anchor="b">
                    <a:solidFill>
                      <a:schemeClr val="accent3">
                        <a:lumMod val="60000"/>
                        <a:lumOff val="40000"/>
                      </a:schemeClr>
                    </a:solidFill>
                  </a:tcPr>
                </a:tc>
                <a:extLst>
                  <a:ext uri="{0D108BD9-81ED-4DB2-BD59-A6C34878D82A}">
                    <a16:rowId xmlns:a16="http://schemas.microsoft.com/office/drawing/2014/main" val="2959654636"/>
                  </a:ext>
                </a:extLst>
              </a:tr>
              <a:tr h="168062">
                <a:tc>
                  <a:txBody>
                    <a:bodyPr/>
                    <a:lstStyle/>
                    <a:p>
                      <a:pPr algn="ctr" fontAlgn="b"/>
                      <a:r>
                        <a:rPr lang="lv-LV" sz="1100" b="1" i="0" u="none" strike="noStrike" dirty="0">
                          <a:solidFill>
                            <a:srgbClr val="000000"/>
                          </a:solidFill>
                          <a:effectLst/>
                          <a:latin typeface="Calibri" panose="020F0502020204030204" pitchFamily="34" charset="0"/>
                        </a:rPr>
                        <a:t>2019</a:t>
                      </a:r>
                    </a:p>
                  </a:txBody>
                  <a:tcPr marL="9525" marR="9525" marT="9525" marB="0" anchor="b">
                    <a:solidFill>
                      <a:schemeClr val="accent3">
                        <a:lumMod val="60000"/>
                        <a:lumOff val="40000"/>
                      </a:schemeClr>
                    </a:solidFill>
                  </a:tcPr>
                </a:tc>
                <a:tc>
                  <a:txBody>
                    <a:bodyPr/>
                    <a:lstStyle/>
                    <a:p>
                      <a:pPr algn="ctr" fontAlgn="b"/>
                      <a:r>
                        <a:rPr lang="lv-LV" sz="1100" b="0" i="0" u="none" strike="noStrike" dirty="0">
                          <a:solidFill>
                            <a:srgbClr val="000000"/>
                          </a:solidFill>
                          <a:effectLst/>
                          <a:latin typeface="Calibri" panose="020F0502020204030204" pitchFamily="34" charset="0"/>
                        </a:rPr>
                        <a:t>18</a:t>
                      </a:r>
                    </a:p>
                  </a:txBody>
                  <a:tcPr marL="9525" marR="9525" marT="9525" marB="0" anchor="b">
                    <a:solidFill>
                      <a:schemeClr val="accent3">
                        <a:lumMod val="60000"/>
                        <a:lumOff val="40000"/>
                      </a:schemeClr>
                    </a:solidFill>
                  </a:tcPr>
                </a:tc>
                <a:extLst>
                  <a:ext uri="{0D108BD9-81ED-4DB2-BD59-A6C34878D82A}">
                    <a16:rowId xmlns:a16="http://schemas.microsoft.com/office/drawing/2014/main" val="472980092"/>
                  </a:ext>
                </a:extLst>
              </a:tr>
              <a:tr h="168062">
                <a:tc>
                  <a:txBody>
                    <a:bodyPr/>
                    <a:lstStyle/>
                    <a:p>
                      <a:pPr algn="ctr" fontAlgn="b"/>
                      <a:r>
                        <a:rPr lang="lv-LV" sz="1100" b="1" i="0" u="none" strike="noStrike" dirty="0">
                          <a:solidFill>
                            <a:srgbClr val="000000"/>
                          </a:solidFill>
                          <a:effectLst/>
                          <a:latin typeface="Calibri" panose="020F0502020204030204" pitchFamily="34" charset="0"/>
                        </a:rPr>
                        <a:t>2020</a:t>
                      </a:r>
                    </a:p>
                  </a:txBody>
                  <a:tcPr marL="9525" marR="9525" marT="9525" marB="0" anchor="b">
                    <a:solidFill>
                      <a:schemeClr val="accent3">
                        <a:lumMod val="60000"/>
                        <a:lumOff val="40000"/>
                      </a:schemeClr>
                    </a:solidFill>
                  </a:tcPr>
                </a:tc>
                <a:tc>
                  <a:txBody>
                    <a:bodyPr/>
                    <a:lstStyle/>
                    <a:p>
                      <a:pPr algn="ctr" fontAlgn="b"/>
                      <a:r>
                        <a:rPr lang="lv-LV" sz="1100" b="0" i="0" u="none" strike="noStrike" dirty="0">
                          <a:solidFill>
                            <a:srgbClr val="000000"/>
                          </a:solidFill>
                          <a:effectLst/>
                          <a:latin typeface="Calibri" panose="020F0502020204030204" pitchFamily="34" charset="0"/>
                        </a:rPr>
                        <a:t>17</a:t>
                      </a:r>
                    </a:p>
                  </a:txBody>
                  <a:tcPr marL="9525" marR="9525" marT="9525" marB="0" anchor="b">
                    <a:solidFill>
                      <a:schemeClr val="accent3">
                        <a:lumMod val="60000"/>
                        <a:lumOff val="40000"/>
                      </a:schemeClr>
                    </a:solidFill>
                  </a:tcPr>
                </a:tc>
                <a:extLst>
                  <a:ext uri="{0D108BD9-81ED-4DB2-BD59-A6C34878D82A}">
                    <a16:rowId xmlns:a16="http://schemas.microsoft.com/office/drawing/2014/main" val="1655217755"/>
                  </a:ext>
                </a:extLst>
              </a:tr>
              <a:tr h="168062">
                <a:tc>
                  <a:txBody>
                    <a:bodyPr/>
                    <a:lstStyle/>
                    <a:p>
                      <a:pPr algn="ctr" fontAlgn="b"/>
                      <a:r>
                        <a:rPr lang="lv-LV" sz="1100" b="1" i="0" u="none" strike="noStrike" dirty="0">
                          <a:solidFill>
                            <a:srgbClr val="000000"/>
                          </a:solidFill>
                          <a:effectLst/>
                          <a:latin typeface="Calibri" panose="020F0502020204030204" pitchFamily="34" charset="0"/>
                        </a:rPr>
                        <a:t>2021</a:t>
                      </a:r>
                    </a:p>
                  </a:txBody>
                  <a:tcPr marL="9525" marR="9525" marT="9525" marB="0" anchor="b">
                    <a:solidFill>
                      <a:schemeClr val="accent3">
                        <a:lumMod val="60000"/>
                        <a:lumOff val="40000"/>
                      </a:schemeClr>
                    </a:solidFill>
                  </a:tcPr>
                </a:tc>
                <a:tc>
                  <a:txBody>
                    <a:bodyPr/>
                    <a:lstStyle/>
                    <a:p>
                      <a:pPr algn="ctr" fontAlgn="b"/>
                      <a:r>
                        <a:rPr lang="lv-LV" sz="1100" b="0" i="0" u="none" strike="noStrike" dirty="0">
                          <a:solidFill>
                            <a:srgbClr val="000000"/>
                          </a:solidFill>
                          <a:effectLst/>
                          <a:latin typeface="Calibri" panose="020F0502020204030204" pitchFamily="34" charset="0"/>
                        </a:rPr>
                        <a:t>12</a:t>
                      </a:r>
                    </a:p>
                  </a:txBody>
                  <a:tcPr marL="9525" marR="9525" marT="9525" marB="0" anchor="b">
                    <a:solidFill>
                      <a:schemeClr val="accent3">
                        <a:lumMod val="60000"/>
                        <a:lumOff val="40000"/>
                      </a:schemeClr>
                    </a:solidFill>
                  </a:tcPr>
                </a:tc>
                <a:extLst>
                  <a:ext uri="{0D108BD9-81ED-4DB2-BD59-A6C34878D82A}">
                    <a16:rowId xmlns:a16="http://schemas.microsoft.com/office/drawing/2014/main" val="3838027049"/>
                  </a:ext>
                </a:extLst>
              </a:tr>
              <a:tr h="168062">
                <a:tc>
                  <a:txBody>
                    <a:bodyPr/>
                    <a:lstStyle/>
                    <a:p>
                      <a:pPr algn="ctr" fontAlgn="b"/>
                      <a:r>
                        <a:rPr lang="lv-LV" sz="1100" b="1" i="0" u="none" strike="noStrike" dirty="0">
                          <a:solidFill>
                            <a:srgbClr val="000000"/>
                          </a:solidFill>
                          <a:effectLst/>
                          <a:latin typeface="Calibri" panose="020F0502020204030204" pitchFamily="34" charset="0"/>
                        </a:rPr>
                        <a:t>2022</a:t>
                      </a:r>
                    </a:p>
                  </a:txBody>
                  <a:tcPr marL="9525" marR="9525" marT="9525" marB="0" anchor="b">
                    <a:solidFill>
                      <a:schemeClr val="accent3">
                        <a:lumMod val="60000"/>
                        <a:lumOff val="40000"/>
                      </a:schemeClr>
                    </a:solidFill>
                  </a:tcPr>
                </a:tc>
                <a:tc>
                  <a:txBody>
                    <a:bodyPr/>
                    <a:lstStyle/>
                    <a:p>
                      <a:pPr algn="ctr" fontAlgn="b"/>
                      <a:r>
                        <a:rPr lang="lv-LV" sz="1100" b="0" i="0" u="none" strike="noStrike" dirty="0">
                          <a:solidFill>
                            <a:srgbClr val="000000"/>
                          </a:solidFill>
                          <a:effectLst/>
                          <a:latin typeface="Calibri" panose="020F0502020204030204" pitchFamily="34" charset="0"/>
                        </a:rPr>
                        <a:t>-27</a:t>
                      </a:r>
                    </a:p>
                  </a:txBody>
                  <a:tcPr marL="9525" marR="9525" marT="9525" marB="0" anchor="b">
                    <a:solidFill>
                      <a:schemeClr val="accent3">
                        <a:lumMod val="60000"/>
                        <a:lumOff val="40000"/>
                      </a:schemeClr>
                    </a:solidFill>
                  </a:tcPr>
                </a:tc>
                <a:extLst>
                  <a:ext uri="{0D108BD9-81ED-4DB2-BD59-A6C34878D82A}">
                    <a16:rowId xmlns:a16="http://schemas.microsoft.com/office/drawing/2014/main" val="286755176"/>
                  </a:ext>
                </a:extLst>
              </a:tr>
              <a:tr h="168062">
                <a:tc>
                  <a:txBody>
                    <a:bodyPr/>
                    <a:lstStyle/>
                    <a:p>
                      <a:pPr algn="ctr" fontAlgn="b"/>
                      <a:r>
                        <a:rPr lang="lv-LV" sz="1100" b="1" i="0" u="none" strike="noStrike" dirty="0">
                          <a:solidFill>
                            <a:srgbClr val="000000"/>
                          </a:solidFill>
                          <a:effectLst/>
                          <a:latin typeface="Calibri" panose="020F0502020204030204" pitchFamily="34" charset="0"/>
                        </a:rPr>
                        <a:t>2023</a:t>
                      </a:r>
                    </a:p>
                  </a:txBody>
                  <a:tcPr marL="9525" marR="9525" marT="9525" marB="0" anchor="b">
                    <a:solidFill>
                      <a:schemeClr val="accent3">
                        <a:lumMod val="60000"/>
                        <a:lumOff val="40000"/>
                      </a:schemeClr>
                    </a:solidFill>
                  </a:tcPr>
                </a:tc>
                <a:tc>
                  <a:txBody>
                    <a:bodyPr/>
                    <a:lstStyle/>
                    <a:p>
                      <a:pPr algn="ctr" fontAlgn="b"/>
                      <a:r>
                        <a:rPr lang="lv-LV" sz="1100" b="0" i="0" u="none" strike="noStrike" dirty="0">
                          <a:solidFill>
                            <a:srgbClr val="000000"/>
                          </a:solidFill>
                          <a:effectLst/>
                          <a:latin typeface="Calibri" panose="020F0502020204030204" pitchFamily="34" charset="0"/>
                        </a:rPr>
                        <a:t>-38</a:t>
                      </a:r>
                    </a:p>
                  </a:txBody>
                  <a:tcPr marL="9525" marR="9525" marT="9525" marB="0" anchor="b">
                    <a:solidFill>
                      <a:schemeClr val="accent3">
                        <a:lumMod val="60000"/>
                        <a:lumOff val="40000"/>
                      </a:schemeClr>
                    </a:solidFill>
                  </a:tcPr>
                </a:tc>
                <a:extLst>
                  <a:ext uri="{0D108BD9-81ED-4DB2-BD59-A6C34878D82A}">
                    <a16:rowId xmlns:a16="http://schemas.microsoft.com/office/drawing/2014/main" val="3834452408"/>
                  </a:ext>
                </a:extLst>
              </a:tr>
              <a:tr h="168062">
                <a:tc>
                  <a:txBody>
                    <a:bodyPr/>
                    <a:lstStyle/>
                    <a:p>
                      <a:pPr algn="ctr" fontAlgn="b"/>
                      <a:r>
                        <a:rPr lang="lv-LV" sz="1100" b="1" i="0" u="none" strike="noStrike" dirty="0">
                          <a:solidFill>
                            <a:srgbClr val="000000"/>
                          </a:solidFill>
                          <a:effectLst/>
                          <a:latin typeface="Calibri" panose="020F0502020204030204" pitchFamily="34" charset="0"/>
                        </a:rPr>
                        <a:t>2024</a:t>
                      </a:r>
                    </a:p>
                  </a:txBody>
                  <a:tcPr marL="9525" marR="9525" marT="9525" marB="0" anchor="b">
                    <a:solidFill>
                      <a:schemeClr val="accent3">
                        <a:lumMod val="60000"/>
                        <a:lumOff val="40000"/>
                      </a:schemeClr>
                    </a:solidFill>
                  </a:tcPr>
                </a:tc>
                <a:tc>
                  <a:txBody>
                    <a:bodyPr/>
                    <a:lstStyle/>
                    <a:p>
                      <a:pPr algn="ctr" fontAlgn="b"/>
                      <a:r>
                        <a:rPr lang="lv-LV" sz="1100" b="0" i="0" u="none" strike="noStrike" dirty="0">
                          <a:solidFill>
                            <a:srgbClr val="000000"/>
                          </a:solidFill>
                          <a:effectLst/>
                          <a:latin typeface="Calibri" panose="020F0502020204030204" pitchFamily="34" charset="0"/>
                        </a:rPr>
                        <a:t>-38</a:t>
                      </a:r>
                    </a:p>
                  </a:txBody>
                  <a:tcPr marL="9525" marR="9525" marT="9525" marB="0" anchor="b">
                    <a:solidFill>
                      <a:schemeClr val="accent3">
                        <a:lumMod val="60000"/>
                        <a:lumOff val="40000"/>
                      </a:schemeClr>
                    </a:solidFill>
                  </a:tcPr>
                </a:tc>
                <a:extLst>
                  <a:ext uri="{0D108BD9-81ED-4DB2-BD59-A6C34878D82A}">
                    <a16:rowId xmlns:a16="http://schemas.microsoft.com/office/drawing/2014/main" val="2986962150"/>
                  </a:ext>
                </a:extLst>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2559951988"/>
              </p:ext>
            </p:extLst>
          </p:nvPr>
        </p:nvGraphicFramePr>
        <p:xfrm>
          <a:off x="6409765" y="4699657"/>
          <a:ext cx="1353808" cy="1622516"/>
        </p:xfrm>
        <a:graphic>
          <a:graphicData uri="http://schemas.openxmlformats.org/drawingml/2006/table">
            <a:tbl>
              <a:tblPr firstRow="1" bandRow="1">
                <a:tableStyleId>{5C22544A-7EE6-4342-B048-85BDC9FD1C3A}</a:tableStyleId>
              </a:tblPr>
              <a:tblGrid>
                <a:gridCol w="676904">
                  <a:extLst>
                    <a:ext uri="{9D8B030D-6E8A-4147-A177-3AD203B41FA5}">
                      <a16:colId xmlns:a16="http://schemas.microsoft.com/office/drawing/2014/main" val="3982388762"/>
                    </a:ext>
                  </a:extLst>
                </a:gridCol>
                <a:gridCol w="676904">
                  <a:extLst>
                    <a:ext uri="{9D8B030D-6E8A-4147-A177-3AD203B41FA5}">
                      <a16:colId xmlns:a16="http://schemas.microsoft.com/office/drawing/2014/main" val="3232406981"/>
                    </a:ext>
                  </a:extLst>
                </a:gridCol>
              </a:tblGrid>
              <a:tr h="231788">
                <a:tc>
                  <a:txBody>
                    <a:bodyPr/>
                    <a:lstStyle/>
                    <a:p>
                      <a:pPr algn="ctr" fontAlgn="b"/>
                      <a:r>
                        <a:rPr lang="lv-LV" sz="1200" b="1" i="0" u="none" strike="noStrike" dirty="0">
                          <a:solidFill>
                            <a:srgbClr val="000000"/>
                          </a:solidFill>
                          <a:effectLst/>
                          <a:latin typeface="Calibri" panose="020F0502020204030204" pitchFamily="34" charset="0"/>
                        </a:rPr>
                        <a:t>2018</a:t>
                      </a:r>
                    </a:p>
                  </a:txBody>
                  <a:tcPr marL="9525" marR="9525" marT="9525" marB="0" anchor="b">
                    <a:solidFill>
                      <a:schemeClr val="accent3">
                        <a:lumMod val="60000"/>
                        <a:lumOff val="40000"/>
                      </a:schemeClr>
                    </a:solidFill>
                  </a:tcPr>
                </a:tc>
                <a:tc>
                  <a:txBody>
                    <a:bodyPr/>
                    <a:lstStyle/>
                    <a:p>
                      <a:pPr algn="ctr" fontAlgn="b"/>
                      <a:r>
                        <a:rPr lang="lv-LV" sz="1200" b="0" i="0" u="none" strike="noStrike" dirty="0">
                          <a:solidFill>
                            <a:srgbClr val="000000"/>
                          </a:solidFill>
                          <a:effectLst/>
                          <a:latin typeface="Calibri" panose="020F0502020204030204" pitchFamily="34" charset="0"/>
                        </a:rPr>
                        <a:t>-151</a:t>
                      </a:r>
                    </a:p>
                  </a:txBody>
                  <a:tcPr marL="9525" marR="9525" marT="9525" marB="0" anchor="b">
                    <a:solidFill>
                      <a:schemeClr val="accent3">
                        <a:lumMod val="60000"/>
                        <a:lumOff val="40000"/>
                      </a:schemeClr>
                    </a:solidFill>
                  </a:tcPr>
                </a:tc>
                <a:extLst>
                  <a:ext uri="{0D108BD9-81ED-4DB2-BD59-A6C34878D82A}">
                    <a16:rowId xmlns:a16="http://schemas.microsoft.com/office/drawing/2014/main" val="2959654636"/>
                  </a:ext>
                </a:extLst>
              </a:tr>
              <a:tr h="231788">
                <a:tc>
                  <a:txBody>
                    <a:bodyPr/>
                    <a:lstStyle/>
                    <a:p>
                      <a:pPr algn="ctr" fontAlgn="b"/>
                      <a:r>
                        <a:rPr lang="lv-LV" sz="1200" b="1" i="0" u="none" strike="noStrike" dirty="0">
                          <a:solidFill>
                            <a:srgbClr val="000000"/>
                          </a:solidFill>
                          <a:effectLst/>
                          <a:latin typeface="Calibri" panose="020F0502020204030204" pitchFamily="34" charset="0"/>
                        </a:rPr>
                        <a:t>2019</a:t>
                      </a:r>
                    </a:p>
                  </a:txBody>
                  <a:tcPr marL="9525" marR="9525" marT="9525" marB="0" anchor="b">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lv-LV" sz="1200" b="0" i="0" u="none" strike="noStrike" dirty="0">
                          <a:solidFill>
                            <a:srgbClr val="000000"/>
                          </a:solidFill>
                          <a:effectLst/>
                          <a:latin typeface="Calibri" panose="020F0502020204030204" pitchFamily="34" charset="0"/>
                        </a:rPr>
                        <a:t>51</a:t>
                      </a:r>
                    </a:p>
                  </a:txBody>
                  <a:tcPr marL="9525" marR="9525" marT="9525" marB="0" anchor="b">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472980092"/>
                  </a:ext>
                </a:extLst>
              </a:tr>
              <a:tr h="231788">
                <a:tc>
                  <a:txBody>
                    <a:bodyPr/>
                    <a:lstStyle/>
                    <a:p>
                      <a:pPr algn="ctr" fontAlgn="b"/>
                      <a:r>
                        <a:rPr lang="lv-LV" sz="1200" b="1" i="0" u="none" strike="noStrike" dirty="0">
                          <a:solidFill>
                            <a:srgbClr val="FF0000"/>
                          </a:solidFill>
                          <a:effectLst/>
                          <a:latin typeface="Calibri" panose="020F0502020204030204" pitchFamily="34" charset="0"/>
                        </a:rPr>
                        <a:t>2020</a:t>
                      </a: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3">
                        <a:lumMod val="60000"/>
                        <a:lumOff val="40000"/>
                      </a:schemeClr>
                    </a:solidFill>
                  </a:tcPr>
                </a:tc>
                <a:tc>
                  <a:txBody>
                    <a:bodyPr/>
                    <a:lstStyle/>
                    <a:p>
                      <a:pPr algn="ctr" fontAlgn="b"/>
                      <a:r>
                        <a:rPr lang="lv-LV" sz="1200" b="0" i="0" u="none" strike="noStrike" dirty="0">
                          <a:solidFill>
                            <a:srgbClr val="FF0000"/>
                          </a:solidFill>
                          <a:effectLst/>
                          <a:latin typeface="Calibri" panose="020F0502020204030204" pitchFamily="34" charset="0"/>
                        </a:rPr>
                        <a:t>-39</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60000"/>
                        <a:lumOff val="40000"/>
                      </a:schemeClr>
                    </a:solidFill>
                  </a:tcPr>
                </a:tc>
                <a:extLst>
                  <a:ext uri="{0D108BD9-81ED-4DB2-BD59-A6C34878D82A}">
                    <a16:rowId xmlns:a16="http://schemas.microsoft.com/office/drawing/2014/main" val="1655217755"/>
                  </a:ext>
                </a:extLst>
              </a:tr>
              <a:tr h="231788">
                <a:tc>
                  <a:txBody>
                    <a:bodyPr/>
                    <a:lstStyle/>
                    <a:p>
                      <a:pPr algn="ctr" fontAlgn="b"/>
                      <a:r>
                        <a:rPr lang="lv-LV" sz="1200" b="1" i="0" u="none" strike="noStrike" dirty="0">
                          <a:solidFill>
                            <a:srgbClr val="FF0000"/>
                          </a:solidFill>
                          <a:effectLst/>
                          <a:latin typeface="Calibri" panose="020F0502020204030204" pitchFamily="34" charset="0"/>
                        </a:rPr>
                        <a:t>2021</a:t>
                      </a: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lv-LV" sz="1200" b="0" i="0" u="none" strike="noStrike" dirty="0">
                          <a:solidFill>
                            <a:srgbClr val="FF0000"/>
                          </a:solidFill>
                          <a:effectLst/>
                          <a:latin typeface="Calibri" panose="020F0502020204030204" pitchFamily="34" charset="0"/>
                        </a:rPr>
                        <a:t>-116</a:t>
                      </a: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838027049"/>
                  </a:ext>
                </a:extLst>
              </a:tr>
              <a:tr h="231788">
                <a:tc>
                  <a:txBody>
                    <a:bodyPr/>
                    <a:lstStyle/>
                    <a:p>
                      <a:pPr algn="ctr" fontAlgn="b"/>
                      <a:r>
                        <a:rPr lang="lv-LV" sz="1200" b="1" i="0" u="none" strike="noStrike" dirty="0">
                          <a:solidFill>
                            <a:srgbClr val="000000"/>
                          </a:solidFill>
                          <a:effectLst/>
                          <a:latin typeface="Calibri" panose="020F0502020204030204" pitchFamily="34" charset="0"/>
                        </a:rPr>
                        <a:t>2022</a:t>
                      </a:r>
                    </a:p>
                  </a:txBody>
                  <a:tcPr marL="9525" marR="9525" marT="9525" marB="0" anchor="b">
                    <a:lnT w="12700" cap="flat" cmpd="sng" algn="ctr">
                      <a:solidFill>
                        <a:schemeClr val="tx1"/>
                      </a:solidFill>
                      <a:prstDash val="solid"/>
                      <a:round/>
                      <a:headEnd type="none" w="med" len="med"/>
                      <a:tailEnd type="none" w="med" len="med"/>
                    </a:lnT>
                    <a:solidFill>
                      <a:schemeClr val="accent3">
                        <a:lumMod val="60000"/>
                        <a:lumOff val="40000"/>
                      </a:schemeClr>
                    </a:solidFill>
                  </a:tcPr>
                </a:tc>
                <a:tc>
                  <a:txBody>
                    <a:bodyPr/>
                    <a:lstStyle/>
                    <a:p>
                      <a:pPr algn="ctr" fontAlgn="b"/>
                      <a:r>
                        <a:rPr lang="lv-LV" sz="1200" b="0" i="0" u="none" strike="noStrike" dirty="0">
                          <a:solidFill>
                            <a:srgbClr val="000000"/>
                          </a:solidFill>
                          <a:effectLst/>
                          <a:latin typeface="Calibri" panose="020F0502020204030204" pitchFamily="34" charset="0"/>
                        </a:rPr>
                        <a:t>-66</a:t>
                      </a:r>
                    </a:p>
                  </a:txBody>
                  <a:tcPr marL="9525" marR="9525" marT="9525" marB="0" anchor="b">
                    <a:lnT w="12700" cap="flat" cmpd="sng" algn="ctr">
                      <a:solidFill>
                        <a:schemeClr val="tx1"/>
                      </a:solidFill>
                      <a:prstDash val="solid"/>
                      <a:round/>
                      <a:headEnd type="none" w="med" len="med"/>
                      <a:tailEnd type="none" w="med" len="med"/>
                    </a:lnT>
                    <a:solidFill>
                      <a:schemeClr val="accent3">
                        <a:lumMod val="60000"/>
                        <a:lumOff val="40000"/>
                      </a:schemeClr>
                    </a:solidFill>
                  </a:tcPr>
                </a:tc>
                <a:extLst>
                  <a:ext uri="{0D108BD9-81ED-4DB2-BD59-A6C34878D82A}">
                    <a16:rowId xmlns:a16="http://schemas.microsoft.com/office/drawing/2014/main" val="286755176"/>
                  </a:ext>
                </a:extLst>
              </a:tr>
              <a:tr h="231788">
                <a:tc>
                  <a:txBody>
                    <a:bodyPr/>
                    <a:lstStyle/>
                    <a:p>
                      <a:pPr algn="ctr" fontAlgn="b"/>
                      <a:r>
                        <a:rPr lang="lv-LV" sz="1200" b="1" i="0" u="none" strike="noStrike" dirty="0">
                          <a:solidFill>
                            <a:srgbClr val="000000"/>
                          </a:solidFill>
                          <a:effectLst/>
                          <a:latin typeface="Calibri" panose="020F0502020204030204" pitchFamily="34" charset="0"/>
                        </a:rPr>
                        <a:t>2023</a:t>
                      </a:r>
                    </a:p>
                  </a:txBody>
                  <a:tcPr marL="9525" marR="9525" marT="9525" marB="0" anchor="b">
                    <a:solidFill>
                      <a:schemeClr val="accent3">
                        <a:lumMod val="60000"/>
                        <a:lumOff val="40000"/>
                      </a:schemeClr>
                    </a:solidFill>
                  </a:tcPr>
                </a:tc>
                <a:tc>
                  <a:txBody>
                    <a:bodyPr/>
                    <a:lstStyle/>
                    <a:p>
                      <a:pPr algn="ctr" fontAlgn="b"/>
                      <a:r>
                        <a:rPr lang="lv-LV" sz="1200" b="0" i="0" u="none" strike="noStrike" dirty="0">
                          <a:solidFill>
                            <a:srgbClr val="000000"/>
                          </a:solidFill>
                          <a:effectLst/>
                          <a:latin typeface="Calibri" panose="020F0502020204030204" pitchFamily="34" charset="0"/>
                        </a:rPr>
                        <a:t>-41</a:t>
                      </a:r>
                    </a:p>
                  </a:txBody>
                  <a:tcPr marL="9525" marR="9525" marT="9525" marB="0" anchor="b">
                    <a:solidFill>
                      <a:schemeClr val="accent3">
                        <a:lumMod val="60000"/>
                        <a:lumOff val="40000"/>
                      </a:schemeClr>
                    </a:solidFill>
                  </a:tcPr>
                </a:tc>
                <a:extLst>
                  <a:ext uri="{0D108BD9-81ED-4DB2-BD59-A6C34878D82A}">
                    <a16:rowId xmlns:a16="http://schemas.microsoft.com/office/drawing/2014/main" val="3834452408"/>
                  </a:ext>
                </a:extLst>
              </a:tr>
              <a:tr h="231788">
                <a:tc>
                  <a:txBody>
                    <a:bodyPr/>
                    <a:lstStyle/>
                    <a:p>
                      <a:pPr algn="ctr" fontAlgn="b"/>
                      <a:r>
                        <a:rPr lang="lv-LV" sz="1200" b="1" i="0" u="none" strike="noStrike" dirty="0">
                          <a:solidFill>
                            <a:srgbClr val="000000"/>
                          </a:solidFill>
                          <a:effectLst/>
                          <a:latin typeface="Calibri" panose="020F0502020204030204" pitchFamily="34" charset="0"/>
                        </a:rPr>
                        <a:t>2024</a:t>
                      </a:r>
                    </a:p>
                  </a:txBody>
                  <a:tcPr marL="9525" marR="9525" marT="9525" marB="0" anchor="b">
                    <a:solidFill>
                      <a:schemeClr val="accent3">
                        <a:lumMod val="60000"/>
                        <a:lumOff val="40000"/>
                      </a:schemeClr>
                    </a:solidFill>
                  </a:tcPr>
                </a:tc>
                <a:tc>
                  <a:txBody>
                    <a:bodyPr/>
                    <a:lstStyle/>
                    <a:p>
                      <a:pPr algn="ctr" fontAlgn="b"/>
                      <a:r>
                        <a:rPr lang="lv-LV" sz="1200" b="0" i="0" u="none" strike="noStrike" dirty="0">
                          <a:solidFill>
                            <a:srgbClr val="000000"/>
                          </a:solidFill>
                          <a:effectLst/>
                          <a:latin typeface="Calibri" panose="020F0502020204030204" pitchFamily="34" charset="0"/>
                        </a:rPr>
                        <a:t>-27</a:t>
                      </a:r>
                    </a:p>
                  </a:txBody>
                  <a:tcPr marL="9525" marR="9525" marT="9525" marB="0" anchor="b">
                    <a:solidFill>
                      <a:schemeClr val="accent3">
                        <a:lumMod val="60000"/>
                        <a:lumOff val="40000"/>
                      </a:schemeClr>
                    </a:solidFill>
                  </a:tcPr>
                </a:tc>
                <a:extLst>
                  <a:ext uri="{0D108BD9-81ED-4DB2-BD59-A6C34878D82A}">
                    <a16:rowId xmlns:a16="http://schemas.microsoft.com/office/drawing/2014/main" val="2986962150"/>
                  </a:ext>
                </a:extLst>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3758076492"/>
              </p:ext>
            </p:extLst>
          </p:nvPr>
        </p:nvGraphicFramePr>
        <p:xfrm>
          <a:off x="9653536" y="4822408"/>
          <a:ext cx="1353808" cy="1466843"/>
        </p:xfrm>
        <a:graphic>
          <a:graphicData uri="http://schemas.openxmlformats.org/drawingml/2006/table">
            <a:tbl>
              <a:tblPr firstRow="1" bandRow="1">
                <a:tableStyleId>{5C22544A-7EE6-4342-B048-85BDC9FD1C3A}</a:tableStyleId>
              </a:tblPr>
              <a:tblGrid>
                <a:gridCol w="676904">
                  <a:extLst>
                    <a:ext uri="{9D8B030D-6E8A-4147-A177-3AD203B41FA5}">
                      <a16:colId xmlns:a16="http://schemas.microsoft.com/office/drawing/2014/main" val="3982388762"/>
                    </a:ext>
                  </a:extLst>
                </a:gridCol>
                <a:gridCol w="676904">
                  <a:extLst>
                    <a:ext uri="{9D8B030D-6E8A-4147-A177-3AD203B41FA5}">
                      <a16:colId xmlns:a16="http://schemas.microsoft.com/office/drawing/2014/main" val="3232406981"/>
                    </a:ext>
                  </a:extLst>
                </a:gridCol>
              </a:tblGrid>
              <a:tr h="209549">
                <a:tc>
                  <a:txBody>
                    <a:bodyPr/>
                    <a:lstStyle/>
                    <a:p>
                      <a:pPr algn="ctr" fontAlgn="b"/>
                      <a:r>
                        <a:rPr lang="lv-LV" sz="1200" b="1" i="0" u="none" strike="noStrike" dirty="0">
                          <a:solidFill>
                            <a:srgbClr val="000000"/>
                          </a:solidFill>
                          <a:effectLst/>
                          <a:latin typeface="Calibri" panose="020F0502020204030204" pitchFamily="34" charset="0"/>
                        </a:rPr>
                        <a:t>2018</a:t>
                      </a:r>
                    </a:p>
                  </a:txBody>
                  <a:tcPr marL="9525" marR="9525" marT="9525" marB="0" anchor="b">
                    <a:solidFill>
                      <a:schemeClr val="accent3">
                        <a:lumMod val="60000"/>
                        <a:lumOff val="40000"/>
                      </a:schemeClr>
                    </a:solidFill>
                  </a:tcPr>
                </a:tc>
                <a:tc>
                  <a:txBody>
                    <a:bodyPr/>
                    <a:lstStyle/>
                    <a:p>
                      <a:pPr algn="ctr" fontAlgn="b"/>
                      <a:r>
                        <a:rPr lang="lv-LV" sz="1100" b="0" i="0" u="none" strike="noStrike" dirty="0">
                          <a:solidFill>
                            <a:srgbClr val="000000"/>
                          </a:solidFill>
                          <a:effectLst/>
                          <a:latin typeface="Calibri" panose="020F0502020204030204" pitchFamily="34" charset="0"/>
                        </a:rPr>
                        <a:t>202</a:t>
                      </a:r>
                    </a:p>
                  </a:txBody>
                  <a:tcPr marL="9525" marR="9525" marT="9525" marB="0" anchor="b">
                    <a:solidFill>
                      <a:schemeClr val="accent3">
                        <a:lumMod val="60000"/>
                        <a:lumOff val="40000"/>
                      </a:schemeClr>
                    </a:solidFill>
                  </a:tcPr>
                </a:tc>
                <a:extLst>
                  <a:ext uri="{0D108BD9-81ED-4DB2-BD59-A6C34878D82A}">
                    <a16:rowId xmlns:a16="http://schemas.microsoft.com/office/drawing/2014/main" val="2959654636"/>
                  </a:ext>
                </a:extLst>
              </a:tr>
              <a:tr h="209549">
                <a:tc>
                  <a:txBody>
                    <a:bodyPr/>
                    <a:lstStyle/>
                    <a:p>
                      <a:pPr algn="ctr" fontAlgn="b"/>
                      <a:r>
                        <a:rPr lang="lv-LV" sz="1200" b="1" i="0" u="none" strike="noStrike" dirty="0">
                          <a:solidFill>
                            <a:srgbClr val="000000"/>
                          </a:solidFill>
                          <a:effectLst/>
                          <a:latin typeface="Calibri" panose="020F0502020204030204" pitchFamily="34" charset="0"/>
                        </a:rPr>
                        <a:t>2019</a:t>
                      </a:r>
                    </a:p>
                  </a:txBody>
                  <a:tcPr marL="9525" marR="9525" marT="9525" marB="0" anchor="b">
                    <a:solidFill>
                      <a:schemeClr val="accent3">
                        <a:lumMod val="60000"/>
                        <a:lumOff val="40000"/>
                      </a:schemeClr>
                    </a:solidFill>
                  </a:tcPr>
                </a:tc>
                <a:tc>
                  <a:txBody>
                    <a:bodyPr/>
                    <a:lstStyle/>
                    <a:p>
                      <a:pPr algn="ctr" fontAlgn="b"/>
                      <a:r>
                        <a:rPr lang="lv-LV" sz="1100" b="0" i="0" u="none" strike="noStrike" dirty="0">
                          <a:solidFill>
                            <a:srgbClr val="000000"/>
                          </a:solidFill>
                          <a:effectLst/>
                          <a:latin typeface="Calibri" panose="020F0502020204030204" pitchFamily="34" charset="0"/>
                        </a:rPr>
                        <a:t>300</a:t>
                      </a:r>
                    </a:p>
                  </a:txBody>
                  <a:tcPr marL="9525" marR="9525" marT="9525" marB="0" anchor="b">
                    <a:solidFill>
                      <a:schemeClr val="accent3">
                        <a:lumMod val="60000"/>
                        <a:lumOff val="40000"/>
                      </a:schemeClr>
                    </a:solidFill>
                  </a:tcPr>
                </a:tc>
                <a:extLst>
                  <a:ext uri="{0D108BD9-81ED-4DB2-BD59-A6C34878D82A}">
                    <a16:rowId xmlns:a16="http://schemas.microsoft.com/office/drawing/2014/main" val="472980092"/>
                  </a:ext>
                </a:extLst>
              </a:tr>
              <a:tr h="209549">
                <a:tc>
                  <a:txBody>
                    <a:bodyPr/>
                    <a:lstStyle/>
                    <a:p>
                      <a:pPr algn="ctr" fontAlgn="b"/>
                      <a:r>
                        <a:rPr lang="lv-LV" sz="1200" b="1" i="0" u="none" strike="noStrike" dirty="0">
                          <a:solidFill>
                            <a:srgbClr val="000000"/>
                          </a:solidFill>
                          <a:effectLst/>
                          <a:latin typeface="Calibri" panose="020F0502020204030204" pitchFamily="34" charset="0"/>
                        </a:rPr>
                        <a:t>2020</a:t>
                      </a:r>
                    </a:p>
                  </a:txBody>
                  <a:tcPr marL="9525" marR="9525" marT="9525" marB="0" anchor="b">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lv-LV" sz="1100" b="0" i="0" u="none" strike="noStrike" dirty="0">
                          <a:solidFill>
                            <a:srgbClr val="000000"/>
                          </a:solidFill>
                          <a:effectLst/>
                          <a:latin typeface="Calibri" panose="020F0502020204030204" pitchFamily="34" charset="0"/>
                        </a:rPr>
                        <a:t>115</a:t>
                      </a:r>
                    </a:p>
                  </a:txBody>
                  <a:tcPr marL="9525" marR="9525" marT="9525" marB="0" anchor="b">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655217755"/>
                  </a:ext>
                </a:extLst>
              </a:tr>
              <a:tr h="209549">
                <a:tc>
                  <a:txBody>
                    <a:bodyPr/>
                    <a:lstStyle/>
                    <a:p>
                      <a:pPr algn="ctr" fontAlgn="b"/>
                      <a:r>
                        <a:rPr lang="lv-LV" sz="1200" b="1" i="0" u="none" strike="noStrike" dirty="0">
                          <a:solidFill>
                            <a:srgbClr val="FF0000"/>
                          </a:solidFill>
                          <a:effectLst/>
                          <a:latin typeface="Calibri" panose="020F0502020204030204" pitchFamily="34" charset="0"/>
                        </a:rPr>
                        <a:t>2021</a:t>
                      </a: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lv-LV" sz="1100" b="0" i="0" u="none" strike="noStrike" dirty="0">
                          <a:solidFill>
                            <a:srgbClr val="FF0000"/>
                          </a:solidFill>
                          <a:effectLst/>
                          <a:latin typeface="Calibri" panose="020F0502020204030204" pitchFamily="34" charset="0"/>
                        </a:rPr>
                        <a:t>-114</a:t>
                      </a: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838027049"/>
                  </a:ext>
                </a:extLst>
              </a:tr>
              <a:tr h="209549">
                <a:tc>
                  <a:txBody>
                    <a:bodyPr/>
                    <a:lstStyle/>
                    <a:p>
                      <a:pPr algn="ctr" fontAlgn="b"/>
                      <a:r>
                        <a:rPr lang="lv-LV" sz="1200" b="1" i="0" u="none" strike="noStrike" dirty="0">
                          <a:solidFill>
                            <a:srgbClr val="000000"/>
                          </a:solidFill>
                          <a:effectLst/>
                          <a:latin typeface="Calibri" panose="020F0502020204030204" pitchFamily="34" charset="0"/>
                        </a:rPr>
                        <a:t>2022</a:t>
                      </a:r>
                    </a:p>
                  </a:txBody>
                  <a:tcPr marL="9525" marR="9525" marT="9525" marB="0" anchor="b">
                    <a:lnT w="12700" cap="flat" cmpd="sng" algn="ctr">
                      <a:solidFill>
                        <a:schemeClr val="tx1"/>
                      </a:solidFill>
                      <a:prstDash val="solid"/>
                      <a:round/>
                      <a:headEnd type="none" w="med" len="med"/>
                      <a:tailEnd type="none" w="med" len="med"/>
                    </a:lnT>
                    <a:solidFill>
                      <a:schemeClr val="accent3">
                        <a:lumMod val="60000"/>
                        <a:lumOff val="40000"/>
                      </a:schemeClr>
                    </a:solidFill>
                  </a:tcPr>
                </a:tc>
                <a:tc>
                  <a:txBody>
                    <a:bodyPr/>
                    <a:lstStyle/>
                    <a:p>
                      <a:pPr algn="ctr" fontAlgn="b"/>
                      <a:r>
                        <a:rPr lang="lv-LV" sz="1100" b="0" i="0" u="none" strike="noStrike" dirty="0">
                          <a:solidFill>
                            <a:srgbClr val="000000"/>
                          </a:solidFill>
                          <a:effectLst/>
                          <a:latin typeface="Calibri" panose="020F0502020204030204" pitchFamily="34" charset="0"/>
                        </a:rPr>
                        <a:t>20</a:t>
                      </a:r>
                    </a:p>
                  </a:txBody>
                  <a:tcPr marL="9525" marR="9525" marT="9525" marB="0" anchor="b">
                    <a:lnT w="12700" cap="flat" cmpd="sng" algn="ctr">
                      <a:solidFill>
                        <a:schemeClr val="tx1"/>
                      </a:solidFill>
                      <a:prstDash val="solid"/>
                      <a:round/>
                      <a:headEnd type="none" w="med" len="med"/>
                      <a:tailEnd type="none" w="med" len="med"/>
                    </a:lnT>
                    <a:solidFill>
                      <a:schemeClr val="accent3">
                        <a:lumMod val="60000"/>
                        <a:lumOff val="40000"/>
                      </a:schemeClr>
                    </a:solidFill>
                  </a:tcPr>
                </a:tc>
                <a:extLst>
                  <a:ext uri="{0D108BD9-81ED-4DB2-BD59-A6C34878D82A}">
                    <a16:rowId xmlns:a16="http://schemas.microsoft.com/office/drawing/2014/main" val="286755176"/>
                  </a:ext>
                </a:extLst>
              </a:tr>
              <a:tr h="209549">
                <a:tc>
                  <a:txBody>
                    <a:bodyPr/>
                    <a:lstStyle/>
                    <a:p>
                      <a:pPr algn="ctr" fontAlgn="b"/>
                      <a:r>
                        <a:rPr lang="lv-LV" sz="1200" b="1" i="0" u="none" strike="noStrike" dirty="0">
                          <a:solidFill>
                            <a:srgbClr val="000000"/>
                          </a:solidFill>
                          <a:effectLst/>
                          <a:latin typeface="Calibri" panose="020F0502020204030204" pitchFamily="34" charset="0"/>
                        </a:rPr>
                        <a:t>2023</a:t>
                      </a:r>
                    </a:p>
                  </a:txBody>
                  <a:tcPr marL="9525" marR="9525" marT="9525" marB="0" anchor="b">
                    <a:solidFill>
                      <a:schemeClr val="accent3">
                        <a:lumMod val="60000"/>
                        <a:lumOff val="40000"/>
                      </a:schemeClr>
                    </a:solidFill>
                  </a:tcPr>
                </a:tc>
                <a:tc>
                  <a:txBody>
                    <a:bodyPr/>
                    <a:lstStyle/>
                    <a:p>
                      <a:pPr algn="ctr" fontAlgn="b"/>
                      <a:r>
                        <a:rPr lang="lv-LV" sz="1100" b="0" i="0" u="none" strike="noStrike" dirty="0">
                          <a:solidFill>
                            <a:srgbClr val="000000"/>
                          </a:solidFill>
                          <a:effectLst/>
                          <a:latin typeface="Calibri" panose="020F0502020204030204" pitchFamily="34" charset="0"/>
                        </a:rPr>
                        <a:t>87</a:t>
                      </a:r>
                    </a:p>
                  </a:txBody>
                  <a:tcPr marL="9525" marR="9525" marT="9525" marB="0" anchor="b">
                    <a:solidFill>
                      <a:schemeClr val="accent3">
                        <a:lumMod val="60000"/>
                        <a:lumOff val="40000"/>
                      </a:schemeClr>
                    </a:solidFill>
                  </a:tcPr>
                </a:tc>
                <a:extLst>
                  <a:ext uri="{0D108BD9-81ED-4DB2-BD59-A6C34878D82A}">
                    <a16:rowId xmlns:a16="http://schemas.microsoft.com/office/drawing/2014/main" val="3834452408"/>
                  </a:ext>
                </a:extLst>
              </a:tr>
              <a:tr h="209549">
                <a:tc>
                  <a:txBody>
                    <a:bodyPr/>
                    <a:lstStyle/>
                    <a:p>
                      <a:pPr algn="ctr" fontAlgn="b"/>
                      <a:r>
                        <a:rPr lang="lv-LV" sz="1200" b="1" i="0" u="none" strike="noStrike" dirty="0">
                          <a:solidFill>
                            <a:srgbClr val="000000"/>
                          </a:solidFill>
                          <a:effectLst/>
                          <a:latin typeface="Calibri" panose="020F0502020204030204" pitchFamily="34" charset="0"/>
                        </a:rPr>
                        <a:t>2024</a:t>
                      </a:r>
                    </a:p>
                  </a:txBody>
                  <a:tcPr marL="9525" marR="9525" marT="9525" marB="0" anchor="b">
                    <a:solidFill>
                      <a:schemeClr val="accent3">
                        <a:lumMod val="60000"/>
                        <a:lumOff val="40000"/>
                      </a:schemeClr>
                    </a:solidFill>
                  </a:tcPr>
                </a:tc>
                <a:tc>
                  <a:txBody>
                    <a:bodyPr/>
                    <a:lstStyle/>
                    <a:p>
                      <a:pPr algn="ctr" fontAlgn="b"/>
                      <a:r>
                        <a:rPr lang="lv-LV" sz="1100" b="0" i="0" u="none" strike="noStrike" dirty="0">
                          <a:solidFill>
                            <a:srgbClr val="000000"/>
                          </a:solidFill>
                          <a:effectLst/>
                          <a:latin typeface="Calibri" panose="020F0502020204030204" pitchFamily="34" charset="0"/>
                        </a:rPr>
                        <a:t>19</a:t>
                      </a:r>
                    </a:p>
                  </a:txBody>
                  <a:tcPr marL="9525" marR="9525" marT="9525" marB="0" anchor="b">
                    <a:solidFill>
                      <a:schemeClr val="accent3">
                        <a:lumMod val="60000"/>
                        <a:lumOff val="40000"/>
                      </a:schemeClr>
                    </a:solidFill>
                  </a:tcPr>
                </a:tc>
                <a:extLst>
                  <a:ext uri="{0D108BD9-81ED-4DB2-BD59-A6C34878D82A}">
                    <a16:rowId xmlns:a16="http://schemas.microsoft.com/office/drawing/2014/main" val="2986962150"/>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950836713"/>
              </p:ext>
            </p:extLst>
          </p:nvPr>
        </p:nvGraphicFramePr>
        <p:xfrm>
          <a:off x="10558639" y="755098"/>
          <a:ext cx="1081406" cy="228600"/>
        </p:xfrm>
        <a:graphic>
          <a:graphicData uri="http://schemas.openxmlformats.org/drawingml/2006/table">
            <a:tbl>
              <a:tblPr firstRow="1" bandRow="1">
                <a:tableStyleId>{5C22544A-7EE6-4342-B048-85BDC9FD1C3A}</a:tableStyleId>
              </a:tblPr>
              <a:tblGrid>
                <a:gridCol w="540703">
                  <a:extLst>
                    <a:ext uri="{9D8B030D-6E8A-4147-A177-3AD203B41FA5}">
                      <a16:colId xmlns:a16="http://schemas.microsoft.com/office/drawing/2014/main" val="1245400936"/>
                    </a:ext>
                  </a:extLst>
                </a:gridCol>
                <a:gridCol w="540703">
                  <a:extLst>
                    <a:ext uri="{9D8B030D-6E8A-4147-A177-3AD203B41FA5}">
                      <a16:colId xmlns:a16="http://schemas.microsoft.com/office/drawing/2014/main" val="2554787656"/>
                    </a:ext>
                  </a:extLst>
                </a:gridCol>
              </a:tblGrid>
              <a:tr h="176518">
                <a:tc>
                  <a:txBody>
                    <a:bodyPr/>
                    <a:lstStyle/>
                    <a:p>
                      <a:pPr algn="ctr"/>
                      <a:r>
                        <a:rPr lang="lv-LV" sz="900" dirty="0">
                          <a:solidFill>
                            <a:schemeClr val="tx1"/>
                          </a:solidFill>
                        </a:rPr>
                        <a:t>2019</a:t>
                      </a:r>
                    </a:p>
                  </a:txBody>
                  <a:tcPr>
                    <a:solidFill>
                      <a:schemeClr val="accent3">
                        <a:lumMod val="40000"/>
                        <a:lumOff val="60000"/>
                      </a:schemeClr>
                    </a:solidFill>
                  </a:tcPr>
                </a:tc>
                <a:tc>
                  <a:txBody>
                    <a:bodyPr/>
                    <a:lstStyle/>
                    <a:p>
                      <a:pPr algn="ctr"/>
                      <a:r>
                        <a:rPr lang="lv-LV" sz="900" dirty="0">
                          <a:solidFill>
                            <a:schemeClr val="tx1"/>
                          </a:solidFill>
                        </a:rPr>
                        <a:t>-172</a:t>
                      </a:r>
                    </a:p>
                  </a:txBody>
                  <a:tcPr>
                    <a:solidFill>
                      <a:schemeClr val="accent3">
                        <a:lumMod val="40000"/>
                        <a:lumOff val="60000"/>
                      </a:schemeClr>
                    </a:solidFill>
                  </a:tcPr>
                </a:tc>
                <a:extLst>
                  <a:ext uri="{0D108BD9-81ED-4DB2-BD59-A6C34878D82A}">
                    <a16:rowId xmlns:a16="http://schemas.microsoft.com/office/drawing/2014/main" val="3248123634"/>
                  </a:ext>
                </a:extLst>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895063737"/>
              </p:ext>
            </p:extLst>
          </p:nvPr>
        </p:nvGraphicFramePr>
        <p:xfrm>
          <a:off x="10558639" y="951210"/>
          <a:ext cx="1081406" cy="228600"/>
        </p:xfrm>
        <a:graphic>
          <a:graphicData uri="http://schemas.openxmlformats.org/drawingml/2006/table">
            <a:tbl>
              <a:tblPr firstRow="1" bandRow="1">
                <a:tableStyleId>{5C22544A-7EE6-4342-B048-85BDC9FD1C3A}</a:tableStyleId>
              </a:tblPr>
              <a:tblGrid>
                <a:gridCol w="540703">
                  <a:extLst>
                    <a:ext uri="{9D8B030D-6E8A-4147-A177-3AD203B41FA5}">
                      <a16:colId xmlns:a16="http://schemas.microsoft.com/office/drawing/2014/main" val="1245400936"/>
                    </a:ext>
                  </a:extLst>
                </a:gridCol>
                <a:gridCol w="540703">
                  <a:extLst>
                    <a:ext uri="{9D8B030D-6E8A-4147-A177-3AD203B41FA5}">
                      <a16:colId xmlns:a16="http://schemas.microsoft.com/office/drawing/2014/main" val="2554787656"/>
                    </a:ext>
                  </a:extLst>
                </a:gridCol>
              </a:tblGrid>
              <a:tr h="176518">
                <a:tc>
                  <a:txBody>
                    <a:bodyPr/>
                    <a:lstStyle/>
                    <a:p>
                      <a:pPr algn="ctr"/>
                      <a:r>
                        <a:rPr lang="lv-LV" sz="900" dirty="0">
                          <a:solidFill>
                            <a:schemeClr val="tx1"/>
                          </a:solidFill>
                        </a:rPr>
                        <a:t>2020</a:t>
                      </a:r>
                    </a:p>
                  </a:txBody>
                  <a:tcPr>
                    <a:solidFill>
                      <a:schemeClr val="accent3">
                        <a:lumMod val="40000"/>
                        <a:lumOff val="60000"/>
                      </a:schemeClr>
                    </a:solidFill>
                  </a:tcPr>
                </a:tc>
                <a:tc>
                  <a:txBody>
                    <a:bodyPr/>
                    <a:lstStyle/>
                    <a:p>
                      <a:pPr algn="ctr"/>
                      <a:r>
                        <a:rPr lang="lv-LV" sz="900" dirty="0">
                          <a:solidFill>
                            <a:schemeClr val="tx1"/>
                          </a:solidFill>
                        </a:rPr>
                        <a:t>-1 327</a:t>
                      </a:r>
                    </a:p>
                  </a:txBody>
                  <a:tcPr>
                    <a:solidFill>
                      <a:schemeClr val="accent3">
                        <a:lumMod val="40000"/>
                        <a:lumOff val="60000"/>
                      </a:schemeClr>
                    </a:solidFill>
                  </a:tcPr>
                </a:tc>
                <a:extLst>
                  <a:ext uri="{0D108BD9-81ED-4DB2-BD59-A6C34878D82A}">
                    <a16:rowId xmlns:a16="http://schemas.microsoft.com/office/drawing/2014/main" val="3248123634"/>
                  </a:ext>
                </a:extLst>
              </a:tr>
            </a:tbl>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2670874987"/>
              </p:ext>
            </p:extLst>
          </p:nvPr>
        </p:nvGraphicFramePr>
        <p:xfrm>
          <a:off x="10558639" y="1176996"/>
          <a:ext cx="1081406" cy="228600"/>
        </p:xfrm>
        <a:graphic>
          <a:graphicData uri="http://schemas.openxmlformats.org/drawingml/2006/table">
            <a:tbl>
              <a:tblPr firstRow="1" bandRow="1">
                <a:tableStyleId>{5C22544A-7EE6-4342-B048-85BDC9FD1C3A}</a:tableStyleId>
              </a:tblPr>
              <a:tblGrid>
                <a:gridCol w="540703">
                  <a:extLst>
                    <a:ext uri="{9D8B030D-6E8A-4147-A177-3AD203B41FA5}">
                      <a16:colId xmlns:a16="http://schemas.microsoft.com/office/drawing/2014/main" val="1245400936"/>
                    </a:ext>
                  </a:extLst>
                </a:gridCol>
                <a:gridCol w="540703">
                  <a:extLst>
                    <a:ext uri="{9D8B030D-6E8A-4147-A177-3AD203B41FA5}">
                      <a16:colId xmlns:a16="http://schemas.microsoft.com/office/drawing/2014/main" val="2554787656"/>
                    </a:ext>
                  </a:extLst>
                </a:gridCol>
              </a:tblGrid>
              <a:tr h="176518">
                <a:tc>
                  <a:txBody>
                    <a:bodyPr/>
                    <a:lstStyle/>
                    <a:p>
                      <a:pPr algn="ctr"/>
                      <a:r>
                        <a:rPr lang="lv-LV" sz="900" dirty="0">
                          <a:solidFill>
                            <a:schemeClr val="tx1"/>
                          </a:solidFill>
                        </a:rPr>
                        <a:t>2021</a:t>
                      </a:r>
                    </a:p>
                  </a:txBody>
                  <a:tcPr>
                    <a:solidFill>
                      <a:schemeClr val="accent3">
                        <a:lumMod val="40000"/>
                        <a:lumOff val="60000"/>
                      </a:schemeClr>
                    </a:solidFill>
                  </a:tcPr>
                </a:tc>
                <a:tc>
                  <a:txBody>
                    <a:bodyPr/>
                    <a:lstStyle/>
                    <a:p>
                      <a:pPr algn="ctr"/>
                      <a:r>
                        <a:rPr lang="lv-LV" sz="900" dirty="0">
                          <a:solidFill>
                            <a:schemeClr val="tx1"/>
                          </a:solidFill>
                        </a:rPr>
                        <a:t>-2 903</a:t>
                      </a:r>
                    </a:p>
                  </a:txBody>
                  <a:tcPr>
                    <a:solidFill>
                      <a:schemeClr val="accent3">
                        <a:lumMod val="40000"/>
                        <a:lumOff val="60000"/>
                      </a:schemeClr>
                    </a:solidFill>
                  </a:tcPr>
                </a:tc>
                <a:extLst>
                  <a:ext uri="{0D108BD9-81ED-4DB2-BD59-A6C34878D82A}">
                    <a16:rowId xmlns:a16="http://schemas.microsoft.com/office/drawing/2014/main" val="3248123634"/>
                  </a:ext>
                </a:extLst>
              </a:tr>
            </a:tbl>
          </a:graphicData>
        </a:graphic>
      </p:graphicFrame>
    </p:spTree>
    <p:extLst>
      <p:ext uri="{BB962C8B-B14F-4D97-AF65-F5344CB8AC3E}">
        <p14:creationId xmlns:p14="http://schemas.microsoft.com/office/powerpoint/2010/main" val="19124747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581536" y="177870"/>
            <a:ext cx="9419422" cy="1435452"/>
          </a:xfrm>
        </p:spPr>
        <p:txBody>
          <a:bodyPr>
            <a:normAutofit fontScale="90000"/>
          </a:bodyPr>
          <a:lstStyle/>
          <a:p>
            <a:r>
              <a:rPr lang="lv-LV" altLang="lv-LV" dirty="0"/>
              <a:t>Kopbudžeta nodokļu ieņēmumi 2022.-2024.gadā tiek prognozēti atbilstoši Latvijas tautsaimniecības attīstības tempiem, un īpatsvars IKP tiek prognozēts relatīvi stabilā līmenī</a:t>
            </a:r>
          </a:p>
        </p:txBody>
      </p:sp>
      <p:graphicFrame>
        <p:nvGraphicFramePr>
          <p:cNvPr id="4" name="Content Placeholder 3"/>
          <p:cNvGraphicFramePr>
            <a:graphicFrameLocks noGrp="1"/>
          </p:cNvGraphicFramePr>
          <p:nvPr>
            <p:ph idx="1"/>
          </p:nvPr>
        </p:nvGraphicFramePr>
        <p:xfrm>
          <a:off x="1199130" y="1700785"/>
          <a:ext cx="10586470" cy="4373563"/>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3"/>
          </p:nvPr>
        </p:nvSpPr>
        <p:spPr/>
        <p:txBody>
          <a:bodyPr/>
          <a:lstStyle/>
          <a:p>
            <a:fld id="{BF2F8158-BE4E-49AB-A407-C5120851B918}" type="slidenum">
              <a:rPr lang="en-US" altLang="lv-LV"/>
              <a:pPr/>
              <a:t>24</a:t>
            </a:fld>
            <a:endParaRPr lang="en-US" altLang="lv-LV" dirty="0"/>
          </a:p>
        </p:txBody>
      </p:sp>
      <p:sp>
        <p:nvSpPr>
          <p:cNvPr id="10" name="TextBox 9"/>
          <p:cNvSpPr txBox="1"/>
          <p:nvPr/>
        </p:nvSpPr>
        <p:spPr>
          <a:xfrm>
            <a:off x="1337943" y="6205355"/>
            <a:ext cx="8198487" cy="400110"/>
          </a:xfrm>
          <a:prstGeom prst="rect">
            <a:avLst/>
          </a:prstGeom>
          <a:noFill/>
        </p:spPr>
        <p:txBody>
          <a:bodyPr wrap="square" rtlCol="0">
            <a:spAutoFit/>
          </a:bodyPr>
          <a:lstStyle/>
          <a:p>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neieskaitot VSAOI iemaksas 2. un 3.pensiju līmenī;</a:t>
            </a:r>
          </a:p>
          <a:p>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prognoze (neietver nesadalītos nodokļu ieņēmumus vienotajā nodokļu kontā).</a:t>
            </a:r>
          </a:p>
        </p:txBody>
      </p:sp>
      <p:cxnSp>
        <p:nvCxnSpPr>
          <p:cNvPr id="11" name="Straight Arrow Connector 10"/>
          <p:cNvCxnSpPr/>
          <p:nvPr/>
        </p:nvCxnSpPr>
        <p:spPr>
          <a:xfrm flipV="1">
            <a:off x="10006314" y="2442210"/>
            <a:ext cx="568341" cy="194310"/>
          </a:xfrm>
          <a:prstGeom prst="straightConnector1">
            <a:avLst/>
          </a:prstGeom>
          <a:ln w="1905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8993529" y="2636520"/>
            <a:ext cx="542901" cy="257151"/>
          </a:xfrm>
          <a:prstGeom prst="straightConnector1">
            <a:avLst/>
          </a:prstGeom>
          <a:ln w="1905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1625C35-DB04-4918-8C06-0B91C251AF2B}"/>
              </a:ext>
            </a:extLst>
          </p:cNvPr>
          <p:cNvSpPr txBox="1"/>
          <p:nvPr/>
        </p:nvSpPr>
        <p:spPr>
          <a:xfrm>
            <a:off x="5621952" y="2263847"/>
            <a:ext cx="2244813" cy="877163"/>
          </a:xfrm>
          <a:prstGeom prst="rect">
            <a:avLst/>
          </a:prstGeom>
          <a:noFill/>
          <a:ln>
            <a:solidFill>
              <a:schemeClr val="accent2">
                <a:lumMod val="60000"/>
                <a:lumOff val="40000"/>
              </a:schemeClr>
            </a:solidFill>
          </a:ln>
        </p:spPr>
        <p:txBody>
          <a:bodyPr wrap="square" rtlCol="0">
            <a:spAutoFit/>
          </a:bodyPr>
          <a:lstStyle/>
          <a:p>
            <a:pPr algn="ctr"/>
            <a:r>
              <a:rPr lang="lv-LV" b="1" dirty="0">
                <a:solidFill>
                  <a:srgbClr val="FF0000"/>
                </a:solidFill>
              </a:rPr>
              <a:t>!!! Pašvaldībām tiks garantēta budžetā prognozētā IIN daļa</a:t>
            </a:r>
          </a:p>
        </p:txBody>
      </p:sp>
    </p:spTree>
    <p:extLst>
      <p:ext uri="{BB962C8B-B14F-4D97-AF65-F5344CB8AC3E}">
        <p14:creationId xmlns:p14="http://schemas.microsoft.com/office/powerpoint/2010/main" val="871427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11"/>
          <p:cNvGraphicFramePr>
            <a:graphicFrameLocks/>
          </p:cNvGraphicFramePr>
          <p:nvPr/>
        </p:nvGraphicFramePr>
        <p:xfrm>
          <a:off x="1133493" y="1749553"/>
          <a:ext cx="10448907" cy="43735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ontent Placeholder 15"/>
          <p:cNvGraphicFramePr>
            <a:graphicFrameLocks noGrp="1"/>
          </p:cNvGraphicFramePr>
          <p:nvPr>
            <p:ph sz="half" idx="2"/>
          </p:nvPr>
        </p:nvGraphicFramePr>
        <p:xfrm>
          <a:off x="5058137" y="1749553"/>
          <a:ext cx="6524264" cy="428664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551814" y="304802"/>
            <a:ext cx="9030586" cy="1156348"/>
          </a:xfrm>
        </p:spPr>
        <p:txBody>
          <a:bodyPr>
            <a:noAutofit/>
          </a:bodyPr>
          <a:lstStyle/>
          <a:p>
            <a:r>
              <a:rPr lang="lv-LV" altLang="lv-LV" dirty="0"/>
              <a:t>2022.gada kopbudžeta nodokļu ieņēmumu prognozes salīdzinājumā ar vidēja termiņa budžeta ietvaru ir palielinātas par 2,4%</a:t>
            </a:r>
            <a:endParaRPr lang="lv-LV" dirty="0"/>
          </a:p>
        </p:txBody>
      </p:sp>
      <p:sp>
        <p:nvSpPr>
          <p:cNvPr id="7" name="Slide Number Placeholder 6"/>
          <p:cNvSpPr>
            <a:spLocks noGrp="1"/>
          </p:cNvSpPr>
          <p:nvPr>
            <p:ph type="sldNum" sz="quarter" idx="13"/>
          </p:nvPr>
        </p:nvSpPr>
        <p:spPr/>
        <p:txBody>
          <a:bodyPr/>
          <a:lstStyle/>
          <a:p>
            <a:fld id="{D7664841-0D73-44CB-AE22-42FD73D83E02}" type="slidenum">
              <a:rPr lang="en-US" altLang="lv-LV" smtClean="0"/>
              <a:pPr/>
              <a:t>25</a:t>
            </a:fld>
            <a:endParaRPr lang="en-US" altLang="lv-LV" dirty="0"/>
          </a:p>
        </p:txBody>
      </p:sp>
      <p:sp>
        <p:nvSpPr>
          <p:cNvPr id="18" name="TextBox 1"/>
          <p:cNvSpPr txBox="1"/>
          <p:nvPr/>
        </p:nvSpPr>
        <p:spPr>
          <a:xfrm>
            <a:off x="5827853" y="2885897"/>
            <a:ext cx="792866" cy="268206"/>
          </a:xfrm>
          <a:prstGeom prst="rect">
            <a:avLst/>
          </a:prstGeom>
        </p:spPr>
        <p:txBody>
          <a:bodyPr wrap="square" lIns="0" tIns="46800" r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lv-LV" sz="1400" b="1" dirty="0">
                <a:solidFill>
                  <a:srgbClr val="00B050"/>
                </a:solidFill>
                <a:latin typeface="Verdana" panose="020B0604030504040204" pitchFamily="34" charset="0"/>
                <a:ea typeface="Verdana" panose="020B0604030504040204" pitchFamily="34" charset="0"/>
              </a:rPr>
              <a:t>+19</a:t>
            </a:r>
          </a:p>
        </p:txBody>
      </p:sp>
      <p:sp>
        <p:nvSpPr>
          <p:cNvPr id="12" name="TextBox 1"/>
          <p:cNvSpPr txBox="1"/>
          <p:nvPr/>
        </p:nvSpPr>
        <p:spPr>
          <a:xfrm>
            <a:off x="6994002" y="2885897"/>
            <a:ext cx="792866" cy="268206"/>
          </a:xfrm>
          <a:prstGeom prst="rect">
            <a:avLst/>
          </a:prstGeom>
        </p:spPr>
        <p:txBody>
          <a:bodyPr wrap="square" lIns="0" tIns="46800" r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lv-LV" sz="1400" b="1" dirty="0">
                <a:solidFill>
                  <a:srgbClr val="00B050"/>
                </a:solidFill>
                <a:latin typeface="Verdana" panose="020B0604030504040204" pitchFamily="34" charset="0"/>
                <a:ea typeface="Verdana" panose="020B0604030504040204" pitchFamily="34" charset="0"/>
              </a:rPr>
              <a:t>+129</a:t>
            </a:r>
          </a:p>
        </p:txBody>
      </p:sp>
      <p:sp>
        <p:nvSpPr>
          <p:cNvPr id="13" name="TextBox 1"/>
          <p:cNvSpPr txBox="1"/>
          <p:nvPr/>
        </p:nvSpPr>
        <p:spPr>
          <a:xfrm>
            <a:off x="8160151" y="2885897"/>
            <a:ext cx="792866" cy="268206"/>
          </a:xfrm>
          <a:prstGeom prst="rect">
            <a:avLst/>
          </a:prstGeom>
        </p:spPr>
        <p:txBody>
          <a:bodyPr wrap="square" lIns="0" tIns="46800" r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lv-LV" sz="1400" b="1" dirty="0">
                <a:solidFill>
                  <a:srgbClr val="00B050"/>
                </a:solidFill>
                <a:latin typeface="Verdana" panose="020B0604030504040204" pitchFamily="34" charset="0"/>
                <a:ea typeface="Verdana" panose="020B0604030504040204" pitchFamily="34" charset="0"/>
              </a:rPr>
              <a:t>+74</a:t>
            </a:r>
          </a:p>
        </p:txBody>
      </p:sp>
      <p:sp>
        <p:nvSpPr>
          <p:cNvPr id="15" name="TextBox 1"/>
          <p:cNvSpPr txBox="1"/>
          <p:nvPr/>
        </p:nvSpPr>
        <p:spPr>
          <a:xfrm>
            <a:off x="9326300" y="2885897"/>
            <a:ext cx="792866" cy="268206"/>
          </a:xfrm>
          <a:prstGeom prst="rect">
            <a:avLst/>
          </a:prstGeom>
        </p:spPr>
        <p:txBody>
          <a:bodyPr wrap="square" lIns="0" tIns="46800" r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lv-LV" sz="1400" b="1" dirty="0">
                <a:solidFill>
                  <a:srgbClr val="00B050"/>
                </a:solidFill>
                <a:latin typeface="Verdana" panose="020B0604030504040204" pitchFamily="34" charset="0"/>
                <a:ea typeface="Verdana" panose="020B0604030504040204" pitchFamily="34" charset="0"/>
              </a:rPr>
              <a:t>+5</a:t>
            </a:r>
          </a:p>
        </p:txBody>
      </p:sp>
      <p:sp>
        <p:nvSpPr>
          <p:cNvPr id="20" name="TextBox 1"/>
          <p:cNvSpPr txBox="1"/>
          <p:nvPr/>
        </p:nvSpPr>
        <p:spPr>
          <a:xfrm>
            <a:off x="10492449" y="2885897"/>
            <a:ext cx="792866" cy="268206"/>
          </a:xfrm>
          <a:prstGeom prst="rect">
            <a:avLst/>
          </a:prstGeom>
        </p:spPr>
        <p:txBody>
          <a:bodyPr wrap="square" lIns="0" tIns="46800" r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lv-LV" sz="1400" b="1" dirty="0">
                <a:solidFill>
                  <a:srgbClr val="00B050"/>
                </a:solidFill>
                <a:latin typeface="Verdana" panose="020B0604030504040204" pitchFamily="34" charset="0"/>
                <a:ea typeface="Verdana" panose="020B0604030504040204" pitchFamily="34" charset="0"/>
              </a:rPr>
              <a:t>+1</a:t>
            </a:r>
          </a:p>
        </p:txBody>
      </p:sp>
      <p:sp>
        <p:nvSpPr>
          <p:cNvPr id="21" name="TextBox 20"/>
          <p:cNvSpPr txBox="1"/>
          <p:nvPr/>
        </p:nvSpPr>
        <p:spPr>
          <a:xfrm>
            <a:off x="1199130" y="6249274"/>
            <a:ext cx="8198487" cy="246221"/>
          </a:xfrm>
          <a:prstGeom prst="rect">
            <a:avLst/>
          </a:prstGeom>
          <a:noFill/>
        </p:spPr>
        <p:txBody>
          <a:bodyPr wrap="square" rtlCol="0">
            <a:spAutoFit/>
          </a:bodyPr>
          <a:lstStyle/>
          <a:p>
            <a:r>
              <a:rPr lang="lv-LV" sz="1000" dirty="0">
                <a:solidFill>
                  <a:prstClr val="black"/>
                </a:solidFill>
                <a:latin typeface="Verdana" panose="020B0604030504040204" pitchFamily="34" charset="0"/>
                <a:ea typeface="Verdana" panose="020B0604030504040204" pitchFamily="34" charset="0"/>
                <a:cs typeface="Verdana" panose="020B0604030504040204" pitchFamily="34" charset="0"/>
              </a:rPr>
              <a:t>* neieskaitot VSAOI iemaksas 2. un 3.pensiju līmenī.</a:t>
            </a:r>
          </a:p>
        </p:txBody>
      </p:sp>
    </p:spTree>
    <p:extLst>
      <p:ext uri="{BB962C8B-B14F-4D97-AF65-F5344CB8AC3E}">
        <p14:creationId xmlns:p14="http://schemas.microsoft.com/office/powerpoint/2010/main" val="39431733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041450" y="157994"/>
            <a:ext cx="10079665" cy="1213606"/>
          </a:xfrm>
        </p:spPr>
        <p:txBody>
          <a:bodyPr>
            <a:normAutofit fontScale="90000"/>
          </a:bodyPr>
          <a:lstStyle/>
          <a:p>
            <a:r>
              <a:rPr lang="lv-LV" altLang="lv-LV" sz="2700" dirty="0"/>
              <a:t>Šogad nozīmīgs valsts pamatbudžeta izdevumu pieaugums pamatfunkcijās arī bez Covid-19 atbalsta, pieaugums plānots arī 2022.gadā</a:t>
            </a:r>
            <a:br>
              <a:rPr lang="lv-LV" altLang="lv-LV" dirty="0"/>
            </a:br>
            <a:endParaRPr lang="lv-LV" altLang="lv-LV" dirty="0">
              <a:solidFill>
                <a:srgbClr val="0070C0"/>
              </a:solidFill>
            </a:endParaRPr>
          </a:p>
        </p:txBody>
      </p:sp>
      <p:sp>
        <p:nvSpPr>
          <p:cNvPr id="9" name="Slide Number Placeholder 8"/>
          <p:cNvSpPr>
            <a:spLocks noGrp="1"/>
          </p:cNvSpPr>
          <p:nvPr>
            <p:ph type="sldNum" sz="quarter" idx="18"/>
          </p:nvPr>
        </p:nvSpPr>
        <p:spPr/>
        <p:txBody>
          <a:bodyPr/>
          <a:lstStyle/>
          <a:p>
            <a:fld id="{BF11BBE9-CFE2-4B85-9E78-D6C1391818D1}" type="slidenum">
              <a:rPr lang="en-US" altLang="lv-LV"/>
              <a:pPr/>
              <a:t>26</a:t>
            </a:fld>
            <a:endParaRPr lang="en-US" altLang="lv-LV" dirty="0"/>
          </a:p>
        </p:txBody>
      </p:sp>
      <p:pic>
        <p:nvPicPr>
          <p:cNvPr id="3" name="Picture 2"/>
          <p:cNvPicPr>
            <a:picLocks noChangeAspect="1"/>
          </p:cNvPicPr>
          <p:nvPr/>
        </p:nvPicPr>
        <p:blipFill>
          <a:blip r:embed="rId2"/>
          <a:stretch>
            <a:fillRect/>
          </a:stretch>
        </p:blipFill>
        <p:spPr>
          <a:xfrm>
            <a:off x="267718" y="1371600"/>
            <a:ext cx="5828281" cy="5257800"/>
          </a:xfrm>
          <a:prstGeom prst="rect">
            <a:avLst/>
          </a:prstGeom>
        </p:spPr>
      </p:pic>
      <p:sp>
        <p:nvSpPr>
          <p:cNvPr id="2" name="TextBox 1">
            <a:extLst>
              <a:ext uri="{FF2B5EF4-FFF2-40B4-BE49-F238E27FC236}">
                <a16:creationId xmlns:a16="http://schemas.microsoft.com/office/drawing/2014/main" id="{7FFE0B9B-B73C-4BCF-96D2-4EDDAEA8298A}"/>
              </a:ext>
            </a:extLst>
          </p:cNvPr>
          <p:cNvSpPr txBox="1"/>
          <p:nvPr/>
        </p:nvSpPr>
        <p:spPr>
          <a:xfrm>
            <a:off x="6346727" y="1448159"/>
            <a:ext cx="5332549" cy="5093702"/>
          </a:xfrm>
          <a:prstGeom prst="rect">
            <a:avLst/>
          </a:prstGeom>
          <a:noFill/>
        </p:spPr>
        <p:txBody>
          <a:bodyPr wrap="square" rtlCol="0">
            <a:spAutoFit/>
          </a:bodyPr>
          <a:lstStyle/>
          <a:p>
            <a:pPr algn="just"/>
            <a:r>
              <a:rPr lang="lv-LV" sz="2000" dirty="0">
                <a:latin typeface="Verdana" panose="020B0604030504040204" pitchFamily="34" charset="0"/>
                <a:ea typeface="Verdana" panose="020B0604030504040204" pitchFamily="34" charset="0"/>
              </a:rPr>
              <a:t>Izdevumu pieaugumu pamatfunkcijām (bez Covid-19 atbalsta) salīdzinājumā ar iepriekšējo gadu nosaka:</a:t>
            </a:r>
          </a:p>
          <a:p>
            <a:pPr>
              <a:spcBef>
                <a:spcPts val="600"/>
              </a:spcBef>
            </a:pPr>
            <a:r>
              <a:rPr lang="lv-LV" sz="2000" b="1" dirty="0">
                <a:latin typeface="Verdana" panose="020B0604030504040204" pitchFamily="34" charset="0"/>
                <a:ea typeface="Verdana" panose="020B0604030504040204" pitchFamily="34" charset="0"/>
              </a:rPr>
              <a:t>2021.gadā</a:t>
            </a:r>
          </a:p>
          <a:p>
            <a:pPr marL="342900" indent="-342900">
              <a:buFont typeface="Arial" panose="020B0604020202020204" pitchFamily="34" charset="0"/>
              <a:buChar char="•"/>
            </a:pPr>
            <a:r>
              <a:rPr lang="lv-LV" sz="2000" dirty="0">
                <a:latin typeface="Verdana" panose="020B0604030504040204" pitchFamily="34" charset="0"/>
                <a:ea typeface="Verdana" panose="020B0604030504040204" pitchFamily="34" charset="0"/>
              </a:rPr>
              <a:t>Izdevumi minimālo pensiju, GMI u.c. pabalstu palielināšanai, izpildot ST spriedumus;</a:t>
            </a:r>
          </a:p>
          <a:p>
            <a:pPr marL="342900" indent="-342900">
              <a:buFont typeface="Arial" panose="020B0604020202020204" pitchFamily="34" charset="0"/>
              <a:buChar char="•"/>
            </a:pPr>
            <a:r>
              <a:rPr lang="lv-LV" sz="2000" dirty="0">
                <a:latin typeface="Verdana" panose="020B0604030504040204" pitchFamily="34" charset="0"/>
                <a:ea typeface="Verdana" panose="020B0604030504040204" pitchFamily="34" charset="0"/>
              </a:rPr>
              <a:t>Atlīdzības palielināšana ārstniecības personām, pedagogiem;</a:t>
            </a:r>
          </a:p>
          <a:p>
            <a:pPr marL="342900" indent="-342900">
              <a:buFont typeface="Arial" panose="020B0604020202020204" pitchFamily="34" charset="0"/>
              <a:buChar char="•"/>
            </a:pPr>
            <a:r>
              <a:rPr lang="lv-LV" sz="2000" dirty="0">
                <a:latin typeface="Verdana" panose="020B0604030504040204" pitchFamily="34" charset="0"/>
                <a:ea typeface="Verdana" panose="020B0604030504040204" pitchFamily="34" charset="0"/>
              </a:rPr>
              <a:t>Lielāki izdevumi aizsardzībai, lai nodrošinātu atbilstošu īpatsvaru IKP;</a:t>
            </a:r>
          </a:p>
          <a:p>
            <a:pPr marL="342900" indent="-342900">
              <a:buFont typeface="Arial" panose="020B0604020202020204" pitchFamily="34" charset="0"/>
              <a:buChar char="•"/>
            </a:pPr>
            <a:r>
              <a:rPr lang="lv-LV" sz="2000" dirty="0">
                <a:latin typeface="Verdana" panose="020B0604030504040204" pitchFamily="34" charset="0"/>
                <a:ea typeface="Verdana" panose="020B0604030504040204" pitchFamily="34" charset="0"/>
              </a:rPr>
              <a:t>Lielākas iemaksas ES budžetā.</a:t>
            </a:r>
          </a:p>
          <a:p>
            <a:pPr marL="342900" indent="-342900" algn="just">
              <a:buFont typeface="Arial" panose="020B0604020202020204" pitchFamily="34" charset="0"/>
              <a:buChar char="•"/>
            </a:pPr>
            <a:endParaRPr lang="lv-LV" sz="2000" dirty="0">
              <a:latin typeface="Verdana" panose="020B0604030504040204" pitchFamily="34" charset="0"/>
              <a:ea typeface="Verdana" panose="020B0604030504040204" pitchFamily="34" charset="0"/>
            </a:endParaRPr>
          </a:p>
          <a:p>
            <a:pPr algn="just"/>
            <a:r>
              <a:rPr lang="lv-LV" sz="2000" b="1" dirty="0">
                <a:latin typeface="Verdana" panose="020B0604030504040204" pitchFamily="34" charset="0"/>
                <a:ea typeface="Verdana" panose="020B0604030504040204" pitchFamily="34" charset="0"/>
              </a:rPr>
              <a:t>2022.gadā un vidējā termiņā</a:t>
            </a:r>
          </a:p>
          <a:p>
            <a:pPr marL="342900" indent="-342900">
              <a:buFont typeface="Arial" panose="020B0604020202020204" pitchFamily="34" charset="0"/>
              <a:buChar char="•"/>
            </a:pPr>
            <a:r>
              <a:rPr lang="lv-LV" sz="2000" dirty="0">
                <a:latin typeface="Verdana" panose="020B0604030504040204" pitchFamily="34" charset="0"/>
                <a:ea typeface="Verdana" panose="020B0604030504040204" pitchFamily="34" charset="0"/>
              </a:rPr>
              <a:t>Finansējums ģimenes valsts pabalsta palielināšanai.</a:t>
            </a:r>
          </a:p>
        </p:txBody>
      </p:sp>
      <p:sp>
        <p:nvSpPr>
          <p:cNvPr id="4" name="TextBox 3">
            <a:extLst>
              <a:ext uri="{FF2B5EF4-FFF2-40B4-BE49-F238E27FC236}">
                <a16:creationId xmlns:a16="http://schemas.microsoft.com/office/drawing/2014/main" id="{270FBAAB-ACD2-4F07-9554-C009E8F52C3C}"/>
              </a:ext>
            </a:extLst>
          </p:cNvPr>
          <p:cNvSpPr txBox="1"/>
          <p:nvPr/>
        </p:nvSpPr>
        <p:spPr>
          <a:xfrm>
            <a:off x="780630" y="1448159"/>
            <a:ext cx="1084521" cy="353943"/>
          </a:xfrm>
          <a:prstGeom prst="rect">
            <a:avLst/>
          </a:prstGeom>
          <a:noFill/>
        </p:spPr>
        <p:txBody>
          <a:bodyPr wrap="square" rtlCol="0">
            <a:spAutoFit/>
          </a:bodyPr>
          <a:lstStyle/>
          <a:p>
            <a:r>
              <a:rPr lang="lv-LV" dirty="0"/>
              <a:t>milj. eiro</a:t>
            </a:r>
          </a:p>
        </p:txBody>
      </p:sp>
    </p:spTree>
    <p:extLst>
      <p:ext uri="{BB962C8B-B14F-4D97-AF65-F5344CB8AC3E}">
        <p14:creationId xmlns:p14="http://schemas.microsoft.com/office/powerpoint/2010/main" val="4282651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073371" y="76200"/>
            <a:ext cx="9648457" cy="1169580"/>
          </a:xfrm>
        </p:spPr>
        <p:txBody>
          <a:bodyPr>
            <a:normAutofit fontScale="90000"/>
          </a:bodyPr>
          <a:lstStyle/>
          <a:p>
            <a:r>
              <a:rPr lang="lv-LV" altLang="lv-LV" sz="2700" dirty="0"/>
              <a:t>2021.gadā valsts speciālā budžeta izdevumi pieaug straujāk nekā ieņēmumi, un turpina palielināties arī vidējā termiņā </a:t>
            </a:r>
            <a:endParaRPr lang="lv-LV" altLang="lv-LV" dirty="0">
              <a:solidFill>
                <a:srgbClr val="0070C0"/>
              </a:solidFill>
            </a:endParaRPr>
          </a:p>
        </p:txBody>
      </p:sp>
      <p:sp>
        <p:nvSpPr>
          <p:cNvPr id="9" name="Slide Number Placeholder 8"/>
          <p:cNvSpPr>
            <a:spLocks noGrp="1"/>
          </p:cNvSpPr>
          <p:nvPr>
            <p:ph type="sldNum" sz="quarter" idx="18"/>
          </p:nvPr>
        </p:nvSpPr>
        <p:spPr>
          <a:xfrm>
            <a:off x="11369436" y="6477000"/>
            <a:ext cx="573517" cy="304800"/>
          </a:xfrm>
        </p:spPr>
        <p:txBody>
          <a:bodyPr/>
          <a:lstStyle/>
          <a:p>
            <a:fld id="{BF11BBE9-CFE2-4B85-9E78-D6C1391818D1}" type="slidenum">
              <a:rPr lang="en-US" altLang="lv-LV"/>
              <a:pPr/>
              <a:t>27</a:t>
            </a:fld>
            <a:endParaRPr lang="en-US" altLang="lv-LV" dirty="0"/>
          </a:p>
        </p:txBody>
      </p:sp>
      <p:pic>
        <p:nvPicPr>
          <p:cNvPr id="6" name="Picture 5"/>
          <p:cNvPicPr>
            <a:picLocks noChangeAspect="1"/>
          </p:cNvPicPr>
          <p:nvPr/>
        </p:nvPicPr>
        <p:blipFill>
          <a:blip r:embed="rId2"/>
          <a:stretch>
            <a:fillRect/>
          </a:stretch>
        </p:blipFill>
        <p:spPr>
          <a:xfrm>
            <a:off x="535805" y="1371600"/>
            <a:ext cx="5381125" cy="5257800"/>
          </a:xfrm>
          <a:prstGeom prst="rect">
            <a:avLst/>
          </a:prstGeom>
        </p:spPr>
      </p:pic>
      <p:sp>
        <p:nvSpPr>
          <p:cNvPr id="5" name="TextBox 4">
            <a:extLst>
              <a:ext uri="{FF2B5EF4-FFF2-40B4-BE49-F238E27FC236}">
                <a16:creationId xmlns:a16="http://schemas.microsoft.com/office/drawing/2014/main" id="{7FFE0B9B-B73C-4BCF-96D2-4EDDAEA8298A}"/>
              </a:ext>
            </a:extLst>
          </p:cNvPr>
          <p:cNvSpPr txBox="1"/>
          <p:nvPr/>
        </p:nvSpPr>
        <p:spPr>
          <a:xfrm>
            <a:off x="5980703" y="812232"/>
            <a:ext cx="5741125" cy="6170920"/>
          </a:xfrm>
          <a:prstGeom prst="rect">
            <a:avLst/>
          </a:prstGeom>
          <a:noFill/>
        </p:spPr>
        <p:txBody>
          <a:bodyPr wrap="square" rtlCol="0">
            <a:spAutoFit/>
          </a:bodyPr>
          <a:lstStyle/>
          <a:p>
            <a:pPr algn="just"/>
            <a:r>
              <a:rPr lang="lv-LV" sz="1750" dirty="0">
                <a:latin typeface="Verdana" panose="020B0604030504040204" pitchFamily="34" charset="0"/>
                <a:ea typeface="Verdana" panose="020B0604030504040204" pitchFamily="34" charset="0"/>
              </a:rPr>
              <a:t>Izdevumu pieaugumu salīdzinājumā ar iepriekšējo gadu nosaka:</a:t>
            </a:r>
          </a:p>
          <a:p>
            <a:pPr>
              <a:spcBef>
                <a:spcPts val="600"/>
              </a:spcBef>
            </a:pPr>
            <a:r>
              <a:rPr lang="lv-LV" sz="1750" b="1" dirty="0">
                <a:latin typeface="Verdana" panose="020B0604030504040204" pitchFamily="34" charset="0"/>
                <a:ea typeface="Verdana" panose="020B0604030504040204" pitchFamily="34" charset="0"/>
              </a:rPr>
              <a:t>2021.gadā</a:t>
            </a:r>
          </a:p>
          <a:p>
            <a:pPr marL="342900" indent="-342900" algn="just">
              <a:buFont typeface="Arial" panose="020B0604020202020204" pitchFamily="34" charset="0"/>
              <a:buChar char="•"/>
            </a:pPr>
            <a:r>
              <a:rPr lang="lv-LV" sz="1750" dirty="0">
                <a:latin typeface="Verdana" panose="020B0604030504040204" pitchFamily="34" charset="0"/>
                <a:ea typeface="Verdana" panose="020B0604030504040204" pitchFamily="34" charset="0"/>
              </a:rPr>
              <a:t>Nozīmīgs pieaugums izdevumiem slimības pabalstiem, ņemot vērā saņēmēju skaita pieaugumu, tai skaitā Covid dēļ;</a:t>
            </a:r>
          </a:p>
          <a:p>
            <a:pPr marL="342900" indent="-342900" algn="just">
              <a:buFont typeface="Arial" panose="020B0604020202020204" pitchFamily="34" charset="0"/>
              <a:buChar char="•"/>
            </a:pPr>
            <a:r>
              <a:rPr lang="lv-LV" sz="1750" dirty="0">
                <a:latin typeface="Verdana" panose="020B0604030504040204" pitchFamily="34" charset="0"/>
                <a:ea typeface="Verdana" panose="020B0604030504040204" pitchFamily="34" charset="0"/>
              </a:rPr>
              <a:t>Lielāki izdevumi pensijām, ņemot vērā plānoto indeksāciju, kā arī lielākas minimālās pensijas atbilstoši ST lēmumam.</a:t>
            </a:r>
          </a:p>
          <a:p>
            <a:pPr algn="just">
              <a:spcBef>
                <a:spcPts val="600"/>
              </a:spcBef>
            </a:pPr>
            <a:r>
              <a:rPr lang="lv-LV" sz="1750" b="1" dirty="0">
                <a:latin typeface="Verdana" panose="020B0604030504040204" pitchFamily="34" charset="0"/>
                <a:ea typeface="Verdana" panose="020B0604030504040204" pitchFamily="34" charset="0"/>
              </a:rPr>
              <a:t>2022.gadā un vidējā termiņā</a:t>
            </a:r>
          </a:p>
          <a:p>
            <a:pPr marL="342900" indent="-342900" algn="just">
              <a:buFont typeface="Arial" panose="020B0604020202020204" pitchFamily="34" charset="0"/>
              <a:buChar char="•"/>
            </a:pPr>
            <a:r>
              <a:rPr lang="lv-LV" sz="1750" dirty="0">
                <a:latin typeface="Verdana" panose="020B0604030504040204" pitchFamily="34" charset="0"/>
                <a:ea typeface="Verdana" panose="020B0604030504040204" pitchFamily="34" charset="0"/>
              </a:rPr>
              <a:t>Izdevumu pieaugums pensijām, palielinoties vidējam apmēram, ko ietekmē darba samaksas pieaugums un inflācija. Pensiju saņēmēju skaits pensionēšanās vecuma paaugstināšanas dēļ turpina sarukt līdz pat 2025.gadam;</a:t>
            </a:r>
          </a:p>
          <a:p>
            <a:pPr marL="342900" indent="-342900" algn="just">
              <a:buFont typeface="Arial" panose="020B0604020202020204" pitchFamily="34" charset="0"/>
              <a:buChar char="•"/>
            </a:pPr>
            <a:r>
              <a:rPr lang="lv-LV" sz="1750" dirty="0">
                <a:latin typeface="Verdana" panose="020B0604030504040204" pitchFamily="34" charset="0"/>
                <a:ea typeface="Verdana" panose="020B0604030504040204" pitchFamily="34" charset="0"/>
              </a:rPr>
              <a:t>Ekonomikai atkopjoties, izdevumi bezdarbnieka pabalstiem vidējā termiņā samazinās;</a:t>
            </a:r>
          </a:p>
          <a:p>
            <a:pPr marL="342900" indent="-342900" algn="just">
              <a:buFont typeface="Arial" panose="020B0604020202020204" pitchFamily="34" charset="0"/>
              <a:buChar char="•"/>
            </a:pPr>
            <a:r>
              <a:rPr lang="lv-LV" sz="1750" dirty="0">
                <a:latin typeface="Verdana" panose="020B0604030504040204" pitchFamily="34" charset="0"/>
                <a:ea typeface="Verdana" panose="020B0604030504040204" pitchFamily="34" charset="0"/>
              </a:rPr>
              <a:t>Mērenāks izdevumu pieaugums slimības pabalstiem, ik gadu nedaudz samazinoties saņēmēju skaitam.</a:t>
            </a:r>
          </a:p>
        </p:txBody>
      </p:sp>
      <p:sp>
        <p:nvSpPr>
          <p:cNvPr id="7" name="TextBox 6">
            <a:extLst>
              <a:ext uri="{FF2B5EF4-FFF2-40B4-BE49-F238E27FC236}">
                <a16:creationId xmlns:a16="http://schemas.microsoft.com/office/drawing/2014/main" id="{169D9C84-6629-4A0C-A544-E713DA10D769}"/>
              </a:ext>
            </a:extLst>
          </p:cNvPr>
          <p:cNvSpPr txBox="1"/>
          <p:nvPr/>
        </p:nvSpPr>
        <p:spPr>
          <a:xfrm>
            <a:off x="929486" y="1448159"/>
            <a:ext cx="1084521" cy="353943"/>
          </a:xfrm>
          <a:prstGeom prst="rect">
            <a:avLst/>
          </a:prstGeom>
          <a:noFill/>
        </p:spPr>
        <p:txBody>
          <a:bodyPr wrap="square" rtlCol="0">
            <a:spAutoFit/>
          </a:bodyPr>
          <a:lstStyle/>
          <a:p>
            <a:r>
              <a:rPr lang="lv-LV" dirty="0"/>
              <a:t>milj. eiro</a:t>
            </a:r>
          </a:p>
        </p:txBody>
      </p:sp>
    </p:spTree>
    <p:extLst>
      <p:ext uri="{BB962C8B-B14F-4D97-AF65-F5344CB8AC3E}">
        <p14:creationId xmlns:p14="http://schemas.microsoft.com/office/powerpoint/2010/main" val="6955833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189871" y="230852"/>
            <a:ext cx="9443330" cy="1087629"/>
          </a:xfrm>
        </p:spPr>
        <p:txBody>
          <a:bodyPr>
            <a:normAutofit/>
          </a:bodyPr>
          <a:lstStyle/>
          <a:p>
            <a:r>
              <a:rPr lang="lv-LV" dirty="0"/>
              <a:t>Valdības apstiprinātais atbalsts Covid-19 seku mazināšanai un tā ietekme uz budžeta bilanci</a:t>
            </a:r>
            <a:endParaRPr lang="lv-LV" altLang="lv-LV" dirty="0"/>
          </a:p>
        </p:txBody>
      </p:sp>
      <p:sp>
        <p:nvSpPr>
          <p:cNvPr id="15368" name="Text Placeholder 7"/>
          <p:cNvSpPr>
            <a:spLocks noGrp="1"/>
          </p:cNvSpPr>
          <p:nvPr>
            <p:ph type="body" sz="quarter" idx="12"/>
          </p:nvPr>
        </p:nvSpPr>
        <p:spPr>
          <a:xfrm>
            <a:off x="728140" y="6088727"/>
            <a:ext cx="10735719" cy="540673"/>
          </a:xfrm>
        </p:spPr>
        <p:txBody>
          <a:bodyPr>
            <a:noAutofit/>
          </a:bodyPr>
          <a:lstStyle/>
          <a:p>
            <a:pPr algn="l"/>
            <a:r>
              <a:rPr lang="lv-LV" altLang="lv-LV" sz="900" dirty="0"/>
              <a:t>Datu avots: </a:t>
            </a:r>
          </a:p>
          <a:p>
            <a:pPr algn="l"/>
            <a:r>
              <a:rPr lang="lv-LV" altLang="lv-LV" sz="900" dirty="0"/>
              <a:t>Izpilde 2020.-2021.gadā - FM novērtējums uz 08.08.2021, ņemot vērā VID</a:t>
            </a:r>
            <a:r>
              <a:rPr lang="lv-LV" altLang="lv-LV" sz="900" noProof="1"/>
              <a:t>, Altum, Valsts </a:t>
            </a:r>
            <a:r>
              <a:rPr lang="lv-LV" altLang="lv-LV" sz="900" dirty="0"/>
              <a:t>kases u.c. institūciju sniegto informāciju. </a:t>
            </a:r>
          </a:p>
          <a:p>
            <a:pPr algn="l"/>
            <a:r>
              <a:rPr lang="lv-LV" altLang="lv-LV" sz="900" dirty="0"/>
              <a:t>Plāns 2021.-2022.gadam – FM novērtējums, balstoties uz valdības lēmumiem līdz 10.08.2021 par apstiprināto atbalsta apjomu.</a:t>
            </a:r>
          </a:p>
        </p:txBody>
      </p:sp>
      <p:sp>
        <p:nvSpPr>
          <p:cNvPr id="9" name="Slide Number Placeholder 8"/>
          <p:cNvSpPr>
            <a:spLocks noGrp="1"/>
          </p:cNvSpPr>
          <p:nvPr>
            <p:ph type="sldNum" sz="quarter" idx="18"/>
          </p:nvPr>
        </p:nvSpPr>
        <p:spPr/>
        <p:txBody>
          <a:bodyPr/>
          <a:lstStyle/>
          <a:p>
            <a:fld id="{BF11BBE9-CFE2-4B85-9E78-D6C1391818D1}" type="slidenum">
              <a:rPr lang="en-US" altLang="lv-LV"/>
              <a:pPr/>
              <a:t>28</a:t>
            </a:fld>
            <a:endParaRPr lang="en-US" altLang="lv-LV" dirty="0"/>
          </a:p>
        </p:txBody>
      </p:sp>
      <p:pic>
        <p:nvPicPr>
          <p:cNvPr id="4" name="Picture 3">
            <a:extLst>
              <a:ext uri="{FF2B5EF4-FFF2-40B4-BE49-F238E27FC236}">
                <a16:creationId xmlns:a16="http://schemas.microsoft.com/office/drawing/2014/main" id="{3592932D-C0C5-45A8-AE44-F10102AE5ADD}"/>
              </a:ext>
            </a:extLst>
          </p:cNvPr>
          <p:cNvPicPr>
            <a:picLocks noChangeAspect="1"/>
          </p:cNvPicPr>
          <p:nvPr/>
        </p:nvPicPr>
        <p:blipFill>
          <a:blip r:embed="rId2"/>
          <a:stretch>
            <a:fillRect/>
          </a:stretch>
        </p:blipFill>
        <p:spPr>
          <a:xfrm>
            <a:off x="827762" y="1587148"/>
            <a:ext cx="6647360" cy="5040000"/>
          </a:xfrm>
          <a:prstGeom prst="rect">
            <a:avLst/>
          </a:prstGeom>
        </p:spPr>
      </p:pic>
      <p:pic>
        <p:nvPicPr>
          <p:cNvPr id="5" name="Picture 4">
            <a:extLst>
              <a:ext uri="{FF2B5EF4-FFF2-40B4-BE49-F238E27FC236}">
                <a16:creationId xmlns:a16="http://schemas.microsoft.com/office/drawing/2014/main" id="{8606D258-EB06-4029-B778-74B8FD19D4E1}"/>
              </a:ext>
            </a:extLst>
          </p:cNvPr>
          <p:cNvPicPr>
            <a:picLocks noChangeAspect="1"/>
          </p:cNvPicPr>
          <p:nvPr/>
        </p:nvPicPr>
        <p:blipFill>
          <a:blip r:embed="rId3"/>
          <a:stretch>
            <a:fillRect/>
          </a:stretch>
        </p:blipFill>
        <p:spPr>
          <a:xfrm>
            <a:off x="7004036" y="1589400"/>
            <a:ext cx="5190580" cy="5040000"/>
          </a:xfrm>
          <a:prstGeom prst="rect">
            <a:avLst/>
          </a:prstGeom>
        </p:spPr>
      </p:pic>
    </p:spTree>
    <p:extLst>
      <p:ext uri="{BB962C8B-B14F-4D97-AF65-F5344CB8AC3E}">
        <p14:creationId xmlns:p14="http://schemas.microsoft.com/office/powerpoint/2010/main" val="42049923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466974" y="216764"/>
            <a:ext cx="8401051" cy="479941"/>
          </a:xfrm>
        </p:spPr>
        <p:txBody>
          <a:bodyPr/>
          <a:lstStyle/>
          <a:p>
            <a:r>
              <a:rPr lang="lv-LV" altLang="lv-LV" dirty="0"/>
              <a:t>Vispārējās valdības parāds vidējā termiņā</a:t>
            </a:r>
          </a:p>
        </p:txBody>
      </p:sp>
      <p:sp>
        <p:nvSpPr>
          <p:cNvPr id="9" name="Slide Number Placeholder 8"/>
          <p:cNvSpPr>
            <a:spLocks noGrp="1"/>
          </p:cNvSpPr>
          <p:nvPr>
            <p:ph type="sldNum" sz="quarter" idx="18"/>
          </p:nvPr>
        </p:nvSpPr>
        <p:spPr/>
        <p:txBody>
          <a:bodyPr/>
          <a:lstStyle/>
          <a:p>
            <a:fld id="{BF11BBE9-CFE2-4B85-9E78-D6C1391818D1}" type="slidenum">
              <a:rPr lang="en-US" altLang="lv-LV"/>
              <a:pPr/>
              <a:t>29</a:t>
            </a:fld>
            <a:endParaRPr lang="en-US" altLang="lv-LV" dirty="0"/>
          </a:p>
        </p:txBody>
      </p:sp>
      <p:sp>
        <p:nvSpPr>
          <p:cNvPr id="5" name="Text Placeholder 3">
            <a:extLst>
              <a:ext uri="{FF2B5EF4-FFF2-40B4-BE49-F238E27FC236}">
                <a16:creationId xmlns:a16="http://schemas.microsoft.com/office/drawing/2014/main" id="{819ACDD4-0791-48A3-B9C4-5CFE50C08AF7}"/>
              </a:ext>
            </a:extLst>
          </p:cNvPr>
          <p:cNvSpPr>
            <a:spLocks noGrp="1"/>
          </p:cNvSpPr>
          <p:nvPr>
            <p:ph type="body" sz="quarter" idx="10"/>
          </p:nvPr>
        </p:nvSpPr>
        <p:spPr>
          <a:xfrm>
            <a:off x="523875" y="6400800"/>
            <a:ext cx="5200650" cy="304800"/>
          </a:xfrm>
        </p:spPr>
        <p:txBody>
          <a:bodyPr>
            <a:normAutofit/>
          </a:bodyPr>
          <a:lstStyle/>
          <a:p>
            <a:r>
              <a:rPr lang="en-GB" altLang="lv-LV" dirty="0"/>
              <a:t>Dat</a:t>
            </a:r>
            <a:r>
              <a:rPr lang="lv-LV" altLang="lv-LV" dirty="0"/>
              <a:t>u avots</a:t>
            </a:r>
            <a:r>
              <a:rPr lang="en-GB" altLang="lv-LV" dirty="0"/>
              <a:t>: </a:t>
            </a:r>
            <a:r>
              <a:rPr lang="lv-LV" altLang="lv-LV" dirty="0"/>
              <a:t>Eurostat</a:t>
            </a:r>
            <a:r>
              <a:rPr lang="en-GB" altLang="lv-LV" dirty="0"/>
              <a:t>, </a:t>
            </a:r>
            <a:r>
              <a:rPr lang="lv-LV" altLang="lv-LV" dirty="0"/>
              <a:t>Valsts kase</a:t>
            </a:r>
            <a:endParaRPr lang="en-GB" altLang="lv-LV" dirty="0"/>
          </a:p>
        </p:txBody>
      </p:sp>
      <p:pic>
        <p:nvPicPr>
          <p:cNvPr id="2" name="Picture 1">
            <a:extLst>
              <a:ext uri="{FF2B5EF4-FFF2-40B4-BE49-F238E27FC236}">
                <a16:creationId xmlns:a16="http://schemas.microsoft.com/office/drawing/2014/main" id="{4A97DD28-670E-4E86-805B-53BF0C84C84F}"/>
              </a:ext>
            </a:extLst>
          </p:cNvPr>
          <p:cNvPicPr>
            <a:picLocks noChangeAspect="1"/>
          </p:cNvPicPr>
          <p:nvPr/>
        </p:nvPicPr>
        <p:blipFill>
          <a:blip r:embed="rId2"/>
          <a:stretch>
            <a:fillRect/>
          </a:stretch>
        </p:blipFill>
        <p:spPr>
          <a:xfrm>
            <a:off x="2218298" y="972254"/>
            <a:ext cx="7335393" cy="3566533"/>
          </a:xfrm>
          <a:prstGeom prst="rect">
            <a:avLst/>
          </a:prstGeom>
        </p:spPr>
      </p:pic>
      <p:sp>
        <p:nvSpPr>
          <p:cNvPr id="6" name="Rectangle 5">
            <a:extLst>
              <a:ext uri="{FF2B5EF4-FFF2-40B4-BE49-F238E27FC236}">
                <a16:creationId xmlns:a16="http://schemas.microsoft.com/office/drawing/2014/main" id="{7EDDB5DA-87E5-4A27-A14B-FC58784A9F14}"/>
              </a:ext>
            </a:extLst>
          </p:cNvPr>
          <p:cNvSpPr/>
          <p:nvPr/>
        </p:nvSpPr>
        <p:spPr>
          <a:xfrm>
            <a:off x="2800350" y="4545092"/>
            <a:ext cx="6391275" cy="338554"/>
          </a:xfrm>
          <a:prstGeom prst="rect">
            <a:avLst/>
          </a:prstGeom>
        </p:spPr>
        <p:txBody>
          <a:bodyPr wrap="square">
            <a:spAutoFit/>
          </a:bodyPr>
          <a:lstStyle/>
          <a:p>
            <a:pPr algn="ctr"/>
            <a:r>
              <a:rPr lang="lv-LV" altLang="lv-LV" sz="1600" b="1" dirty="0">
                <a:solidFill>
                  <a:schemeClr val="tx2">
                    <a:lumMod val="75000"/>
                  </a:schemeClr>
                </a:solidFill>
                <a:latin typeface="Verdana" panose="020B0604030504040204" pitchFamily="34" charset="0"/>
                <a:ea typeface="Verdana" panose="020B0604030504040204" pitchFamily="34" charset="0"/>
              </a:rPr>
              <a:t>Vispārējās valdības parāda prognožu salīdzinājums </a:t>
            </a:r>
            <a:endParaRPr lang="en-GB" altLang="lv-LV" sz="1600" b="1" dirty="0">
              <a:solidFill>
                <a:schemeClr val="tx2">
                  <a:lumMod val="75000"/>
                </a:schemeClr>
              </a:solidFill>
              <a:latin typeface="Verdana" panose="020B0604030504040204" pitchFamily="34" charset="0"/>
              <a:ea typeface="Verdana" panose="020B0604030504040204" pitchFamily="34" charset="0"/>
            </a:endParaRPr>
          </a:p>
        </p:txBody>
      </p:sp>
      <p:pic>
        <p:nvPicPr>
          <p:cNvPr id="7" name="Picture 6">
            <a:extLst>
              <a:ext uri="{FF2B5EF4-FFF2-40B4-BE49-F238E27FC236}">
                <a16:creationId xmlns:a16="http://schemas.microsoft.com/office/drawing/2014/main" id="{B689E965-C469-468B-BBCE-B8E569970781}"/>
              </a:ext>
            </a:extLst>
          </p:cNvPr>
          <p:cNvPicPr>
            <a:picLocks noChangeAspect="1"/>
          </p:cNvPicPr>
          <p:nvPr/>
        </p:nvPicPr>
        <p:blipFill>
          <a:blip r:embed="rId3"/>
          <a:stretch>
            <a:fillRect/>
          </a:stretch>
        </p:blipFill>
        <p:spPr>
          <a:xfrm>
            <a:off x="2584953" y="4914810"/>
            <a:ext cx="6822067" cy="1479685"/>
          </a:xfrm>
          <a:prstGeom prst="rect">
            <a:avLst/>
          </a:prstGeom>
        </p:spPr>
      </p:pic>
    </p:spTree>
    <p:extLst>
      <p:ext uri="{BB962C8B-B14F-4D97-AF65-F5344CB8AC3E}">
        <p14:creationId xmlns:p14="http://schemas.microsoft.com/office/powerpoint/2010/main" val="988378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4857" y="312737"/>
            <a:ext cx="9035143" cy="838200"/>
          </a:xfrm>
        </p:spPr>
        <p:txBody>
          <a:bodyPr>
            <a:normAutofit/>
          </a:bodyPr>
          <a:lstStyle/>
          <a:p>
            <a:r>
              <a:rPr lang="lv-LV" dirty="0"/>
              <a:t>Ārējās vides ekonomiskās izaugsmes prognozes turpina uzlaboties</a:t>
            </a:r>
          </a:p>
        </p:txBody>
      </p:sp>
      <p:sp>
        <p:nvSpPr>
          <p:cNvPr id="6" name="Slide Number Placeholder 5"/>
          <p:cNvSpPr>
            <a:spLocks noGrp="1"/>
          </p:cNvSpPr>
          <p:nvPr>
            <p:ph type="sldNum" sz="quarter" idx="13"/>
          </p:nvPr>
        </p:nvSpPr>
        <p:spPr/>
        <p:txBody>
          <a:bodyPr/>
          <a:lstStyle/>
          <a:p>
            <a:pPr>
              <a:defRPr/>
            </a:pPr>
            <a:fld id="{84E009EE-3A8C-4533-92EE-AB6A211B1155}" type="slidenum">
              <a:rPr lang="en-US" altLang="lv-LV" smtClean="0"/>
              <a:pPr>
                <a:defRPr/>
              </a:pPr>
              <a:t>3</a:t>
            </a:fld>
            <a:endParaRPr lang="en-US" altLang="lv-LV" dirty="0"/>
          </a:p>
        </p:txBody>
      </p:sp>
      <p:sp>
        <p:nvSpPr>
          <p:cNvPr id="8" name="Text Placeholder 3"/>
          <p:cNvSpPr txBox="1">
            <a:spLocks/>
          </p:cNvSpPr>
          <p:nvPr/>
        </p:nvSpPr>
        <p:spPr bwMode="auto">
          <a:xfrm>
            <a:off x="585215" y="6139235"/>
            <a:ext cx="5108457" cy="490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marL="0" indent="0" algn="l" defTabSz="938213" rtl="0" eaLnBrk="0" fontAlgn="base" hangingPunct="0">
              <a:spcBef>
                <a:spcPct val="20000"/>
              </a:spcBef>
              <a:spcAft>
                <a:spcPct val="0"/>
              </a:spcAft>
              <a:buFont typeface="Arial" panose="020B0604020202020204" pitchFamily="34" charset="0"/>
              <a:buNone/>
              <a:defRPr sz="1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r>
              <a:rPr lang="lv-LV" altLang="lv-LV" dirty="0"/>
              <a:t>Datu avots: EK 2021.gada februāra un maija prognozes </a:t>
            </a:r>
          </a:p>
          <a:p>
            <a:r>
              <a:rPr lang="lv-LV" altLang="lv-LV" dirty="0"/>
              <a:t>*SVF 2021.gada aprīļa un jūlija prognozes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72152804"/>
              </p:ext>
            </p:extLst>
          </p:nvPr>
        </p:nvGraphicFramePr>
        <p:xfrm>
          <a:off x="594740" y="1427161"/>
          <a:ext cx="11064432" cy="4708527"/>
        </p:xfrm>
        <a:graphic>
          <a:graphicData uri="http://schemas.openxmlformats.org/drawingml/2006/table">
            <a:tbl>
              <a:tblPr/>
              <a:tblGrid>
                <a:gridCol w="2146614">
                  <a:extLst>
                    <a:ext uri="{9D8B030D-6E8A-4147-A177-3AD203B41FA5}">
                      <a16:colId xmlns:a16="http://schemas.microsoft.com/office/drawing/2014/main" val="1153747717"/>
                    </a:ext>
                  </a:extLst>
                </a:gridCol>
                <a:gridCol w="965256">
                  <a:extLst>
                    <a:ext uri="{9D8B030D-6E8A-4147-A177-3AD203B41FA5}">
                      <a16:colId xmlns:a16="http://schemas.microsoft.com/office/drawing/2014/main" val="1471571129"/>
                    </a:ext>
                  </a:extLst>
                </a:gridCol>
                <a:gridCol w="864409">
                  <a:extLst>
                    <a:ext uri="{9D8B030D-6E8A-4147-A177-3AD203B41FA5}">
                      <a16:colId xmlns:a16="http://schemas.microsoft.com/office/drawing/2014/main" val="4179263308"/>
                    </a:ext>
                  </a:extLst>
                </a:gridCol>
                <a:gridCol w="864409">
                  <a:extLst>
                    <a:ext uri="{9D8B030D-6E8A-4147-A177-3AD203B41FA5}">
                      <a16:colId xmlns:a16="http://schemas.microsoft.com/office/drawing/2014/main" val="382651101"/>
                    </a:ext>
                  </a:extLst>
                </a:gridCol>
                <a:gridCol w="864409">
                  <a:extLst>
                    <a:ext uri="{9D8B030D-6E8A-4147-A177-3AD203B41FA5}">
                      <a16:colId xmlns:a16="http://schemas.microsoft.com/office/drawing/2014/main" val="582408339"/>
                    </a:ext>
                  </a:extLst>
                </a:gridCol>
                <a:gridCol w="864409">
                  <a:extLst>
                    <a:ext uri="{9D8B030D-6E8A-4147-A177-3AD203B41FA5}">
                      <a16:colId xmlns:a16="http://schemas.microsoft.com/office/drawing/2014/main" val="1778731189"/>
                    </a:ext>
                  </a:extLst>
                </a:gridCol>
                <a:gridCol w="864409">
                  <a:extLst>
                    <a:ext uri="{9D8B030D-6E8A-4147-A177-3AD203B41FA5}">
                      <a16:colId xmlns:a16="http://schemas.microsoft.com/office/drawing/2014/main" val="344089413"/>
                    </a:ext>
                  </a:extLst>
                </a:gridCol>
                <a:gridCol w="864409">
                  <a:extLst>
                    <a:ext uri="{9D8B030D-6E8A-4147-A177-3AD203B41FA5}">
                      <a16:colId xmlns:a16="http://schemas.microsoft.com/office/drawing/2014/main" val="2870512045"/>
                    </a:ext>
                  </a:extLst>
                </a:gridCol>
                <a:gridCol w="691527">
                  <a:extLst>
                    <a:ext uri="{9D8B030D-6E8A-4147-A177-3AD203B41FA5}">
                      <a16:colId xmlns:a16="http://schemas.microsoft.com/office/drawing/2014/main" val="3280260690"/>
                    </a:ext>
                  </a:extLst>
                </a:gridCol>
                <a:gridCol w="691527">
                  <a:extLst>
                    <a:ext uri="{9D8B030D-6E8A-4147-A177-3AD203B41FA5}">
                      <a16:colId xmlns:a16="http://schemas.microsoft.com/office/drawing/2014/main" val="3501663137"/>
                    </a:ext>
                  </a:extLst>
                </a:gridCol>
                <a:gridCol w="691527">
                  <a:extLst>
                    <a:ext uri="{9D8B030D-6E8A-4147-A177-3AD203B41FA5}">
                      <a16:colId xmlns:a16="http://schemas.microsoft.com/office/drawing/2014/main" val="3817159011"/>
                    </a:ext>
                  </a:extLst>
                </a:gridCol>
                <a:gridCol w="691527">
                  <a:extLst>
                    <a:ext uri="{9D8B030D-6E8A-4147-A177-3AD203B41FA5}">
                      <a16:colId xmlns:a16="http://schemas.microsoft.com/office/drawing/2014/main" val="2317725331"/>
                    </a:ext>
                  </a:extLst>
                </a:gridCol>
              </a:tblGrid>
              <a:tr h="1279701">
                <a:tc rowSpan="2">
                  <a:txBody>
                    <a:bodyPr/>
                    <a:lstStyle/>
                    <a:p>
                      <a:pPr algn="ctr" rtl="0" fontAlgn="ctr"/>
                      <a:r>
                        <a:rPr lang="lv-LV" sz="1050" b="1" i="0" u="none" strike="noStrike" dirty="0">
                          <a:solidFill>
                            <a:srgbClr val="000000"/>
                          </a:solidFill>
                          <a:effectLst/>
                          <a:latin typeface="Verdana" panose="020B0604030504040204" pitchFamily="34" charset="0"/>
                        </a:rPr>
                        <a:t>Valsts</a:t>
                      </a:r>
                    </a:p>
                  </a:txBody>
                  <a:tcPr marL="9074" marR="9074" marT="907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algn="ctr" rtl="0" fontAlgn="ctr"/>
                      <a:r>
                        <a:rPr lang="lv-LV" sz="1050" b="1" i="0" u="none" strike="noStrike" dirty="0">
                          <a:solidFill>
                            <a:srgbClr val="000000"/>
                          </a:solidFill>
                          <a:effectLst/>
                          <a:latin typeface="Verdana" panose="020B0604030504040204" pitchFamily="34" charset="0"/>
                        </a:rPr>
                        <a:t>Īpatsvars kopējā preču eksportā 2020.g.</a:t>
                      </a:r>
                    </a:p>
                  </a:txBody>
                  <a:tcPr marL="9074" marR="9074" marT="907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3">
                  <a:txBody>
                    <a:bodyPr/>
                    <a:lstStyle/>
                    <a:p>
                      <a:pPr algn="ctr" rtl="0" fontAlgn="ctr"/>
                      <a:r>
                        <a:rPr lang="lv-LV" sz="1050" b="1" i="0" u="none" strike="noStrike" dirty="0">
                          <a:solidFill>
                            <a:srgbClr val="000000"/>
                          </a:solidFill>
                          <a:effectLst/>
                          <a:latin typeface="Verdana" panose="020B0604030504040204" pitchFamily="34" charset="0"/>
                        </a:rPr>
                        <a:t>Reālais IKP, pieauguma temps %. EK prognoze, 2021.g. maijs</a:t>
                      </a:r>
                    </a:p>
                  </a:txBody>
                  <a:tcPr marL="9074" marR="9074" marT="907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lv-LV"/>
                    </a:p>
                  </a:txBody>
                  <a:tcPr/>
                </a:tc>
                <a:tc hMerge="1">
                  <a:txBody>
                    <a:bodyPr/>
                    <a:lstStyle/>
                    <a:p>
                      <a:endParaRPr lang="lv-LV"/>
                    </a:p>
                  </a:txBody>
                  <a:tcPr/>
                </a:tc>
                <a:tc gridSpan="3">
                  <a:txBody>
                    <a:bodyPr/>
                    <a:lstStyle/>
                    <a:p>
                      <a:pPr algn="ctr" rtl="0" fontAlgn="ctr"/>
                      <a:r>
                        <a:rPr lang="lv-LV" sz="1050" b="1" i="0" u="none" strike="noStrike" dirty="0">
                          <a:solidFill>
                            <a:srgbClr val="000000"/>
                          </a:solidFill>
                          <a:effectLst/>
                          <a:latin typeface="Verdana" panose="020B0604030504040204" pitchFamily="34" charset="0"/>
                        </a:rPr>
                        <a:t>Prognožu izmaiņas, salīdzinot ar EK 2021.g. februāra prognozēm, procentpunkti</a:t>
                      </a:r>
                    </a:p>
                  </a:txBody>
                  <a:tcPr marL="9074" marR="9074" marT="907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lv-LV"/>
                    </a:p>
                  </a:txBody>
                  <a:tcPr/>
                </a:tc>
                <a:tc hMerge="1">
                  <a:txBody>
                    <a:bodyPr/>
                    <a:lstStyle/>
                    <a:p>
                      <a:endParaRPr lang="lv-LV"/>
                    </a:p>
                  </a:txBody>
                  <a:tcPr/>
                </a:tc>
                <a:tc gridSpan="2">
                  <a:txBody>
                    <a:bodyPr/>
                    <a:lstStyle/>
                    <a:p>
                      <a:pPr algn="ctr" rtl="0" fontAlgn="ctr"/>
                      <a:r>
                        <a:rPr lang="lv-LV" sz="1050" b="0" i="0" u="none" strike="noStrike" dirty="0">
                          <a:solidFill>
                            <a:srgbClr val="000000"/>
                          </a:solidFill>
                          <a:effectLst/>
                          <a:latin typeface="Verdana" panose="020B0604030504040204" pitchFamily="34" charset="0"/>
                        </a:rPr>
                        <a:t>Reālais IKP, pieauguma temps %. EK prognoze, 2021.g. 7.jūlijs</a:t>
                      </a:r>
                    </a:p>
                  </a:txBody>
                  <a:tcPr marL="9074" marR="9074" marT="907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lv-LV"/>
                    </a:p>
                  </a:txBody>
                  <a:tcPr/>
                </a:tc>
                <a:tc gridSpan="2">
                  <a:txBody>
                    <a:bodyPr/>
                    <a:lstStyle/>
                    <a:p>
                      <a:pPr algn="ctr" rtl="0" fontAlgn="ctr"/>
                      <a:r>
                        <a:rPr lang="lv-LV" sz="1050" b="0" i="0" u="none" strike="noStrike" dirty="0">
                          <a:solidFill>
                            <a:srgbClr val="000000"/>
                          </a:solidFill>
                          <a:effectLst/>
                          <a:latin typeface="Verdana" panose="020B0604030504040204" pitchFamily="34" charset="0"/>
                        </a:rPr>
                        <a:t>Prognožu izmaiņas, salīdzinot ar EK 2021.g. maija prognozēm, procentpunkti</a:t>
                      </a:r>
                    </a:p>
                  </a:txBody>
                  <a:tcPr marL="9074" marR="9074" marT="907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lv-LV"/>
                    </a:p>
                  </a:txBody>
                  <a:tcPr/>
                </a:tc>
                <a:extLst>
                  <a:ext uri="{0D108BD9-81ED-4DB2-BD59-A6C34878D82A}">
                    <a16:rowId xmlns:a16="http://schemas.microsoft.com/office/drawing/2014/main" val="2546337515"/>
                  </a:ext>
                </a:extLst>
              </a:tr>
              <a:tr h="205143">
                <a:tc vMerge="1">
                  <a:txBody>
                    <a:bodyPr/>
                    <a:lstStyle/>
                    <a:p>
                      <a:endParaRPr lang="lv-LV"/>
                    </a:p>
                  </a:txBody>
                  <a:tcPr/>
                </a:tc>
                <a:tc vMerge="1">
                  <a:txBody>
                    <a:bodyPr/>
                    <a:lstStyle/>
                    <a:p>
                      <a:endParaRPr lang="lv-LV"/>
                    </a:p>
                  </a:txBody>
                  <a:tcPr/>
                </a:tc>
                <a:tc>
                  <a:txBody>
                    <a:bodyPr/>
                    <a:lstStyle/>
                    <a:p>
                      <a:pPr algn="ctr" rtl="0" fontAlgn="ctr"/>
                      <a:r>
                        <a:rPr lang="lv-LV" sz="1050" b="1" i="0" u="none" strike="noStrike" dirty="0">
                          <a:solidFill>
                            <a:srgbClr val="000000"/>
                          </a:solidFill>
                          <a:effectLst/>
                          <a:latin typeface="Verdana" panose="020B0604030504040204" pitchFamily="34" charset="0"/>
                        </a:rPr>
                        <a:t>2020 F</a:t>
                      </a:r>
                    </a:p>
                  </a:txBody>
                  <a:tcPr marL="9074" marR="9074" marT="907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lv-LV" sz="1050" b="1" i="0" u="none" strike="noStrike" dirty="0">
                          <a:solidFill>
                            <a:srgbClr val="000000"/>
                          </a:solidFill>
                          <a:effectLst/>
                          <a:latin typeface="Verdana" panose="020B0604030504040204" pitchFamily="34" charset="0"/>
                        </a:rPr>
                        <a:t>2021 P</a:t>
                      </a:r>
                    </a:p>
                  </a:txBody>
                  <a:tcPr marL="9074" marR="9074" marT="9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lv-LV" sz="1050" b="1" i="0" u="none" strike="noStrike" dirty="0">
                          <a:solidFill>
                            <a:srgbClr val="000000"/>
                          </a:solidFill>
                          <a:effectLst/>
                          <a:latin typeface="Verdana" panose="020B0604030504040204" pitchFamily="34" charset="0"/>
                        </a:rPr>
                        <a:t>2022 P</a:t>
                      </a:r>
                    </a:p>
                  </a:txBody>
                  <a:tcPr marL="9074" marR="9074" marT="907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lv-LV" sz="1050" b="1" i="0" u="none" strike="noStrike" dirty="0">
                          <a:solidFill>
                            <a:srgbClr val="000000"/>
                          </a:solidFill>
                          <a:effectLst/>
                          <a:latin typeface="Verdana" panose="020B0604030504040204" pitchFamily="34" charset="0"/>
                        </a:rPr>
                        <a:t>2020</a:t>
                      </a:r>
                    </a:p>
                  </a:txBody>
                  <a:tcPr marL="9074" marR="9074" marT="907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lv-LV" sz="1050" b="1" i="0" u="none" strike="noStrike" dirty="0">
                          <a:solidFill>
                            <a:srgbClr val="000000"/>
                          </a:solidFill>
                          <a:effectLst/>
                          <a:latin typeface="Verdana" panose="020B0604030504040204" pitchFamily="34" charset="0"/>
                        </a:rPr>
                        <a:t>2021</a:t>
                      </a:r>
                    </a:p>
                  </a:txBody>
                  <a:tcPr marL="9074" marR="9074" marT="9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lv-LV" sz="1050" b="1" i="0" u="none" strike="noStrike" dirty="0">
                          <a:solidFill>
                            <a:srgbClr val="000000"/>
                          </a:solidFill>
                          <a:effectLst/>
                          <a:latin typeface="Verdana" panose="020B0604030504040204" pitchFamily="34" charset="0"/>
                        </a:rPr>
                        <a:t>2022</a:t>
                      </a:r>
                    </a:p>
                  </a:txBody>
                  <a:tcPr marL="9074" marR="9074" marT="907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lv-LV" sz="1050" b="1" i="0" u="none" strike="noStrike" dirty="0">
                          <a:solidFill>
                            <a:srgbClr val="000000"/>
                          </a:solidFill>
                          <a:effectLst/>
                          <a:latin typeface="Verdana" panose="020B0604030504040204" pitchFamily="34" charset="0"/>
                        </a:rPr>
                        <a:t>2021 P</a:t>
                      </a:r>
                    </a:p>
                  </a:txBody>
                  <a:tcPr marL="9074" marR="9074" marT="907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lv-LV" sz="1050" b="1" i="0" u="none" strike="noStrike" dirty="0">
                          <a:solidFill>
                            <a:srgbClr val="000000"/>
                          </a:solidFill>
                          <a:effectLst/>
                          <a:latin typeface="Verdana" panose="020B0604030504040204" pitchFamily="34" charset="0"/>
                        </a:rPr>
                        <a:t>2022 P</a:t>
                      </a:r>
                    </a:p>
                  </a:txBody>
                  <a:tcPr marL="9074" marR="9074" marT="907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lv-LV" sz="1050" b="1" i="0" u="none" strike="noStrike" dirty="0">
                          <a:solidFill>
                            <a:srgbClr val="000000"/>
                          </a:solidFill>
                          <a:effectLst/>
                          <a:latin typeface="Verdana" panose="020B0604030504040204" pitchFamily="34" charset="0"/>
                        </a:rPr>
                        <a:t>2021</a:t>
                      </a:r>
                    </a:p>
                  </a:txBody>
                  <a:tcPr marL="9074" marR="9074" marT="907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ctr"/>
                      <a:r>
                        <a:rPr lang="lv-LV" sz="1050" b="1" i="0" u="none" strike="noStrike" dirty="0">
                          <a:solidFill>
                            <a:srgbClr val="000000"/>
                          </a:solidFill>
                          <a:effectLst/>
                          <a:latin typeface="Verdana" panose="020B0604030504040204" pitchFamily="34" charset="0"/>
                        </a:rPr>
                        <a:t>2022</a:t>
                      </a:r>
                    </a:p>
                  </a:txBody>
                  <a:tcPr marL="9074" marR="9074" marT="907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1514816"/>
                  </a:ext>
                </a:extLst>
              </a:tr>
              <a:tr h="205143">
                <a:tc>
                  <a:txBody>
                    <a:bodyPr/>
                    <a:lstStyle/>
                    <a:p>
                      <a:pPr algn="l" rtl="0" fontAlgn="b"/>
                      <a:r>
                        <a:rPr lang="lv-LV" sz="1050" b="0" i="0" u="none" strike="noStrike" dirty="0">
                          <a:solidFill>
                            <a:srgbClr val="000000"/>
                          </a:solidFill>
                          <a:effectLst/>
                          <a:latin typeface="Verdana" panose="020B0604030504040204" pitchFamily="34" charset="0"/>
                        </a:rPr>
                        <a:t>LT – Lietuva</a:t>
                      </a:r>
                    </a:p>
                  </a:txBody>
                  <a:tcPr marL="9074" marR="9074" marT="907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16,4%</a:t>
                      </a:r>
                    </a:p>
                  </a:txBody>
                  <a:tcPr marL="9074" marR="9074" marT="907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-0,9</a:t>
                      </a:r>
                    </a:p>
                  </a:txBody>
                  <a:tcPr marL="9074" marR="9074" marT="907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2,9</a:t>
                      </a:r>
                    </a:p>
                  </a:txBody>
                  <a:tcPr marL="9074" marR="9074" marT="9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3,9</a:t>
                      </a:r>
                    </a:p>
                  </a:txBody>
                  <a:tcPr marL="9074" marR="9074" marT="907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lv-LV" sz="1050" b="1" i="0" u="none" strike="noStrike" dirty="0">
                          <a:solidFill>
                            <a:srgbClr val="000000"/>
                          </a:solidFill>
                          <a:effectLst/>
                          <a:latin typeface="Verdana" panose="020B0604030504040204" pitchFamily="34" charset="0"/>
                        </a:rPr>
                        <a:t>0,0</a:t>
                      </a:r>
                    </a:p>
                  </a:txBody>
                  <a:tcPr marL="9074" marR="9074" marT="907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39575" rtl="0" eaLnBrk="1" fontAlgn="b" latinLnBrk="0" hangingPunct="1"/>
                      <a:r>
                        <a:rPr lang="lv-LV" sz="1050" b="1" i="0" u="none" strike="noStrike" kern="1200" dirty="0">
                          <a:solidFill>
                            <a:srgbClr val="000000"/>
                          </a:solidFill>
                          <a:effectLst/>
                          <a:latin typeface="Verdana" panose="020B0604030504040204" pitchFamily="34" charset="0"/>
                          <a:ea typeface="+mn-ea"/>
                          <a:cs typeface="+mn-cs"/>
                        </a:rPr>
                        <a:t>0,7</a:t>
                      </a:r>
                    </a:p>
                  </a:txBody>
                  <a:tcPr marL="9074" marR="9074" marT="9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lv-LV" sz="1050" b="1" i="0" u="none" strike="noStrike" dirty="0">
                          <a:solidFill>
                            <a:srgbClr val="000000"/>
                          </a:solidFill>
                          <a:effectLst/>
                          <a:latin typeface="Verdana" panose="020B0604030504040204" pitchFamily="34" charset="0"/>
                        </a:rPr>
                        <a:t>0,8</a:t>
                      </a:r>
                    </a:p>
                  </a:txBody>
                  <a:tcPr marL="9074" marR="9074" marT="907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lv-LV" sz="1050" b="0" i="0" u="none" strike="noStrike" dirty="0">
                          <a:solidFill>
                            <a:srgbClr val="000000"/>
                          </a:solidFill>
                          <a:effectLst/>
                          <a:latin typeface="Verdana" panose="020B0604030504040204" pitchFamily="34" charset="0"/>
                        </a:rPr>
                        <a:t>3,8</a:t>
                      </a:r>
                    </a:p>
                  </a:txBody>
                  <a:tcPr marL="9074" marR="9074" marT="907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3,9</a:t>
                      </a:r>
                    </a:p>
                  </a:txBody>
                  <a:tcPr marL="9074" marR="9074" marT="907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0,9</a:t>
                      </a:r>
                    </a:p>
                  </a:txBody>
                  <a:tcPr marL="9074" marR="9074" marT="907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b"/>
                      <a:r>
                        <a:rPr lang="lv-LV" sz="1050" b="0" i="0" u="none" strike="noStrike" dirty="0">
                          <a:solidFill>
                            <a:srgbClr val="000000"/>
                          </a:solidFill>
                          <a:effectLst/>
                          <a:latin typeface="Verdana" panose="020B0604030504040204" pitchFamily="34" charset="0"/>
                        </a:rPr>
                        <a:t>0,0</a:t>
                      </a:r>
                    </a:p>
                  </a:txBody>
                  <a:tcPr marL="9074" marR="9074" marT="907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4432225"/>
                  </a:ext>
                </a:extLst>
              </a:tr>
              <a:tr h="195375">
                <a:tc>
                  <a:txBody>
                    <a:bodyPr/>
                    <a:lstStyle/>
                    <a:p>
                      <a:pPr algn="l" rtl="0" fontAlgn="b"/>
                      <a:r>
                        <a:rPr lang="lv-LV" sz="1050" b="0" i="0" u="none" strike="noStrike" dirty="0">
                          <a:solidFill>
                            <a:srgbClr val="000000"/>
                          </a:solidFill>
                          <a:effectLst/>
                          <a:latin typeface="Verdana" panose="020B0604030504040204" pitchFamily="34" charset="0"/>
                        </a:rPr>
                        <a:t>EE – Igaunija</a:t>
                      </a:r>
                    </a:p>
                  </a:txBody>
                  <a:tcPr marL="9074" marR="9074" marT="907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11,7%</a:t>
                      </a:r>
                    </a:p>
                  </a:txBody>
                  <a:tcPr marL="9074" marR="9074" marT="907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-2,9</a:t>
                      </a:r>
                    </a:p>
                  </a:txBody>
                  <a:tcPr marL="9074" marR="9074" marT="907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2,8</a:t>
                      </a:r>
                    </a:p>
                  </a:txBody>
                  <a:tcPr marL="9074" marR="9074" marT="9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5,0</a:t>
                      </a:r>
                    </a:p>
                  </a:txBody>
                  <a:tcPr marL="9074" marR="9074" marT="907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lv-LV" sz="1050" b="1" i="0" u="none" strike="noStrike" dirty="0">
                          <a:solidFill>
                            <a:srgbClr val="000000"/>
                          </a:solidFill>
                          <a:effectLst/>
                          <a:latin typeface="Verdana" panose="020B0604030504040204" pitchFamily="34" charset="0"/>
                        </a:rPr>
                        <a:t>0,0</a:t>
                      </a:r>
                    </a:p>
                  </a:txBody>
                  <a:tcPr marL="9074" marR="9074" marT="907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39575" rtl="0" eaLnBrk="1" fontAlgn="b" latinLnBrk="0" hangingPunct="1"/>
                      <a:r>
                        <a:rPr lang="lv-LV" sz="1050" b="1" i="0" u="none" strike="noStrike" kern="1200" dirty="0">
                          <a:solidFill>
                            <a:srgbClr val="000000"/>
                          </a:solidFill>
                          <a:effectLst/>
                          <a:latin typeface="Verdana" panose="020B0604030504040204" pitchFamily="34" charset="0"/>
                          <a:ea typeface="+mn-ea"/>
                          <a:cs typeface="+mn-cs"/>
                        </a:rPr>
                        <a:t>0,2</a:t>
                      </a:r>
                    </a:p>
                  </a:txBody>
                  <a:tcPr marL="9074" marR="9074" marT="9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lv-LV" sz="1050" b="1" i="0" u="none" strike="noStrike" dirty="0">
                          <a:solidFill>
                            <a:srgbClr val="000000"/>
                          </a:solidFill>
                          <a:effectLst/>
                          <a:latin typeface="Verdana" panose="020B0604030504040204" pitchFamily="34" charset="0"/>
                        </a:rPr>
                        <a:t>1,2</a:t>
                      </a:r>
                    </a:p>
                  </a:txBody>
                  <a:tcPr marL="9074" marR="9074" marT="907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lv-LV" sz="1050" b="0" i="0" u="none" strike="noStrike" dirty="0">
                          <a:solidFill>
                            <a:srgbClr val="000000"/>
                          </a:solidFill>
                          <a:effectLst/>
                          <a:latin typeface="Verdana" panose="020B0604030504040204" pitchFamily="34" charset="0"/>
                        </a:rPr>
                        <a:t>4,9</a:t>
                      </a:r>
                    </a:p>
                  </a:txBody>
                  <a:tcPr marL="9074" marR="9074" marT="907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3,8</a:t>
                      </a:r>
                    </a:p>
                  </a:txBody>
                  <a:tcPr marL="9074" marR="9074" marT="907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2,1</a:t>
                      </a:r>
                    </a:p>
                  </a:txBody>
                  <a:tcPr marL="9074" marR="9074" marT="907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b"/>
                      <a:r>
                        <a:rPr lang="lv-LV" sz="1050" b="0" i="0" u="none" strike="noStrike" dirty="0">
                          <a:solidFill>
                            <a:srgbClr val="000000"/>
                          </a:solidFill>
                          <a:effectLst/>
                          <a:latin typeface="Verdana" panose="020B0604030504040204" pitchFamily="34" charset="0"/>
                        </a:rPr>
                        <a:t>-1,2</a:t>
                      </a:r>
                    </a:p>
                  </a:txBody>
                  <a:tcPr marL="9074" marR="9074" marT="907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3737"/>
                    </a:solidFill>
                  </a:tcPr>
                </a:tc>
                <a:extLst>
                  <a:ext uri="{0D108BD9-81ED-4DB2-BD59-A6C34878D82A}">
                    <a16:rowId xmlns:a16="http://schemas.microsoft.com/office/drawing/2014/main" val="398127512"/>
                  </a:ext>
                </a:extLst>
              </a:tr>
              <a:tr h="195375">
                <a:tc>
                  <a:txBody>
                    <a:bodyPr/>
                    <a:lstStyle/>
                    <a:p>
                      <a:pPr algn="l" rtl="0" fontAlgn="b"/>
                      <a:r>
                        <a:rPr lang="lv-LV" sz="1050" b="0" i="0" u="none" strike="noStrike" dirty="0">
                          <a:solidFill>
                            <a:srgbClr val="000000"/>
                          </a:solidFill>
                          <a:effectLst/>
                          <a:latin typeface="Verdana" panose="020B0604030504040204" pitchFamily="34" charset="0"/>
                        </a:rPr>
                        <a:t>RU - Krievija*</a:t>
                      </a:r>
                    </a:p>
                  </a:txBody>
                  <a:tcPr marL="9074" marR="9074" marT="907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8,5%</a:t>
                      </a:r>
                    </a:p>
                  </a:txBody>
                  <a:tcPr marL="9074" marR="9074" marT="907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-3,1</a:t>
                      </a:r>
                    </a:p>
                  </a:txBody>
                  <a:tcPr marL="9074" marR="9074" marT="907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3,8</a:t>
                      </a:r>
                    </a:p>
                  </a:txBody>
                  <a:tcPr marL="9074" marR="9074" marT="9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3,8</a:t>
                      </a:r>
                    </a:p>
                  </a:txBody>
                  <a:tcPr marL="9074" marR="9074" marT="907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lv-LV" sz="1050" b="1" i="0" u="none" strike="noStrike" dirty="0">
                          <a:solidFill>
                            <a:srgbClr val="000000"/>
                          </a:solidFill>
                          <a:effectLst/>
                          <a:latin typeface="Verdana" panose="020B0604030504040204" pitchFamily="34" charset="0"/>
                        </a:rPr>
                        <a:t>0,5</a:t>
                      </a:r>
                    </a:p>
                  </a:txBody>
                  <a:tcPr marL="9074" marR="9074" marT="907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algn="ctr" defTabSz="939575" rtl="0" eaLnBrk="1" fontAlgn="b" latinLnBrk="0" hangingPunct="1"/>
                      <a:r>
                        <a:rPr lang="lv-LV" sz="1050" b="1" i="0" u="none" strike="noStrike" kern="1200" dirty="0">
                          <a:solidFill>
                            <a:srgbClr val="000000"/>
                          </a:solidFill>
                          <a:effectLst/>
                          <a:latin typeface="Verdana" panose="020B0604030504040204" pitchFamily="34" charset="0"/>
                          <a:ea typeface="+mn-ea"/>
                          <a:cs typeface="+mn-cs"/>
                        </a:rPr>
                        <a:t>0,8</a:t>
                      </a:r>
                    </a:p>
                  </a:txBody>
                  <a:tcPr marL="9074" marR="9074" marT="9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lv-LV" sz="1050" b="1" i="0" u="none" strike="noStrike" dirty="0">
                          <a:solidFill>
                            <a:srgbClr val="000000"/>
                          </a:solidFill>
                          <a:effectLst/>
                          <a:latin typeface="Verdana" panose="020B0604030504040204" pitchFamily="34" charset="0"/>
                        </a:rPr>
                        <a:t>-0,1</a:t>
                      </a:r>
                    </a:p>
                  </a:txBody>
                  <a:tcPr marL="9074" marR="9074" marT="907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rtl="0" fontAlgn="b"/>
                      <a:r>
                        <a:rPr lang="lv-LV" sz="1050" b="0" i="0" u="none" strike="noStrike" dirty="0">
                          <a:solidFill>
                            <a:srgbClr val="000000"/>
                          </a:solidFill>
                          <a:effectLst/>
                          <a:latin typeface="Verdana" panose="020B0604030504040204" pitchFamily="34" charset="0"/>
                        </a:rPr>
                        <a:t>4,4</a:t>
                      </a:r>
                    </a:p>
                  </a:txBody>
                  <a:tcPr marL="9074" marR="9074" marT="907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3,1</a:t>
                      </a:r>
                    </a:p>
                  </a:txBody>
                  <a:tcPr marL="9074" marR="9074" marT="907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0,6</a:t>
                      </a:r>
                    </a:p>
                  </a:txBody>
                  <a:tcPr marL="9074" marR="9074" marT="907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b"/>
                      <a:r>
                        <a:rPr lang="lv-LV" sz="1050" b="0" i="0" u="none" strike="noStrike" dirty="0">
                          <a:solidFill>
                            <a:srgbClr val="000000"/>
                          </a:solidFill>
                          <a:effectLst/>
                          <a:latin typeface="Verdana" panose="020B0604030504040204" pitchFamily="34" charset="0"/>
                        </a:rPr>
                        <a:t>-0,7</a:t>
                      </a:r>
                    </a:p>
                  </a:txBody>
                  <a:tcPr marL="9074" marR="9074" marT="907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3737"/>
                    </a:solidFill>
                  </a:tcPr>
                </a:tc>
                <a:extLst>
                  <a:ext uri="{0D108BD9-81ED-4DB2-BD59-A6C34878D82A}">
                    <a16:rowId xmlns:a16="http://schemas.microsoft.com/office/drawing/2014/main" val="1723445685"/>
                  </a:ext>
                </a:extLst>
              </a:tr>
              <a:tr h="195375">
                <a:tc>
                  <a:txBody>
                    <a:bodyPr/>
                    <a:lstStyle/>
                    <a:p>
                      <a:pPr algn="l" rtl="0" fontAlgn="b"/>
                      <a:r>
                        <a:rPr lang="lv-LV" sz="1050" b="0" i="0" u="none" strike="noStrike" dirty="0">
                          <a:solidFill>
                            <a:srgbClr val="000000"/>
                          </a:solidFill>
                          <a:effectLst/>
                          <a:latin typeface="Verdana" panose="020B0604030504040204" pitchFamily="34" charset="0"/>
                        </a:rPr>
                        <a:t>DE – Vācija</a:t>
                      </a:r>
                    </a:p>
                  </a:txBody>
                  <a:tcPr marL="9074" marR="9074" marT="907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7,3%</a:t>
                      </a:r>
                    </a:p>
                  </a:txBody>
                  <a:tcPr marL="9074" marR="9074" marT="907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-4,9</a:t>
                      </a:r>
                    </a:p>
                  </a:txBody>
                  <a:tcPr marL="9074" marR="9074" marT="907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3,4</a:t>
                      </a:r>
                    </a:p>
                  </a:txBody>
                  <a:tcPr marL="9074" marR="9074" marT="9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4,1</a:t>
                      </a:r>
                    </a:p>
                  </a:txBody>
                  <a:tcPr marL="9074" marR="9074" marT="907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lv-LV" sz="1050" b="1" i="0" u="none" strike="noStrike" dirty="0">
                          <a:solidFill>
                            <a:srgbClr val="000000"/>
                          </a:solidFill>
                          <a:effectLst/>
                          <a:latin typeface="Verdana" panose="020B0604030504040204" pitchFamily="34" charset="0"/>
                        </a:rPr>
                        <a:t>0,1</a:t>
                      </a:r>
                    </a:p>
                  </a:txBody>
                  <a:tcPr marL="9074" marR="9074" marT="907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algn="ctr" defTabSz="939575" rtl="0" eaLnBrk="1" fontAlgn="b" latinLnBrk="0" hangingPunct="1"/>
                      <a:r>
                        <a:rPr lang="lv-LV" sz="1050" b="1" i="0" u="none" strike="noStrike" kern="1200" dirty="0">
                          <a:solidFill>
                            <a:srgbClr val="000000"/>
                          </a:solidFill>
                          <a:effectLst/>
                          <a:latin typeface="Verdana" panose="020B0604030504040204" pitchFamily="34" charset="0"/>
                          <a:ea typeface="+mn-ea"/>
                          <a:cs typeface="+mn-cs"/>
                        </a:rPr>
                        <a:t>0,2</a:t>
                      </a:r>
                    </a:p>
                  </a:txBody>
                  <a:tcPr marL="9074" marR="9074" marT="9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lv-LV" sz="1050" b="1" i="0" u="none" strike="noStrike" dirty="0">
                          <a:solidFill>
                            <a:srgbClr val="000000"/>
                          </a:solidFill>
                          <a:effectLst/>
                          <a:latin typeface="Verdana" panose="020B0604030504040204" pitchFamily="34" charset="0"/>
                        </a:rPr>
                        <a:t>1,0</a:t>
                      </a:r>
                    </a:p>
                  </a:txBody>
                  <a:tcPr marL="9074" marR="9074" marT="907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lv-LV" sz="1050" b="0" i="0" u="none" strike="noStrike" dirty="0">
                          <a:solidFill>
                            <a:srgbClr val="000000"/>
                          </a:solidFill>
                          <a:effectLst/>
                          <a:latin typeface="Verdana" panose="020B0604030504040204" pitchFamily="34" charset="0"/>
                        </a:rPr>
                        <a:t>3,6</a:t>
                      </a:r>
                    </a:p>
                  </a:txBody>
                  <a:tcPr marL="9074" marR="9074" marT="907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4,6</a:t>
                      </a:r>
                    </a:p>
                  </a:txBody>
                  <a:tcPr marL="9074" marR="9074" marT="907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0,2</a:t>
                      </a:r>
                    </a:p>
                  </a:txBody>
                  <a:tcPr marL="9074" marR="9074" marT="907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b"/>
                      <a:r>
                        <a:rPr lang="lv-LV" sz="1050" b="0" i="0" u="none" strike="noStrike" dirty="0">
                          <a:solidFill>
                            <a:srgbClr val="000000"/>
                          </a:solidFill>
                          <a:effectLst/>
                          <a:latin typeface="Verdana" panose="020B0604030504040204" pitchFamily="34" charset="0"/>
                        </a:rPr>
                        <a:t>0,5</a:t>
                      </a:r>
                    </a:p>
                  </a:txBody>
                  <a:tcPr marL="9074" marR="9074" marT="907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406581546"/>
                  </a:ext>
                </a:extLst>
              </a:tr>
              <a:tr h="195375">
                <a:tc>
                  <a:txBody>
                    <a:bodyPr/>
                    <a:lstStyle/>
                    <a:p>
                      <a:pPr algn="l" rtl="0" fontAlgn="b"/>
                      <a:r>
                        <a:rPr lang="lv-LV" sz="1050" b="0" i="0" u="none" strike="noStrike" dirty="0">
                          <a:solidFill>
                            <a:srgbClr val="000000"/>
                          </a:solidFill>
                          <a:effectLst/>
                          <a:latin typeface="Verdana" panose="020B0604030504040204" pitchFamily="34" charset="0"/>
                        </a:rPr>
                        <a:t>SE – Zviedrija</a:t>
                      </a:r>
                    </a:p>
                  </a:txBody>
                  <a:tcPr marL="9074" marR="9074" marT="907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5,7%</a:t>
                      </a:r>
                    </a:p>
                  </a:txBody>
                  <a:tcPr marL="9074" marR="9074" marT="907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-2,8</a:t>
                      </a:r>
                    </a:p>
                  </a:txBody>
                  <a:tcPr marL="9074" marR="9074" marT="907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4,4</a:t>
                      </a:r>
                    </a:p>
                  </a:txBody>
                  <a:tcPr marL="9074" marR="9074" marT="9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3,3</a:t>
                      </a:r>
                    </a:p>
                  </a:txBody>
                  <a:tcPr marL="9074" marR="9074" marT="907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lv-LV" sz="1050" b="1" i="0" u="none" strike="noStrike" dirty="0">
                          <a:solidFill>
                            <a:srgbClr val="000000"/>
                          </a:solidFill>
                          <a:effectLst/>
                          <a:latin typeface="Verdana" panose="020B0604030504040204" pitchFamily="34" charset="0"/>
                        </a:rPr>
                        <a:t>0,1</a:t>
                      </a:r>
                    </a:p>
                  </a:txBody>
                  <a:tcPr marL="9074" marR="9074" marT="907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algn="ctr" defTabSz="939575" rtl="0" eaLnBrk="1" fontAlgn="b" latinLnBrk="0" hangingPunct="1"/>
                      <a:r>
                        <a:rPr lang="lv-LV" sz="1050" b="1" i="0" u="none" strike="noStrike" kern="1200" dirty="0">
                          <a:solidFill>
                            <a:srgbClr val="000000"/>
                          </a:solidFill>
                          <a:effectLst/>
                          <a:latin typeface="Verdana" panose="020B0604030504040204" pitchFamily="34" charset="0"/>
                          <a:ea typeface="+mn-ea"/>
                          <a:cs typeface="+mn-cs"/>
                        </a:rPr>
                        <a:t>1,7</a:t>
                      </a:r>
                    </a:p>
                  </a:txBody>
                  <a:tcPr marL="9074" marR="9074" marT="9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lv-LV" sz="1050" b="1" i="0" u="none" strike="noStrike" dirty="0">
                          <a:solidFill>
                            <a:srgbClr val="000000"/>
                          </a:solidFill>
                          <a:effectLst/>
                          <a:latin typeface="Verdana" panose="020B0604030504040204" pitchFamily="34" charset="0"/>
                        </a:rPr>
                        <a:t>-0,7</a:t>
                      </a:r>
                    </a:p>
                  </a:txBody>
                  <a:tcPr marL="9074" marR="9074" marT="907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rtl="0" fontAlgn="b"/>
                      <a:r>
                        <a:rPr lang="lv-LV" sz="1050" b="0" i="0" u="none" strike="noStrike" dirty="0">
                          <a:solidFill>
                            <a:srgbClr val="000000"/>
                          </a:solidFill>
                          <a:effectLst/>
                          <a:latin typeface="Verdana" panose="020B0604030504040204" pitchFamily="34" charset="0"/>
                        </a:rPr>
                        <a:t>4,6</a:t>
                      </a:r>
                    </a:p>
                  </a:txBody>
                  <a:tcPr marL="9074" marR="9074" marT="907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3,6</a:t>
                      </a:r>
                    </a:p>
                  </a:txBody>
                  <a:tcPr marL="9074" marR="9074" marT="907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0,2</a:t>
                      </a:r>
                    </a:p>
                  </a:txBody>
                  <a:tcPr marL="9074" marR="9074" marT="907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b"/>
                      <a:r>
                        <a:rPr lang="lv-LV" sz="1050" b="0" i="0" u="none" strike="noStrike" dirty="0">
                          <a:solidFill>
                            <a:srgbClr val="000000"/>
                          </a:solidFill>
                          <a:effectLst/>
                          <a:latin typeface="Verdana" panose="020B0604030504040204" pitchFamily="34" charset="0"/>
                        </a:rPr>
                        <a:t>0,3</a:t>
                      </a:r>
                    </a:p>
                  </a:txBody>
                  <a:tcPr marL="9074" marR="9074" marT="907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417039944"/>
                  </a:ext>
                </a:extLst>
              </a:tr>
              <a:tr h="195375">
                <a:tc>
                  <a:txBody>
                    <a:bodyPr/>
                    <a:lstStyle/>
                    <a:p>
                      <a:pPr algn="l" rtl="0" fontAlgn="b"/>
                      <a:r>
                        <a:rPr lang="lv-LV" sz="1050" b="0" i="0" u="none" strike="noStrike" dirty="0">
                          <a:solidFill>
                            <a:srgbClr val="000000"/>
                          </a:solidFill>
                          <a:effectLst/>
                          <a:latin typeface="Verdana" panose="020B0604030504040204" pitchFamily="34" charset="0"/>
                        </a:rPr>
                        <a:t>UK- Apvienotā Karaliste*</a:t>
                      </a:r>
                    </a:p>
                  </a:txBody>
                  <a:tcPr marL="9074" marR="9074" marT="907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5,7%</a:t>
                      </a:r>
                    </a:p>
                  </a:txBody>
                  <a:tcPr marL="9074" marR="9074" marT="907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-9,9</a:t>
                      </a:r>
                    </a:p>
                  </a:txBody>
                  <a:tcPr marL="9074" marR="9074" marT="907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5,3</a:t>
                      </a:r>
                    </a:p>
                  </a:txBody>
                  <a:tcPr marL="9074" marR="9074" marT="9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5,1</a:t>
                      </a:r>
                    </a:p>
                  </a:txBody>
                  <a:tcPr marL="9074" marR="9074" marT="907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lv-LV" sz="1050" b="1" i="0" u="none" strike="noStrike" dirty="0">
                          <a:solidFill>
                            <a:srgbClr val="000000"/>
                          </a:solidFill>
                          <a:effectLst/>
                          <a:latin typeface="Verdana" panose="020B0604030504040204" pitchFamily="34" charset="0"/>
                        </a:rPr>
                        <a:t>0,1</a:t>
                      </a:r>
                    </a:p>
                  </a:txBody>
                  <a:tcPr marL="9074" marR="9074" marT="907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algn="ctr" defTabSz="939575" rtl="0" eaLnBrk="1" fontAlgn="b" latinLnBrk="0" hangingPunct="1"/>
                      <a:r>
                        <a:rPr lang="lv-LV" sz="1050" b="1" i="0" u="none" strike="noStrike" kern="1200" dirty="0">
                          <a:solidFill>
                            <a:srgbClr val="000000"/>
                          </a:solidFill>
                          <a:effectLst/>
                          <a:latin typeface="Verdana" panose="020B0604030504040204" pitchFamily="34" charset="0"/>
                          <a:ea typeface="+mn-ea"/>
                          <a:cs typeface="+mn-cs"/>
                        </a:rPr>
                        <a:t>0,8</a:t>
                      </a:r>
                    </a:p>
                  </a:txBody>
                  <a:tcPr marL="9074" marR="9074" marT="9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lv-LV" sz="1050" b="1" i="0" u="none" strike="noStrike" dirty="0">
                          <a:solidFill>
                            <a:srgbClr val="000000"/>
                          </a:solidFill>
                          <a:effectLst/>
                          <a:latin typeface="Verdana" panose="020B0604030504040204" pitchFamily="34" charset="0"/>
                        </a:rPr>
                        <a:t>0,1</a:t>
                      </a:r>
                    </a:p>
                  </a:txBody>
                  <a:tcPr marL="9074" marR="9074" marT="907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lv-LV" sz="1050" b="0" i="0" u="none" strike="noStrike" dirty="0">
                          <a:solidFill>
                            <a:srgbClr val="000000"/>
                          </a:solidFill>
                          <a:effectLst/>
                          <a:latin typeface="Verdana" panose="020B0604030504040204" pitchFamily="34" charset="0"/>
                        </a:rPr>
                        <a:t>7,0</a:t>
                      </a:r>
                    </a:p>
                  </a:txBody>
                  <a:tcPr marL="9074" marR="9074" marT="907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4,8</a:t>
                      </a:r>
                    </a:p>
                  </a:txBody>
                  <a:tcPr marL="9074" marR="9074" marT="907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1,7</a:t>
                      </a:r>
                    </a:p>
                  </a:txBody>
                  <a:tcPr marL="9074" marR="9074" marT="907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b"/>
                      <a:r>
                        <a:rPr lang="lv-LV" sz="1050" b="0" i="0" u="none" strike="noStrike" dirty="0">
                          <a:solidFill>
                            <a:srgbClr val="000000"/>
                          </a:solidFill>
                          <a:effectLst/>
                          <a:latin typeface="Verdana" panose="020B0604030504040204" pitchFamily="34" charset="0"/>
                        </a:rPr>
                        <a:t>-0,3</a:t>
                      </a:r>
                    </a:p>
                  </a:txBody>
                  <a:tcPr marL="9074" marR="9074" marT="907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3737"/>
                    </a:solidFill>
                  </a:tcPr>
                </a:tc>
                <a:extLst>
                  <a:ext uri="{0D108BD9-81ED-4DB2-BD59-A6C34878D82A}">
                    <a16:rowId xmlns:a16="http://schemas.microsoft.com/office/drawing/2014/main" val="287678906"/>
                  </a:ext>
                </a:extLst>
              </a:tr>
              <a:tr h="195375">
                <a:tc>
                  <a:txBody>
                    <a:bodyPr/>
                    <a:lstStyle/>
                    <a:p>
                      <a:pPr algn="l" rtl="0" fontAlgn="b"/>
                      <a:r>
                        <a:rPr lang="lv-LV" sz="1050" b="0" i="0" u="none" strike="noStrike" dirty="0">
                          <a:solidFill>
                            <a:srgbClr val="000000"/>
                          </a:solidFill>
                          <a:effectLst/>
                          <a:latin typeface="Verdana" panose="020B0604030504040204" pitchFamily="34" charset="0"/>
                        </a:rPr>
                        <a:t>DK – Dānija</a:t>
                      </a:r>
                    </a:p>
                  </a:txBody>
                  <a:tcPr marL="9074" marR="9074" marT="907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4,6%</a:t>
                      </a:r>
                    </a:p>
                  </a:txBody>
                  <a:tcPr marL="9074" marR="9074" marT="907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-2,7</a:t>
                      </a:r>
                    </a:p>
                  </a:txBody>
                  <a:tcPr marL="9074" marR="9074" marT="907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2,9</a:t>
                      </a:r>
                    </a:p>
                  </a:txBody>
                  <a:tcPr marL="9074" marR="9074" marT="9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3,5</a:t>
                      </a:r>
                    </a:p>
                  </a:txBody>
                  <a:tcPr marL="9074" marR="9074" marT="907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lv-LV" sz="1050" b="1" i="0" u="none" strike="noStrike" dirty="0">
                          <a:solidFill>
                            <a:srgbClr val="000000"/>
                          </a:solidFill>
                          <a:effectLst/>
                          <a:latin typeface="Verdana" panose="020B0604030504040204" pitchFamily="34" charset="0"/>
                        </a:rPr>
                        <a:t>0,8</a:t>
                      </a:r>
                    </a:p>
                  </a:txBody>
                  <a:tcPr marL="9074" marR="9074" marT="907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algn="ctr" defTabSz="939575" rtl="0" eaLnBrk="1" fontAlgn="b" latinLnBrk="0" hangingPunct="1"/>
                      <a:r>
                        <a:rPr lang="lv-LV" sz="1050" b="1" i="0" u="none" strike="noStrike" kern="1200" dirty="0">
                          <a:solidFill>
                            <a:srgbClr val="000000"/>
                          </a:solidFill>
                          <a:effectLst/>
                          <a:latin typeface="Verdana" panose="020B0604030504040204" pitchFamily="34" charset="0"/>
                          <a:ea typeface="+mn-ea"/>
                          <a:cs typeface="+mn-cs"/>
                        </a:rPr>
                        <a:t>0,0</a:t>
                      </a:r>
                    </a:p>
                  </a:txBody>
                  <a:tcPr marL="9074" marR="9074" marT="9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lv-LV" sz="1050" b="1" i="0" u="none" strike="noStrike" dirty="0">
                          <a:solidFill>
                            <a:srgbClr val="000000"/>
                          </a:solidFill>
                          <a:effectLst/>
                          <a:latin typeface="Verdana" panose="020B0604030504040204" pitchFamily="34" charset="0"/>
                        </a:rPr>
                        <a:t>-0,1</a:t>
                      </a:r>
                    </a:p>
                  </a:txBody>
                  <a:tcPr marL="9074" marR="9074" marT="907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rtl="0" fontAlgn="b"/>
                      <a:r>
                        <a:rPr lang="lv-LV" sz="1050" b="0" i="0" u="none" strike="noStrike" dirty="0">
                          <a:solidFill>
                            <a:srgbClr val="000000"/>
                          </a:solidFill>
                          <a:effectLst/>
                          <a:latin typeface="Verdana" panose="020B0604030504040204" pitchFamily="34" charset="0"/>
                        </a:rPr>
                        <a:t>3,0</a:t>
                      </a:r>
                    </a:p>
                  </a:txBody>
                  <a:tcPr marL="9074" marR="9074" marT="907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3,4</a:t>
                      </a:r>
                    </a:p>
                  </a:txBody>
                  <a:tcPr marL="9074" marR="9074" marT="907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0,1</a:t>
                      </a:r>
                    </a:p>
                  </a:txBody>
                  <a:tcPr marL="9074" marR="9074" marT="907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b"/>
                      <a:r>
                        <a:rPr lang="lv-LV" sz="1050" b="0" i="0" u="none" strike="noStrike" dirty="0">
                          <a:solidFill>
                            <a:srgbClr val="000000"/>
                          </a:solidFill>
                          <a:effectLst/>
                          <a:latin typeface="Verdana" panose="020B0604030504040204" pitchFamily="34" charset="0"/>
                        </a:rPr>
                        <a:t>-0,1</a:t>
                      </a:r>
                    </a:p>
                  </a:txBody>
                  <a:tcPr marL="9074" marR="9074" marT="907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3737"/>
                    </a:solidFill>
                  </a:tcPr>
                </a:tc>
                <a:extLst>
                  <a:ext uri="{0D108BD9-81ED-4DB2-BD59-A6C34878D82A}">
                    <a16:rowId xmlns:a16="http://schemas.microsoft.com/office/drawing/2014/main" val="2365223174"/>
                  </a:ext>
                </a:extLst>
              </a:tr>
              <a:tr h="195375">
                <a:tc>
                  <a:txBody>
                    <a:bodyPr/>
                    <a:lstStyle/>
                    <a:p>
                      <a:pPr algn="l" rtl="0" fontAlgn="b"/>
                      <a:r>
                        <a:rPr lang="lv-LV" sz="1050" b="0" i="0" u="none" strike="noStrike" dirty="0">
                          <a:solidFill>
                            <a:srgbClr val="000000"/>
                          </a:solidFill>
                          <a:effectLst/>
                          <a:latin typeface="Verdana" panose="020B0604030504040204" pitchFamily="34" charset="0"/>
                        </a:rPr>
                        <a:t>PL – Polija</a:t>
                      </a:r>
                    </a:p>
                  </a:txBody>
                  <a:tcPr marL="9074" marR="9074" marT="907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3,7%</a:t>
                      </a:r>
                    </a:p>
                  </a:txBody>
                  <a:tcPr marL="9074" marR="9074" marT="907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-2,7</a:t>
                      </a:r>
                    </a:p>
                  </a:txBody>
                  <a:tcPr marL="9074" marR="9074" marT="907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4,0</a:t>
                      </a:r>
                    </a:p>
                  </a:txBody>
                  <a:tcPr marL="9074" marR="9074" marT="9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5,4</a:t>
                      </a:r>
                    </a:p>
                  </a:txBody>
                  <a:tcPr marL="9074" marR="9074" marT="907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lv-LV" sz="1050" b="1" i="0" u="none" strike="noStrike" dirty="0">
                          <a:solidFill>
                            <a:srgbClr val="000000"/>
                          </a:solidFill>
                          <a:effectLst/>
                          <a:latin typeface="Verdana" panose="020B0604030504040204" pitchFamily="34" charset="0"/>
                        </a:rPr>
                        <a:t>0,1</a:t>
                      </a:r>
                    </a:p>
                  </a:txBody>
                  <a:tcPr marL="9074" marR="9074" marT="907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algn="ctr" defTabSz="939575" rtl="0" eaLnBrk="1" fontAlgn="b" latinLnBrk="0" hangingPunct="1"/>
                      <a:r>
                        <a:rPr lang="lv-LV" sz="1050" b="1" i="0" u="none" strike="noStrike" kern="1200" dirty="0">
                          <a:solidFill>
                            <a:srgbClr val="000000"/>
                          </a:solidFill>
                          <a:effectLst/>
                          <a:latin typeface="Verdana" panose="020B0604030504040204" pitchFamily="34" charset="0"/>
                          <a:ea typeface="+mn-ea"/>
                          <a:cs typeface="+mn-cs"/>
                        </a:rPr>
                        <a:t>0,9</a:t>
                      </a:r>
                    </a:p>
                  </a:txBody>
                  <a:tcPr marL="9074" marR="9074" marT="9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lv-LV" sz="1050" b="1" i="0" u="none" strike="noStrike" dirty="0">
                          <a:solidFill>
                            <a:srgbClr val="000000"/>
                          </a:solidFill>
                          <a:effectLst/>
                          <a:latin typeface="Verdana" panose="020B0604030504040204" pitchFamily="34" charset="0"/>
                        </a:rPr>
                        <a:t>0,3</a:t>
                      </a:r>
                    </a:p>
                  </a:txBody>
                  <a:tcPr marL="9074" marR="9074" marT="907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lv-LV" sz="1050" b="0" i="0" u="none" strike="noStrike" dirty="0">
                          <a:solidFill>
                            <a:srgbClr val="000000"/>
                          </a:solidFill>
                          <a:effectLst/>
                          <a:latin typeface="Verdana" panose="020B0604030504040204" pitchFamily="34" charset="0"/>
                        </a:rPr>
                        <a:t>4,8</a:t>
                      </a:r>
                    </a:p>
                  </a:txBody>
                  <a:tcPr marL="9074" marR="9074" marT="907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5,2</a:t>
                      </a:r>
                    </a:p>
                  </a:txBody>
                  <a:tcPr marL="9074" marR="9074" marT="907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0,8</a:t>
                      </a:r>
                    </a:p>
                  </a:txBody>
                  <a:tcPr marL="9074" marR="9074" marT="907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b"/>
                      <a:r>
                        <a:rPr lang="lv-LV" sz="1050" b="0" i="0" u="none" strike="noStrike" dirty="0">
                          <a:solidFill>
                            <a:srgbClr val="000000"/>
                          </a:solidFill>
                          <a:effectLst/>
                          <a:latin typeface="Verdana" panose="020B0604030504040204" pitchFamily="34" charset="0"/>
                        </a:rPr>
                        <a:t>-0,2</a:t>
                      </a:r>
                    </a:p>
                  </a:txBody>
                  <a:tcPr marL="9074" marR="9074" marT="907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3737"/>
                    </a:solidFill>
                  </a:tcPr>
                </a:tc>
                <a:extLst>
                  <a:ext uri="{0D108BD9-81ED-4DB2-BD59-A6C34878D82A}">
                    <a16:rowId xmlns:a16="http://schemas.microsoft.com/office/drawing/2014/main" val="298530996"/>
                  </a:ext>
                </a:extLst>
              </a:tr>
              <a:tr h="195375">
                <a:tc>
                  <a:txBody>
                    <a:bodyPr/>
                    <a:lstStyle/>
                    <a:p>
                      <a:pPr algn="l" rtl="0" fontAlgn="b"/>
                      <a:r>
                        <a:rPr lang="lv-LV" sz="1050" b="0" i="0" u="none" strike="noStrike" dirty="0">
                          <a:solidFill>
                            <a:srgbClr val="000000"/>
                          </a:solidFill>
                          <a:effectLst/>
                          <a:latin typeface="Verdana" panose="020B0604030504040204" pitchFamily="34" charset="0"/>
                        </a:rPr>
                        <a:t>NL – Nīderlande</a:t>
                      </a:r>
                    </a:p>
                  </a:txBody>
                  <a:tcPr marL="9074" marR="9074" marT="907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3,1%</a:t>
                      </a:r>
                    </a:p>
                  </a:txBody>
                  <a:tcPr marL="9074" marR="9074" marT="907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-3,7</a:t>
                      </a:r>
                    </a:p>
                  </a:txBody>
                  <a:tcPr marL="9074" marR="9074" marT="907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2,3</a:t>
                      </a:r>
                    </a:p>
                  </a:txBody>
                  <a:tcPr marL="9074" marR="9074" marT="9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3,6</a:t>
                      </a:r>
                    </a:p>
                  </a:txBody>
                  <a:tcPr marL="9074" marR="9074" marT="907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lv-LV" sz="1050" b="1" i="0" u="none" strike="noStrike" dirty="0">
                          <a:solidFill>
                            <a:srgbClr val="000000"/>
                          </a:solidFill>
                          <a:effectLst/>
                          <a:latin typeface="Verdana" panose="020B0604030504040204" pitchFamily="34" charset="0"/>
                        </a:rPr>
                        <a:t>0,4</a:t>
                      </a:r>
                    </a:p>
                  </a:txBody>
                  <a:tcPr marL="9074" marR="9074" marT="907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algn="ctr" defTabSz="939575" rtl="0" eaLnBrk="1" fontAlgn="b" latinLnBrk="0" hangingPunct="1"/>
                      <a:r>
                        <a:rPr lang="lv-LV" sz="1050" b="1" i="0" u="none" strike="noStrike" kern="1200" dirty="0">
                          <a:solidFill>
                            <a:srgbClr val="000000"/>
                          </a:solidFill>
                          <a:effectLst/>
                          <a:latin typeface="Verdana" panose="020B0604030504040204" pitchFamily="34" charset="0"/>
                          <a:ea typeface="+mn-ea"/>
                          <a:cs typeface="+mn-cs"/>
                        </a:rPr>
                        <a:t>0,5</a:t>
                      </a:r>
                    </a:p>
                  </a:txBody>
                  <a:tcPr marL="9074" marR="9074" marT="9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lv-LV" sz="1050" b="1" i="0" u="none" strike="noStrike" dirty="0">
                          <a:solidFill>
                            <a:srgbClr val="000000"/>
                          </a:solidFill>
                          <a:effectLst/>
                          <a:latin typeface="Verdana" panose="020B0604030504040204" pitchFamily="34" charset="0"/>
                        </a:rPr>
                        <a:t>0,6</a:t>
                      </a:r>
                    </a:p>
                  </a:txBody>
                  <a:tcPr marL="9074" marR="9074" marT="907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lv-LV" sz="1050" b="0" i="0" u="none" strike="noStrike" dirty="0">
                          <a:solidFill>
                            <a:srgbClr val="000000"/>
                          </a:solidFill>
                          <a:effectLst/>
                          <a:latin typeface="Verdana" panose="020B0604030504040204" pitchFamily="34" charset="0"/>
                        </a:rPr>
                        <a:t>3,3</a:t>
                      </a:r>
                    </a:p>
                  </a:txBody>
                  <a:tcPr marL="9074" marR="9074" marT="907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3,3</a:t>
                      </a:r>
                    </a:p>
                  </a:txBody>
                  <a:tcPr marL="9074" marR="9074" marT="907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1,0</a:t>
                      </a:r>
                    </a:p>
                  </a:txBody>
                  <a:tcPr marL="9074" marR="9074" marT="907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b"/>
                      <a:r>
                        <a:rPr lang="lv-LV" sz="1050" b="0" i="0" u="none" strike="noStrike" dirty="0">
                          <a:solidFill>
                            <a:srgbClr val="000000"/>
                          </a:solidFill>
                          <a:effectLst/>
                          <a:latin typeface="Verdana" panose="020B0604030504040204" pitchFamily="34" charset="0"/>
                        </a:rPr>
                        <a:t>-0,3</a:t>
                      </a:r>
                    </a:p>
                  </a:txBody>
                  <a:tcPr marL="9074" marR="9074" marT="907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3737"/>
                    </a:solidFill>
                  </a:tcPr>
                </a:tc>
                <a:extLst>
                  <a:ext uri="{0D108BD9-81ED-4DB2-BD59-A6C34878D82A}">
                    <a16:rowId xmlns:a16="http://schemas.microsoft.com/office/drawing/2014/main" val="2535669010"/>
                  </a:ext>
                </a:extLst>
              </a:tr>
              <a:tr h="205143">
                <a:tc>
                  <a:txBody>
                    <a:bodyPr/>
                    <a:lstStyle/>
                    <a:p>
                      <a:pPr algn="l" rtl="0" fontAlgn="b"/>
                      <a:r>
                        <a:rPr lang="lv-LV" sz="1050" b="0" i="0" u="none" strike="noStrike" dirty="0">
                          <a:solidFill>
                            <a:srgbClr val="000000"/>
                          </a:solidFill>
                          <a:effectLst/>
                          <a:latin typeface="Verdana" panose="020B0604030504040204" pitchFamily="34" charset="0"/>
                        </a:rPr>
                        <a:t>FI – Somija</a:t>
                      </a:r>
                    </a:p>
                  </a:txBody>
                  <a:tcPr marL="9074" marR="9074" marT="907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2,7%</a:t>
                      </a:r>
                    </a:p>
                  </a:txBody>
                  <a:tcPr marL="9074" marR="9074" marT="907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-2,8</a:t>
                      </a:r>
                    </a:p>
                  </a:txBody>
                  <a:tcPr marL="9074" marR="9074" marT="907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2,7</a:t>
                      </a:r>
                    </a:p>
                  </a:txBody>
                  <a:tcPr marL="9074" marR="9074" marT="9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2,8</a:t>
                      </a:r>
                    </a:p>
                  </a:txBody>
                  <a:tcPr marL="9074" marR="9074" marT="907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b"/>
                      <a:r>
                        <a:rPr lang="lv-LV" sz="1050" b="1" i="0" u="none" strike="noStrike" dirty="0">
                          <a:solidFill>
                            <a:srgbClr val="000000"/>
                          </a:solidFill>
                          <a:effectLst/>
                          <a:latin typeface="Verdana" panose="020B0604030504040204" pitchFamily="34" charset="0"/>
                        </a:rPr>
                        <a:t>0,3</a:t>
                      </a:r>
                    </a:p>
                  </a:txBody>
                  <a:tcPr marL="9074" marR="9074" marT="907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lv-LV" sz="1050" b="1" i="0" u="none" strike="noStrike" dirty="0">
                          <a:solidFill>
                            <a:srgbClr val="000000"/>
                          </a:solidFill>
                          <a:effectLst/>
                          <a:latin typeface="Verdana" panose="020B0604030504040204" pitchFamily="34" charset="0"/>
                        </a:rPr>
                        <a:t>-0,1</a:t>
                      </a:r>
                    </a:p>
                  </a:txBody>
                  <a:tcPr marL="9074" marR="9074" marT="9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AC090"/>
                    </a:solidFill>
                  </a:tcPr>
                </a:tc>
                <a:tc>
                  <a:txBody>
                    <a:bodyPr/>
                    <a:lstStyle/>
                    <a:p>
                      <a:pPr algn="ctr" rtl="0" fontAlgn="b"/>
                      <a:r>
                        <a:rPr lang="lv-LV" sz="1050" b="1" i="0" u="none" strike="noStrike" dirty="0">
                          <a:solidFill>
                            <a:srgbClr val="000000"/>
                          </a:solidFill>
                          <a:effectLst/>
                          <a:latin typeface="Verdana" panose="020B0604030504040204" pitchFamily="34" charset="0"/>
                        </a:rPr>
                        <a:t>0,8</a:t>
                      </a:r>
                    </a:p>
                  </a:txBody>
                  <a:tcPr marL="9074" marR="9074" marT="907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lv-LV" sz="1050" b="0" i="0" u="none" strike="noStrike" dirty="0">
                          <a:solidFill>
                            <a:srgbClr val="000000"/>
                          </a:solidFill>
                          <a:effectLst/>
                          <a:latin typeface="Verdana" panose="020B0604030504040204" pitchFamily="34" charset="0"/>
                        </a:rPr>
                        <a:t>2,7</a:t>
                      </a:r>
                    </a:p>
                  </a:txBody>
                  <a:tcPr marL="9074" marR="9074" marT="907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2,9</a:t>
                      </a:r>
                    </a:p>
                  </a:txBody>
                  <a:tcPr marL="9074" marR="9074" marT="907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0,0</a:t>
                      </a:r>
                    </a:p>
                  </a:txBody>
                  <a:tcPr marL="9074" marR="9074" marT="907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50"/>
                    </a:solidFill>
                  </a:tcPr>
                </a:tc>
                <a:tc>
                  <a:txBody>
                    <a:bodyPr/>
                    <a:lstStyle/>
                    <a:p>
                      <a:pPr algn="ctr" rtl="0" fontAlgn="b"/>
                      <a:r>
                        <a:rPr lang="lv-LV" sz="1050" b="0" i="0" u="none" strike="noStrike" dirty="0">
                          <a:solidFill>
                            <a:srgbClr val="000000"/>
                          </a:solidFill>
                          <a:effectLst/>
                          <a:latin typeface="Verdana" panose="020B0604030504040204" pitchFamily="34" charset="0"/>
                        </a:rPr>
                        <a:t>0,1</a:t>
                      </a:r>
                    </a:p>
                  </a:txBody>
                  <a:tcPr marL="9074" marR="9074" marT="907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511511729"/>
                  </a:ext>
                </a:extLst>
              </a:tr>
              <a:tr h="214912">
                <a:tc>
                  <a:txBody>
                    <a:bodyPr/>
                    <a:lstStyle/>
                    <a:p>
                      <a:pPr algn="l" rtl="0" fontAlgn="b"/>
                      <a:r>
                        <a:rPr lang="lv-LV" sz="1050" b="0" i="0" u="none" strike="noStrike" dirty="0">
                          <a:solidFill>
                            <a:srgbClr val="000000"/>
                          </a:solidFill>
                          <a:effectLst/>
                          <a:latin typeface="Verdana" panose="020B0604030504040204" pitchFamily="34" charset="0"/>
                        </a:rPr>
                        <a:t> </a:t>
                      </a:r>
                    </a:p>
                  </a:txBody>
                  <a:tcPr marL="9074" marR="9074" marT="907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 </a:t>
                      </a:r>
                    </a:p>
                  </a:txBody>
                  <a:tcPr marL="9074" marR="9074" marT="907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 </a:t>
                      </a:r>
                    </a:p>
                  </a:txBody>
                  <a:tcPr marL="9074" marR="9074" marT="907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 </a:t>
                      </a:r>
                    </a:p>
                  </a:txBody>
                  <a:tcPr marL="9074" marR="9074" marT="9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 </a:t>
                      </a:r>
                    </a:p>
                  </a:txBody>
                  <a:tcPr marL="9074" marR="9074" marT="907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b"/>
                      <a:r>
                        <a:rPr lang="lv-LV" sz="1050" b="1" i="0" u="none" strike="noStrike" dirty="0">
                          <a:solidFill>
                            <a:srgbClr val="000000"/>
                          </a:solidFill>
                          <a:effectLst/>
                          <a:latin typeface="Verdana" panose="020B0604030504040204" pitchFamily="34" charset="0"/>
                        </a:rPr>
                        <a:t> </a:t>
                      </a:r>
                    </a:p>
                  </a:txBody>
                  <a:tcPr marL="9074" marR="9074" marT="907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b"/>
                      <a:r>
                        <a:rPr lang="lv-LV" sz="1050" b="1" i="0" u="none" strike="noStrike" dirty="0">
                          <a:solidFill>
                            <a:srgbClr val="000000"/>
                          </a:solidFill>
                          <a:effectLst/>
                          <a:latin typeface="Verdana" panose="020B0604030504040204" pitchFamily="34" charset="0"/>
                        </a:rPr>
                        <a:t> </a:t>
                      </a:r>
                    </a:p>
                  </a:txBody>
                  <a:tcPr marL="9074" marR="9074" marT="9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b"/>
                      <a:r>
                        <a:rPr lang="lv-LV" sz="1050" b="1" i="0" u="none" strike="noStrike" dirty="0">
                          <a:solidFill>
                            <a:srgbClr val="000000"/>
                          </a:solidFill>
                          <a:effectLst/>
                          <a:latin typeface="Verdana" panose="020B0604030504040204" pitchFamily="34" charset="0"/>
                        </a:rPr>
                        <a:t> </a:t>
                      </a:r>
                    </a:p>
                  </a:txBody>
                  <a:tcPr marL="9074" marR="9074" marT="907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 </a:t>
                      </a:r>
                    </a:p>
                  </a:txBody>
                  <a:tcPr marL="9074" marR="9074" marT="907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 </a:t>
                      </a:r>
                    </a:p>
                  </a:txBody>
                  <a:tcPr marL="9074" marR="9074" marT="907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 </a:t>
                      </a:r>
                    </a:p>
                  </a:txBody>
                  <a:tcPr marL="9074" marR="9074" marT="907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 </a:t>
                      </a:r>
                    </a:p>
                  </a:txBody>
                  <a:tcPr marL="9074" marR="9074" marT="907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9266819"/>
                  </a:ext>
                </a:extLst>
              </a:tr>
              <a:tr h="214912">
                <a:tc>
                  <a:txBody>
                    <a:bodyPr/>
                    <a:lstStyle/>
                    <a:p>
                      <a:pPr algn="l" rtl="0" fontAlgn="b"/>
                      <a:r>
                        <a:rPr lang="lv-LV" sz="1050" b="1" i="0" u="none" strike="noStrike" dirty="0">
                          <a:solidFill>
                            <a:srgbClr val="000000"/>
                          </a:solidFill>
                          <a:effectLst/>
                          <a:latin typeface="Verdana" panose="020B0604030504040204" pitchFamily="34" charset="0"/>
                        </a:rPr>
                        <a:t>Kopā vidēji svērtais</a:t>
                      </a:r>
                    </a:p>
                  </a:txBody>
                  <a:tcPr marL="9074" marR="9074" marT="907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b"/>
                      <a:r>
                        <a:rPr lang="lv-LV" sz="1050" b="1" i="0" u="none" strike="noStrike" dirty="0">
                          <a:solidFill>
                            <a:srgbClr val="000000"/>
                          </a:solidFill>
                          <a:effectLst/>
                          <a:latin typeface="Verdana" panose="020B0604030504040204" pitchFamily="34" charset="0"/>
                        </a:rPr>
                        <a:t>69,3%</a:t>
                      </a:r>
                    </a:p>
                  </a:txBody>
                  <a:tcPr marL="9074" marR="9074" marT="907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b"/>
                      <a:r>
                        <a:rPr lang="lv-LV" sz="1050" b="1" i="0" u="none" strike="noStrike" dirty="0">
                          <a:solidFill>
                            <a:srgbClr val="000000"/>
                          </a:solidFill>
                          <a:effectLst/>
                          <a:latin typeface="Verdana" panose="020B0604030504040204" pitchFamily="34" charset="0"/>
                        </a:rPr>
                        <a:t>-3,2</a:t>
                      </a:r>
                    </a:p>
                  </a:txBody>
                  <a:tcPr marL="9074" marR="9074" marT="907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b"/>
                      <a:r>
                        <a:rPr lang="lv-LV" sz="1050" b="1" i="0" u="none" strike="noStrike" dirty="0">
                          <a:solidFill>
                            <a:srgbClr val="000000"/>
                          </a:solidFill>
                          <a:effectLst/>
                          <a:latin typeface="Verdana" panose="020B0604030504040204" pitchFamily="34" charset="0"/>
                        </a:rPr>
                        <a:t>3,4</a:t>
                      </a:r>
                    </a:p>
                  </a:txBody>
                  <a:tcPr marL="9074" marR="9074" marT="9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b"/>
                      <a:r>
                        <a:rPr lang="lv-LV" sz="1050" b="1" i="0" u="none" strike="noStrike" dirty="0">
                          <a:solidFill>
                            <a:srgbClr val="000000"/>
                          </a:solidFill>
                          <a:effectLst/>
                          <a:latin typeface="Verdana" panose="020B0604030504040204" pitchFamily="34" charset="0"/>
                        </a:rPr>
                        <a:t>4,1</a:t>
                      </a:r>
                    </a:p>
                  </a:txBody>
                  <a:tcPr marL="9074" marR="9074" marT="907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b"/>
                      <a:r>
                        <a:rPr lang="lv-LV" sz="1050" b="1" i="0" u="none" strike="noStrike" dirty="0">
                          <a:solidFill>
                            <a:srgbClr val="000000"/>
                          </a:solidFill>
                          <a:effectLst/>
                          <a:latin typeface="Verdana" panose="020B0604030504040204" pitchFamily="34" charset="0"/>
                        </a:rPr>
                        <a:t>0,2</a:t>
                      </a:r>
                    </a:p>
                  </a:txBody>
                  <a:tcPr marL="9074" marR="9074" marT="907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lv-LV" sz="1050" b="1" i="0" u="none" strike="noStrike" dirty="0">
                          <a:solidFill>
                            <a:srgbClr val="000000"/>
                          </a:solidFill>
                          <a:effectLst/>
                          <a:latin typeface="Verdana" panose="020B0604030504040204" pitchFamily="34" charset="0"/>
                        </a:rPr>
                        <a:t>0,6</a:t>
                      </a:r>
                    </a:p>
                  </a:txBody>
                  <a:tcPr marL="9074" marR="9074" marT="9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lv-LV" sz="1050" b="1" i="0" u="none" strike="noStrike" dirty="0">
                          <a:solidFill>
                            <a:srgbClr val="000000"/>
                          </a:solidFill>
                          <a:effectLst/>
                          <a:latin typeface="Verdana" panose="020B0604030504040204" pitchFamily="34" charset="0"/>
                        </a:rPr>
                        <a:t>0,5</a:t>
                      </a:r>
                    </a:p>
                  </a:txBody>
                  <a:tcPr marL="9074" marR="9074" marT="907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lv-LV" sz="1050" b="1" i="0" u="none" strike="noStrike" dirty="0">
                          <a:solidFill>
                            <a:srgbClr val="000000"/>
                          </a:solidFill>
                          <a:effectLst/>
                          <a:latin typeface="Verdana" panose="020B0604030504040204" pitchFamily="34" charset="0"/>
                        </a:rPr>
                        <a:t>4,3</a:t>
                      </a:r>
                    </a:p>
                  </a:txBody>
                  <a:tcPr marL="9074" marR="9074" marT="907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b"/>
                      <a:r>
                        <a:rPr lang="lv-LV" sz="1050" b="1" i="0" u="none" strike="noStrike" dirty="0">
                          <a:solidFill>
                            <a:srgbClr val="000000"/>
                          </a:solidFill>
                          <a:effectLst/>
                          <a:latin typeface="Verdana" panose="020B0604030504040204" pitchFamily="34" charset="0"/>
                        </a:rPr>
                        <a:t>3,9</a:t>
                      </a:r>
                    </a:p>
                  </a:txBody>
                  <a:tcPr marL="9074" marR="9074" marT="907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b"/>
                      <a:r>
                        <a:rPr lang="lv-LV" sz="1050" b="1" i="0" u="none" strike="noStrike" dirty="0">
                          <a:solidFill>
                            <a:srgbClr val="000000"/>
                          </a:solidFill>
                          <a:effectLst/>
                          <a:latin typeface="Verdana" panose="020B0604030504040204" pitchFamily="34" charset="0"/>
                        </a:rPr>
                        <a:t>0,9</a:t>
                      </a:r>
                    </a:p>
                  </a:txBody>
                  <a:tcPr marL="9074" marR="9074" marT="907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50"/>
                    </a:solidFill>
                  </a:tcPr>
                </a:tc>
                <a:tc>
                  <a:txBody>
                    <a:bodyPr/>
                    <a:lstStyle/>
                    <a:p>
                      <a:pPr algn="ctr" rtl="0" fontAlgn="b"/>
                      <a:r>
                        <a:rPr lang="lv-LV" sz="1050" b="1" i="0" u="none" strike="noStrike" dirty="0">
                          <a:solidFill>
                            <a:srgbClr val="000000"/>
                          </a:solidFill>
                          <a:effectLst/>
                          <a:latin typeface="Verdana" panose="020B0604030504040204" pitchFamily="34" charset="0"/>
                        </a:rPr>
                        <a:t>-0,2</a:t>
                      </a:r>
                    </a:p>
                  </a:txBody>
                  <a:tcPr marL="9074" marR="9074" marT="907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3737"/>
                    </a:solidFill>
                  </a:tcPr>
                </a:tc>
                <a:extLst>
                  <a:ext uri="{0D108BD9-81ED-4DB2-BD59-A6C34878D82A}">
                    <a16:rowId xmlns:a16="http://schemas.microsoft.com/office/drawing/2014/main" val="2211710898"/>
                  </a:ext>
                </a:extLst>
              </a:tr>
              <a:tr h="214912">
                <a:tc>
                  <a:txBody>
                    <a:bodyPr/>
                    <a:lstStyle/>
                    <a:p>
                      <a:pPr algn="l" rtl="0" fontAlgn="b"/>
                      <a:r>
                        <a:rPr lang="lv-LV" sz="1050" b="0" i="0" u="none" strike="noStrike" dirty="0">
                          <a:solidFill>
                            <a:srgbClr val="000000"/>
                          </a:solidFill>
                          <a:effectLst/>
                          <a:latin typeface="Verdana" panose="020B0604030504040204" pitchFamily="34" charset="0"/>
                        </a:rPr>
                        <a:t> </a:t>
                      </a:r>
                    </a:p>
                  </a:txBody>
                  <a:tcPr marL="9074" marR="9074" marT="907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 </a:t>
                      </a:r>
                    </a:p>
                  </a:txBody>
                  <a:tcPr marL="9074" marR="9074" marT="907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 </a:t>
                      </a:r>
                    </a:p>
                  </a:txBody>
                  <a:tcPr marL="9074" marR="9074" marT="907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 </a:t>
                      </a:r>
                    </a:p>
                  </a:txBody>
                  <a:tcPr marL="9074" marR="9074" marT="9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 </a:t>
                      </a:r>
                    </a:p>
                  </a:txBody>
                  <a:tcPr marL="9074" marR="9074" marT="907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 </a:t>
                      </a:r>
                    </a:p>
                  </a:txBody>
                  <a:tcPr marL="9074" marR="9074" marT="907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 </a:t>
                      </a:r>
                    </a:p>
                  </a:txBody>
                  <a:tcPr marL="9074" marR="9074" marT="9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 </a:t>
                      </a:r>
                    </a:p>
                  </a:txBody>
                  <a:tcPr marL="9074" marR="9074" marT="907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 </a:t>
                      </a:r>
                    </a:p>
                  </a:txBody>
                  <a:tcPr marL="9074" marR="9074" marT="907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 </a:t>
                      </a:r>
                    </a:p>
                  </a:txBody>
                  <a:tcPr marL="9074" marR="9074" marT="907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 </a:t>
                      </a:r>
                    </a:p>
                  </a:txBody>
                  <a:tcPr marL="9074" marR="9074" marT="907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 </a:t>
                      </a:r>
                    </a:p>
                  </a:txBody>
                  <a:tcPr marL="9074" marR="9074" marT="907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6492089"/>
                  </a:ext>
                </a:extLst>
              </a:tr>
              <a:tr h="205143">
                <a:tc>
                  <a:txBody>
                    <a:bodyPr/>
                    <a:lstStyle/>
                    <a:p>
                      <a:pPr algn="l" rtl="0" fontAlgn="b"/>
                      <a:r>
                        <a:rPr lang="lv-LV" sz="1050" b="0" i="0" u="none" strike="noStrike" dirty="0">
                          <a:solidFill>
                            <a:srgbClr val="000000"/>
                          </a:solidFill>
                          <a:effectLst/>
                          <a:latin typeface="Verdana" panose="020B0604030504040204" pitchFamily="34" charset="0"/>
                        </a:rPr>
                        <a:t>Eiro zona</a:t>
                      </a:r>
                    </a:p>
                  </a:txBody>
                  <a:tcPr marL="9074" marR="9074" marT="907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49,6%</a:t>
                      </a:r>
                    </a:p>
                  </a:txBody>
                  <a:tcPr marL="9074" marR="9074" marT="907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-6,6</a:t>
                      </a:r>
                    </a:p>
                  </a:txBody>
                  <a:tcPr marL="9074" marR="9074" marT="907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4,3</a:t>
                      </a:r>
                    </a:p>
                  </a:txBody>
                  <a:tcPr marL="9074" marR="9074" marT="9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4,4</a:t>
                      </a:r>
                    </a:p>
                  </a:txBody>
                  <a:tcPr marL="9074" marR="9074" marT="907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lv-LV" sz="1050" b="1" i="0" u="none" strike="noStrike" dirty="0">
                          <a:solidFill>
                            <a:srgbClr val="000000"/>
                          </a:solidFill>
                          <a:effectLst/>
                          <a:latin typeface="Verdana" panose="020B0604030504040204" pitchFamily="34" charset="0"/>
                        </a:rPr>
                        <a:t>1,2</a:t>
                      </a:r>
                    </a:p>
                  </a:txBody>
                  <a:tcPr marL="9074" marR="9074" marT="907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lv-LV" sz="1050" b="1" i="0" u="none" strike="noStrike" dirty="0">
                          <a:solidFill>
                            <a:srgbClr val="000000"/>
                          </a:solidFill>
                          <a:effectLst/>
                          <a:latin typeface="Verdana" panose="020B0604030504040204" pitchFamily="34" charset="0"/>
                        </a:rPr>
                        <a:t>0,1</a:t>
                      </a:r>
                    </a:p>
                  </a:txBody>
                  <a:tcPr marL="9074" marR="9074" marT="9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lv-LV" sz="1050" b="1" i="0" u="none" strike="noStrike" dirty="0">
                          <a:solidFill>
                            <a:srgbClr val="000000"/>
                          </a:solidFill>
                          <a:effectLst/>
                          <a:latin typeface="Verdana" panose="020B0604030504040204" pitchFamily="34" charset="0"/>
                        </a:rPr>
                        <a:t>1,4</a:t>
                      </a:r>
                    </a:p>
                  </a:txBody>
                  <a:tcPr marL="9074" marR="9074" marT="907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lv-LV" sz="1050" b="0" i="0" u="none" strike="noStrike" dirty="0">
                          <a:solidFill>
                            <a:srgbClr val="000000"/>
                          </a:solidFill>
                          <a:effectLst/>
                          <a:latin typeface="Verdana" panose="020B0604030504040204" pitchFamily="34" charset="0"/>
                        </a:rPr>
                        <a:t>4,8</a:t>
                      </a:r>
                    </a:p>
                  </a:txBody>
                  <a:tcPr marL="9074" marR="9074" marT="907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4,5</a:t>
                      </a:r>
                    </a:p>
                  </a:txBody>
                  <a:tcPr marL="9074" marR="9074" marT="907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0,5</a:t>
                      </a:r>
                    </a:p>
                  </a:txBody>
                  <a:tcPr marL="9074" marR="9074" marT="907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b"/>
                      <a:r>
                        <a:rPr lang="lv-LV" sz="1050" b="0" i="0" u="none" strike="noStrike" dirty="0">
                          <a:solidFill>
                            <a:srgbClr val="000000"/>
                          </a:solidFill>
                          <a:effectLst/>
                          <a:latin typeface="Verdana" panose="020B0604030504040204" pitchFamily="34" charset="0"/>
                        </a:rPr>
                        <a:t>0,1</a:t>
                      </a:r>
                    </a:p>
                  </a:txBody>
                  <a:tcPr marL="9074" marR="9074" marT="907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956413821"/>
                  </a:ext>
                </a:extLst>
              </a:tr>
              <a:tr h="195375">
                <a:tc>
                  <a:txBody>
                    <a:bodyPr/>
                    <a:lstStyle/>
                    <a:p>
                      <a:pPr algn="l" rtl="0" fontAlgn="b"/>
                      <a:r>
                        <a:rPr lang="lv-LV" sz="1050" b="0" i="0" u="none" strike="noStrike" dirty="0">
                          <a:solidFill>
                            <a:srgbClr val="000000"/>
                          </a:solidFill>
                          <a:effectLst/>
                          <a:latin typeface="Verdana" panose="020B0604030504040204" pitchFamily="34" charset="0"/>
                        </a:rPr>
                        <a:t>ES-27</a:t>
                      </a:r>
                    </a:p>
                  </a:txBody>
                  <a:tcPr marL="9074" marR="9074" marT="907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66,0%</a:t>
                      </a:r>
                    </a:p>
                  </a:txBody>
                  <a:tcPr marL="9074" marR="9074" marT="907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-6,1</a:t>
                      </a:r>
                    </a:p>
                  </a:txBody>
                  <a:tcPr marL="9074" marR="9074" marT="907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4,2</a:t>
                      </a:r>
                    </a:p>
                  </a:txBody>
                  <a:tcPr marL="9074" marR="9074" marT="9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4,4</a:t>
                      </a:r>
                    </a:p>
                  </a:txBody>
                  <a:tcPr marL="9074" marR="9074" marT="907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lv-LV" sz="1050" b="1" i="0" u="none" strike="noStrike" dirty="0">
                          <a:solidFill>
                            <a:srgbClr val="000000"/>
                          </a:solidFill>
                          <a:effectLst/>
                          <a:latin typeface="Verdana" panose="020B0604030504040204" pitchFamily="34" charset="0"/>
                        </a:rPr>
                        <a:t>1,3</a:t>
                      </a:r>
                    </a:p>
                  </a:txBody>
                  <a:tcPr marL="9074" marR="9074" marT="907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lv-LV" sz="1050" b="1" i="0" u="none" strike="noStrike" dirty="0">
                          <a:solidFill>
                            <a:srgbClr val="000000"/>
                          </a:solidFill>
                          <a:effectLst/>
                          <a:latin typeface="Verdana" panose="020B0604030504040204" pitchFamily="34" charset="0"/>
                        </a:rPr>
                        <a:t>0,1</a:t>
                      </a:r>
                    </a:p>
                  </a:txBody>
                  <a:tcPr marL="9074" marR="9074" marT="9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lv-LV" sz="1050" b="1" i="0" u="none" strike="noStrike" dirty="0">
                          <a:solidFill>
                            <a:srgbClr val="000000"/>
                          </a:solidFill>
                          <a:effectLst/>
                          <a:latin typeface="Verdana" panose="020B0604030504040204" pitchFamily="34" charset="0"/>
                        </a:rPr>
                        <a:t>1,4</a:t>
                      </a:r>
                    </a:p>
                  </a:txBody>
                  <a:tcPr marL="9074" marR="9074" marT="907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lv-LV" sz="1050" b="0" i="0" u="none" strike="noStrike" dirty="0">
                          <a:solidFill>
                            <a:srgbClr val="000000"/>
                          </a:solidFill>
                          <a:effectLst/>
                          <a:latin typeface="Verdana" panose="020B0604030504040204" pitchFamily="34" charset="0"/>
                        </a:rPr>
                        <a:t>4,8</a:t>
                      </a:r>
                    </a:p>
                  </a:txBody>
                  <a:tcPr marL="9074" marR="9074" marT="907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4,5</a:t>
                      </a:r>
                    </a:p>
                  </a:txBody>
                  <a:tcPr marL="9074" marR="9074" marT="907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0,6</a:t>
                      </a:r>
                    </a:p>
                  </a:txBody>
                  <a:tcPr marL="9074" marR="9074" marT="907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b"/>
                      <a:r>
                        <a:rPr lang="lv-LV" sz="1050" b="0" i="0" u="none" strike="noStrike" dirty="0">
                          <a:solidFill>
                            <a:srgbClr val="000000"/>
                          </a:solidFill>
                          <a:effectLst/>
                          <a:latin typeface="Verdana" panose="020B0604030504040204" pitchFamily="34" charset="0"/>
                        </a:rPr>
                        <a:t>0,1</a:t>
                      </a:r>
                    </a:p>
                  </a:txBody>
                  <a:tcPr marL="9074" marR="9074" marT="907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524133647"/>
                  </a:ext>
                </a:extLst>
              </a:tr>
              <a:tr h="205143">
                <a:tc>
                  <a:txBody>
                    <a:bodyPr/>
                    <a:lstStyle/>
                    <a:p>
                      <a:pPr algn="l" rtl="0" fontAlgn="b"/>
                      <a:r>
                        <a:rPr lang="lv-LV" sz="1050" b="0" i="0" u="none" strike="noStrike" dirty="0">
                          <a:solidFill>
                            <a:srgbClr val="000000"/>
                          </a:solidFill>
                          <a:effectLst/>
                          <a:latin typeface="Verdana" panose="020B0604030504040204" pitchFamily="34" charset="0"/>
                        </a:rPr>
                        <a:t>Pasaule*</a:t>
                      </a:r>
                    </a:p>
                  </a:txBody>
                  <a:tcPr marL="9074" marR="9074" marT="907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 </a:t>
                      </a:r>
                    </a:p>
                  </a:txBody>
                  <a:tcPr marL="9074" marR="9074" marT="907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-3,3</a:t>
                      </a:r>
                    </a:p>
                  </a:txBody>
                  <a:tcPr marL="9074" marR="9074" marT="907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6,0</a:t>
                      </a:r>
                    </a:p>
                  </a:txBody>
                  <a:tcPr marL="9074" marR="9074" marT="9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4,4</a:t>
                      </a:r>
                    </a:p>
                  </a:txBody>
                  <a:tcPr marL="9074" marR="9074" marT="907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b"/>
                      <a:r>
                        <a:rPr lang="lv-LV" sz="1050" b="1" i="0" u="none" strike="noStrike" dirty="0">
                          <a:solidFill>
                            <a:srgbClr val="000000"/>
                          </a:solidFill>
                          <a:effectLst/>
                          <a:latin typeface="Verdana" panose="020B0604030504040204" pitchFamily="34" charset="0"/>
                        </a:rPr>
                        <a:t>0,2</a:t>
                      </a:r>
                    </a:p>
                  </a:txBody>
                  <a:tcPr marL="9074" marR="9074" marT="907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lv-LV" sz="1050" b="1" i="0" u="none" strike="noStrike" dirty="0">
                          <a:solidFill>
                            <a:srgbClr val="000000"/>
                          </a:solidFill>
                          <a:effectLst/>
                          <a:latin typeface="Verdana" panose="020B0604030504040204" pitchFamily="34" charset="0"/>
                        </a:rPr>
                        <a:t>0,5</a:t>
                      </a:r>
                    </a:p>
                  </a:txBody>
                  <a:tcPr marL="9074" marR="9074" marT="90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lv-LV" sz="1050" b="1" i="0" u="none" strike="noStrike" dirty="0">
                          <a:solidFill>
                            <a:srgbClr val="000000"/>
                          </a:solidFill>
                          <a:effectLst/>
                          <a:latin typeface="Verdana" panose="020B0604030504040204" pitchFamily="34" charset="0"/>
                        </a:rPr>
                        <a:t>0,2</a:t>
                      </a:r>
                    </a:p>
                  </a:txBody>
                  <a:tcPr marL="9074" marR="9074" marT="907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ctr" rtl="0" fontAlgn="b"/>
                      <a:r>
                        <a:rPr lang="lv-LV" sz="1050" b="0" i="0" u="none" strike="noStrike" dirty="0">
                          <a:solidFill>
                            <a:srgbClr val="000000"/>
                          </a:solidFill>
                          <a:effectLst/>
                          <a:latin typeface="Verdana" panose="020B0604030504040204" pitchFamily="34" charset="0"/>
                        </a:rPr>
                        <a:t>6,0</a:t>
                      </a:r>
                    </a:p>
                  </a:txBody>
                  <a:tcPr marL="9074" marR="9074" marT="907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4,9</a:t>
                      </a:r>
                    </a:p>
                  </a:txBody>
                  <a:tcPr marL="9074" marR="9074" marT="907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fontAlgn="b"/>
                      <a:r>
                        <a:rPr lang="lv-LV" sz="1050" b="0" i="0" u="none" strike="noStrike" dirty="0">
                          <a:solidFill>
                            <a:srgbClr val="000000"/>
                          </a:solidFill>
                          <a:effectLst/>
                          <a:latin typeface="Verdana" panose="020B0604030504040204" pitchFamily="34" charset="0"/>
                        </a:rPr>
                        <a:t>0,0</a:t>
                      </a:r>
                    </a:p>
                  </a:txBody>
                  <a:tcPr marL="9074" marR="9074" marT="9074"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50"/>
                    </a:solidFill>
                  </a:tcPr>
                </a:tc>
                <a:tc>
                  <a:txBody>
                    <a:bodyPr/>
                    <a:lstStyle/>
                    <a:p>
                      <a:pPr algn="ctr" rtl="0" fontAlgn="b"/>
                      <a:r>
                        <a:rPr lang="lv-LV" sz="1050" b="0" i="0" u="none" strike="noStrike" dirty="0">
                          <a:solidFill>
                            <a:srgbClr val="000000"/>
                          </a:solidFill>
                          <a:effectLst/>
                          <a:latin typeface="Verdana" panose="020B0604030504040204" pitchFamily="34" charset="0"/>
                        </a:rPr>
                        <a:t>0,5</a:t>
                      </a:r>
                    </a:p>
                  </a:txBody>
                  <a:tcPr marL="9074" marR="9074" marT="9074"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4180098753"/>
                  </a:ext>
                </a:extLst>
              </a:tr>
            </a:tbl>
          </a:graphicData>
        </a:graphic>
      </p:graphicFrame>
    </p:spTree>
    <p:extLst>
      <p:ext uri="{BB962C8B-B14F-4D97-AF65-F5344CB8AC3E}">
        <p14:creationId xmlns:p14="http://schemas.microsoft.com/office/powerpoint/2010/main" val="38627437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277034" y="304799"/>
            <a:ext cx="9658507" cy="1013637"/>
          </a:xfrm>
        </p:spPr>
        <p:txBody>
          <a:bodyPr>
            <a:noAutofit/>
          </a:bodyPr>
          <a:lstStyle/>
          <a:p>
            <a:r>
              <a:rPr lang="lv-LV" altLang="lv-LV" noProof="1"/>
              <a:t>Fiskālie rādītāji pesimistiskajā jeb «Covid trešā viļņa» scenārijā salīdzinājumā ar bāzes scenāriju, % no IKP</a:t>
            </a:r>
            <a:endParaRPr lang="lv-LV" altLang="lv-LV" noProof="1">
              <a:solidFill>
                <a:srgbClr val="FF0000"/>
              </a:solidFill>
            </a:endParaRPr>
          </a:p>
        </p:txBody>
      </p:sp>
      <p:sp>
        <p:nvSpPr>
          <p:cNvPr id="15367" name="Text Placeholder 6"/>
          <p:cNvSpPr>
            <a:spLocks noGrp="1"/>
          </p:cNvSpPr>
          <p:nvPr>
            <p:ph type="body" sz="quarter" idx="10"/>
          </p:nvPr>
        </p:nvSpPr>
        <p:spPr>
          <a:xfrm>
            <a:off x="895350" y="6400800"/>
            <a:ext cx="5200650" cy="304800"/>
          </a:xfrm>
        </p:spPr>
        <p:txBody>
          <a:bodyPr/>
          <a:lstStyle/>
          <a:p>
            <a:r>
              <a:rPr lang="lv-LV" altLang="lv-LV" dirty="0"/>
              <a:t>Datu avots: </a:t>
            </a:r>
            <a:r>
              <a:rPr lang="lv-LV" altLang="lv-LV" noProof="1"/>
              <a:t>Eurostat, FM, Valsts </a:t>
            </a:r>
            <a:r>
              <a:rPr lang="lv-LV" altLang="lv-LV" dirty="0"/>
              <a:t>kase</a:t>
            </a:r>
          </a:p>
        </p:txBody>
      </p:sp>
      <p:sp>
        <p:nvSpPr>
          <p:cNvPr id="9" name="Slide Number Placeholder 8"/>
          <p:cNvSpPr>
            <a:spLocks noGrp="1"/>
          </p:cNvSpPr>
          <p:nvPr>
            <p:ph type="sldNum" sz="quarter" idx="18"/>
          </p:nvPr>
        </p:nvSpPr>
        <p:spPr/>
        <p:txBody>
          <a:bodyPr/>
          <a:lstStyle/>
          <a:p>
            <a:fld id="{BF11BBE9-CFE2-4B85-9E78-D6C1391818D1}" type="slidenum">
              <a:rPr lang="en-US" altLang="lv-LV"/>
              <a:pPr/>
              <a:t>30</a:t>
            </a:fld>
            <a:endParaRPr lang="en-US" altLang="lv-LV" dirty="0"/>
          </a:p>
        </p:txBody>
      </p:sp>
      <p:pic>
        <p:nvPicPr>
          <p:cNvPr id="3" name="Picture 2">
            <a:extLst>
              <a:ext uri="{FF2B5EF4-FFF2-40B4-BE49-F238E27FC236}">
                <a16:creationId xmlns:a16="http://schemas.microsoft.com/office/drawing/2014/main" id="{DC67A40F-E0F8-476A-9CA5-CDCCF9EE2582}"/>
              </a:ext>
            </a:extLst>
          </p:cNvPr>
          <p:cNvPicPr>
            <a:picLocks noChangeAspect="1"/>
          </p:cNvPicPr>
          <p:nvPr/>
        </p:nvPicPr>
        <p:blipFill>
          <a:blip r:embed="rId2"/>
          <a:stretch>
            <a:fillRect/>
          </a:stretch>
        </p:blipFill>
        <p:spPr>
          <a:xfrm>
            <a:off x="167831" y="1468883"/>
            <a:ext cx="5928169" cy="4680000"/>
          </a:xfrm>
          <a:prstGeom prst="rect">
            <a:avLst/>
          </a:prstGeom>
        </p:spPr>
      </p:pic>
      <p:pic>
        <p:nvPicPr>
          <p:cNvPr id="4" name="Picture 3">
            <a:extLst>
              <a:ext uri="{FF2B5EF4-FFF2-40B4-BE49-F238E27FC236}">
                <a16:creationId xmlns:a16="http://schemas.microsoft.com/office/drawing/2014/main" id="{0DBFB591-EC0C-44D3-8DFF-34E73E88B598}"/>
              </a:ext>
            </a:extLst>
          </p:cNvPr>
          <p:cNvPicPr>
            <a:picLocks noChangeAspect="1"/>
          </p:cNvPicPr>
          <p:nvPr/>
        </p:nvPicPr>
        <p:blipFill>
          <a:blip r:embed="rId3"/>
          <a:stretch>
            <a:fillRect/>
          </a:stretch>
        </p:blipFill>
        <p:spPr>
          <a:xfrm>
            <a:off x="6020225" y="1468883"/>
            <a:ext cx="5915317" cy="4680000"/>
          </a:xfrm>
          <a:prstGeom prst="rect">
            <a:avLst/>
          </a:prstGeom>
        </p:spPr>
      </p:pic>
    </p:spTree>
    <p:extLst>
      <p:ext uri="{BB962C8B-B14F-4D97-AF65-F5344CB8AC3E}">
        <p14:creationId xmlns:p14="http://schemas.microsoft.com/office/powerpoint/2010/main" val="35467065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61772E-2FA0-4907-A0AC-4B006E08F8DE}"/>
              </a:ext>
            </a:extLst>
          </p:cNvPr>
          <p:cNvSpPr>
            <a:spLocks noGrp="1"/>
          </p:cNvSpPr>
          <p:nvPr>
            <p:ph type="sldNum" sz="quarter" idx="13"/>
          </p:nvPr>
        </p:nvSpPr>
        <p:spPr/>
        <p:txBody>
          <a:bodyPr/>
          <a:lstStyle/>
          <a:p>
            <a:fld id="{E87027D6-B333-4374-94DC-E94160EB0D4C}" type="slidenum">
              <a:rPr lang="en-US" altLang="lv-LV" smtClean="0"/>
              <a:pPr/>
              <a:t>31</a:t>
            </a:fld>
            <a:endParaRPr lang="en-US" altLang="lv-LV" dirty="0"/>
          </a:p>
        </p:txBody>
      </p:sp>
      <p:sp>
        <p:nvSpPr>
          <p:cNvPr id="5" name="TextBox 4">
            <a:extLst>
              <a:ext uri="{FF2B5EF4-FFF2-40B4-BE49-F238E27FC236}">
                <a16:creationId xmlns:a16="http://schemas.microsoft.com/office/drawing/2014/main" id="{959F0EB7-3AA6-44BB-877B-744DD64D295C}"/>
              </a:ext>
            </a:extLst>
          </p:cNvPr>
          <p:cNvSpPr txBox="1"/>
          <p:nvPr/>
        </p:nvSpPr>
        <p:spPr>
          <a:xfrm>
            <a:off x="3307976" y="2752165"/>
            <a:ext cx="7252447" cy="830997"/>
          </a:xfrm>
          <a:prstGeom prst="rect">
            <a:avLst/>
          </a:prstGeom>
          <a:noFill/>
        </p:spPr>
        <p:txBody>
          <a:bodyPr wrap="square" rtlCol="0">
            <a:spAutoFit/>
          </a:bodyPr>
          <a:lstStyle/>
          <a:p>
            <a:r>
              <a:rPr lang="lv-LV" sz="2400" b="1" dirty="0">
                <a:latin typeface="Verdana" panose="020B0604030504040204" pitchFamily="34" charset="0"/>
                <a:ea typeface="Verdana" panose="020B0604030504040204" pitchFamily="34" charset="0"/>
              </a:rPr>
              <a:t>FISKĀLO POLITIKU IETEKMĒJOŠIE APSTĀKĻI</a:t>
            </a:r>
          </a:p>
        </p:txBody>
      </p:sp>
    </p:spTree>
    <p:extLst>
      <p:ext uri="{BB962C8B-B14F-4D97-AF65-F5344CB8AC3E}">
        <p14:creationId xmlns:p14="http://schemas.microsoft.com/office/powerpoint/2010/main" val="5145557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B332486-D2DD-43F1-8C30-C50220D73406}"/>
              </a:ext>
            </a:extLst>
          </p:cNvPr>
          <p:cNvSpPr>
            <a:spLocks noGrp="1"/>
          </p:cNvSpPr>
          <p:nvPr>
            <p:ph idx="1"/>
          </p:nvPr>
        </p:nvSpPr>
        <p:spPr>
          <a:xfrm>
            <a:off x="1247554" y="1360352"/>
            <a:ext cx="10203711" cy="1788705"/>
          </a:xfrm>
        </p:spPr>
        <p:txBody>
          <a:bodyPr>
            <a:noAutofit/>
          </a:bodyPr>
          <a:lstStyle/>
          <a:p>
            <a:pPr algn="just">
              <a:lnSpc>
                <a:spcPct val="150000"/>
              </a:lnSpc>
              <a:spcAft>
                <a:spcPts val="1200"/>
              </a:spcAft>
            </a:pPr>
            <a:r>
              <a:rPr lang="lv-LV" sz="1800" dirty="0">
                <a:latin typeface="+mj-lt"/>
                <a:ea typeface="Calibri" panose="020F0502020204030204" pitchFamily="34" charset="0"/>
              </a:rPr>
              <a:t>Ņemot vērā Eiropas Komisijas paziņojumu par vispārējās izņēmuma klauzulas saglabāšanu 2022. gadā un to, ka EK 2021. gada 2. jūnija fiskālās politikas rekomendācijas atšķirībā no iepriekšējā gada sniedz </a:t>
            </a:r>
            <a:r>
              <a:rPr lang="lv-LV" sz="1800" b="1" u="sng" dirty="0">
                <a:latin typeface="+mj-lt"/>
                <a:ea typeface="Calibri" panose="020F0502020204030204" pitchFamily="34" charset="0"/>
              </a:rPr>
              <a:t>izvērstus nosacījumus</a:t>
            </a:r>
            <a:r>
              <a:rPr lang="lv-LV" sz="1800" dirty="0">
                <a:latin typeface="+mj-lt"/>
                <a:ea typeface="Calibri" panose="020F0502020204030204" pitchFamily="34" charset="0"/>
              </a:rPr>
              <a:t>, Covid-19 infekcijas izplatības seku pārvarēšanas likuma 33. pants atbilstoši ir papildināts ar jaunu otro daļu (grozījumi stājās spēkā 20.06.2021) :</a:t>
            </a:r>
          </a:p>
        </p:txBody>
      </p:sp>
      <p:sp>
        <p:nvSpPr>
          <p:cNvPr id="6" name="Slide Number Placeholder 5">
            <a:extLst>
              <a:ext uri="{FF2B5EF4-FFF2-40B4-BE49-F238E27FC236}">
                <a16:creationId xmlns:a16="http://schemas.microsoft.com/office/drawing/2014/main" id="{CDD78C83-686A-499C-B484-AD92EA75D6CC}"/>
              </a:ext>
            </a:extLst>
          </p:cNvPr>
          <p:cNvSpPr>
            <a:spLocks noGrp="1"/>
          </p:cNvSpPr>
          <p:nvPr>
            <p:ph type="sldNum" sz="quarter" idx="13"/>
          </p:nvPr>
        </p:nvSpPr>
        <p:spPr/>
        <p:txBody>
          <a:bodyPr/>
          <a:lstStyle/>
          <a:p>
            <a:fld id="{515252D6-3622-483F-A7E8-9E60FEFE5E88}" type="slidenum">
              <a:rPr lang="en-US" altLang="lv-LV" smtClean="0"/>
              <a:pPr/>
              <a:t>32</a:t>
            </a:fld>
            <a:endParaRPr lang="en-US" altLang="lv-LV" dirty="0"/>
          </a:p>
        </p:txBody>
      </p:sp>
      <p:sp>
        <p:nvSpPr>
          <p:cNvPr id="15" name="TextBox 14">
            <a:extLst>
              <a:ext uri="{FF2B5EF4-FFF2-40B4-BE49-F238E27FC236}">
                <a16:creationId xmlns:a16="http://schemas.microsoft.com/office/drawing/2014/main" id="{8D37BB89-8F32-425D-954E-E0B57B3A26C5}"/>
              </a:ext>
            </a:extLst>
          </p:cNvPr>
          <p:cNvSpPr txBox="1"/>
          <p:nvPr/>
        </p:nvSpPr>
        <p:spPr>
          <a:xfrm>
            <a:off x="1275907" y="3226243"/>
            <a:ext cx="8739963" cy="2545890"/>
          </a:xfrm>
          <a:prstGeom prst="rect">
            <a:avLst/>
          </a:prstGeom>
          <a:solidFill>
            <a:schemeClr val="bg1">
              <a:lumMod val="85000"/>
            </a:schemeClr>
          </a:solidFill>
          <a:ln>
            <a:solidFill>
              <a:schemeClr val="accent1">
                <a:shade val="50000"/>
              </a:schemeClr>
            </a:solidFill>
          </a:ln>
        </p:spPr>
        <p:txBody>
          <a:bodyPr wrap="square">
            <a:spAutoFit/>
          </a:bodyPr>
          <a:lstStyle/>
          <a:p>
            <a:pPr>
              <a:lnSpc>
                <a:spcPct val="107000"/>
              </a:lnSpc>
              <a:spcAft>
                <a:spcPts val="800"/>
              </a:spcAft>
            </a:pPr>
            <a:r>
              <a:rPr lang="lv-LV" sz="1800" dirty="0">
                <a:ea typeface="Calibri" panose="020F0502020204030204" pitchFamily="34" charset="0"/>
              </a:rPr>
              <a:t>33. pants. (1) 2020. un 2021. gadā netiek piemēroti Fiskālās disciplīnas likuma 7. panta trešās daļas, 9. panta un 12. panta trešās daļas nosacījumi.</a:t>
            </a:r>
          </a:p>
          <a:p>
            <a:pPr>
              <a:lnSpc>
                <a:spcPct val="107000"/>
              </a:lnSpc>
              <a:spcAft>
                <a:spcPts val="800"/>
              </a:spcAft>
            </a:pPr>
            <a:r>
              <a:rPr lang="lv-LV" sz="1800" dirty="0">
                <a:ea typeface="Calibri" panose="020F0502020204030204" pitchFamily="34" charset="0"/>
              </a:rPr>
              <a:t>(2) Izstrādājot likumprojektu "Par vidēja termiņa budžeta ietvaru 2022., 2023. un 2024. gadam" un likumprojektu "Par valsts budžetu 2022. gadam" un izpildot minētos likumus, netiek piemēroti Fiskālās disciplīnas likuma 7. panta trešās daļas un 9., 10. un 13. panta nosacījumi, bet </a:t>
            </a:r>
            <a:r>
              <a:rPr lang="lv-LV" sz="1800" u="sng" dirty="0">
                <a:ea typeface="Calibri" panose="020F0502020204030204" pitchFamily="34" charset="0"/>
              </a:rPr>
              <a:t>tiek piemēroti saskaņā ar Padomes 1997. gada 7. jūlija regulas (EK) Nr. 1466/97 par budžeta stāvokļa uzraudzības un ekonomikas politikas uzraudzības un koordinācijas stiprināšanu 5. panta otro daļu izdotā atzinuma nosacījumi.</a:t>
            </a:r>
          </a:p>
        </p:txBody>
      </p:sp>
      <p:sp>
        <p:nvSpPr>
          <p:cNvPr id="11" name="Title 1">
            <a:extLst>
              <a:ext uri="{FF2B5EF4-FFF2-40B4-BE49-F238E27FC236}">
                <a16:creationId xmlns:a16="http://schemas.microsoft.com/office/drawing/2014/main" id="{EFBC8FF1-91F7-4EFF-A7BA-1E1C421F5E38}"/>
              </a:ext>
            </a:extLst>
          </p:cNvPr>
          <p:cNvSpPr>
            <a:spLocks noGrp="1"/>
          </p:cNvSpPr>
          <p:nvPr>
            <p:ph type="title"/>
          </p:nvPr>
        </p:nvSpPr>
        <p:spPr>
          <a:xfrm>
            <a:off x="2271713" y="246524"/>
            <a:ext cx="7510462" cy="1036642"/>
          </a:xfrm>
        </p:spPr>
        <p:txBody>
          <a:bodyPr>
            <a:noAutofit/>
          </a:bodyPr>
          <a:lstStyle/>
          <a:p>
            <a:r>
              <a:rPr lang="lv-LV" dirty="0"/>
              <a:t>2022.gadā vispārējā izņēmuma klauzula atšķiras no 2021. gada…</a:t>
            </a:r>
          </a:p>
        </p:txBody>
      </p:sp>
    </p:spTree>
    <p:extLst>
      <p:ext uri="{BB962C8B-B14F-4D97-AF65-F5344CB8AC3E}">
        <p14:creationId xmlns:p14="http://schemas.microsoft.com/office/powerpoint/2010/main" val="25793354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E85EB64-D8A0-4308-8383-63A67311C888}"/>
              </a:ext>
            </a:extLst>
          </p:cNvPr>
          <p:cNvSpPr>
            <a:spLocks noGrp="1"/>
          </p:cNvSpPr>
          <p:nvPr>
            <p:ph type="title"/>
          </p:nvPr>
        </p:nvSpPr>
        <p:spPr>
          <a:xfrm>
            <a:off x="1913859" y="213225"/>
            <a:ext cx="9643731" cy="1604942"/>
          </a:xfrm>
        </p:spPr>
        <p:txBody>
          <a:bodyPr>
            <a:normAutofit fontScale="90000"/>
          </a:bodyPr>
          <a:lstStyle/>
          <a:p>
            <a:r>
              <a:rPr lang="lv-LV" sz="2700" dirty="0"/>
              <a:t>…atšķirība ir tajā, ka 2022. gada fiskālās politikas rekomendācija ir detalizētāka un izdala 3 politikas - politiku attiecībā uz kārtējiem izdevumiem, investīcijām un covid-19 ārkārtas pasākumiem</a:t>
            </a:r>
            <a:br>
              <a:rPr lang="lv-LV" sz="1800" dirty="0">
                <a:solidFill>
                  <a:schemeClr val="tx2"/>
                </a:solidFill>
              </a:rPr>
            </a:br>
            <a:endParaRPr lang="lv-LV" sz="1800" dirty="0">
              <a:solidFill>
                <a:schemeClr val="tx2"/>
              </a:solidFill>
            </a:endParaRPr>
          </a:p>
        </p:txBody>
      </p:sp>
      <p:sp>
        <p:nvSpPr>
          <p:cNvPr id="6" name="Slide Number Placeholder 5">
            <a:extLst>
              <a:ext uri="{FF2B5EF4-FFF2-40B4-BE49-F238E27FC236}">
                <a16:creationId xmlns:a16="http://schemas.microsoft.com/office/drawing/2014/main" id="{98CEA8A0-C3BE-48E8-981C-6A40B95EEB5F}"/>
              </a:ext>
            </a:extLst>
          </p:cNvPr>
          <p:cNvSpPr>
            <a:spLocks noGrp="1"/>
          </p:cNvSpPr>
          <p:nvPr>
            <p:ph type="sldNum" sz="quarter" idx="13"/>
          </p:nvPr>
        </p:nvSpPr>
        <p:spPr/>
        <p:txBody>
          <a:bodyPr/>
          <a:lstStyle/>
          <a:p>
            <a:fld id="{0B582915-0310-4CDD-9A79-BDC3E59340E8}" type="slidenum">
              <a:rPr lang="en-US" altLang="lv-LV" smtClean="0"/>
              <a:pPr/>
              <a:t>33</a:t>
            </a:fld>
            <a:endParaRPr lang="en-US" altLang="lv-LV" dirty="0"/>
          </a:p>
        </p:txBody>
      </p:sp>
      <p:sp>
        <p:nvSpPr>
          <p:cNvPr id="11" name="TextBox 10">
            <a:extLst>
              <a:ext uri="{FF2B5EF4-FFF2-40B4-BE49-F238E27FC236}">
                <a16:creationId xmlns:a16="http://schemas.microsoft.com/office/drawing/2014/main" id="{E357E7A1-692B-4928-B209-A9AA1651E945}"/>
              </a:ext>
            </a:extLst>
          </p:cNvPr>
          <p:cNvSpPr txBox="1"/>
          <p:nvPr/>
        </p:nvSpPr>
        <p:spPr>
          <a:xfrm>
            <a:off x="1582479" y="1944661"/>
            <a:ext cx="9027041" cy="4401205"/>
          </a:xfrm>
          <a:prstGeom prst="rect">
            <a:avLst/>
          </a:prstGeom>
          <a:noFill/>
        </p:spPr>
        <p:txBody>
          <a:bodyPr wrap="square">
            <a:spAutoFit/>
          </a:bodyPr>
          <a:lstStyle/>
          <a:p>
            <a:pPr marL="342900" indent="-342900" algn="just">
              <a:buFont typeface="+mj-lt"/>
              <a:buAutoNum type="arabicParenR"/>
            </a:pPr>
            <a:r>
              <a:rPr lang="lv-LV" sz="2000" u="sng" dirty="0">
                <a:latin typeface="Calibri" panose="020F0502020204030204" pitchFamily="34" charset="0"/>
                <a:ea typeface="Calibri" panose="020F0502020204030204" pitchFamily="34" charset="0"/>
              </a:rPr>
              <a:t>Kārtējie izdevumi.</a:t>
            </a:r>
            <a:r>
              <a:rPr lang="lv-LV" sz="2000" dirty="0">
                <a:latin typeface="Calibri" panose="020F0502020204030204" pitchFamily="34" charset="0"/>
                <a:ea typeface="Calibri" panose="020F0502020204030204" pitchFamily="34" charset="0"/>
              </a:rPr>
              <a:t> Ir jākontrolē nacionāli finansēto primāro kārtējo izdevumu pieaugums. EK nacionāli finansētos primāros kārtējos izdevumus definē kā vispārējās valdības budžeta izdevumus, no kuriem atskaitīti parāda apkalpošanas izdevumi, kapitālie izdevumi, kārtējie ES fondu izdevumi (ES budžeta daļa), kā arī Covid-19 ārkārtas atbalsta izdevumi. Savukārt pieļaujamais izdevumu pieaugums kārtējā gadā tiek noteikts balstoties uz iepriekšējā gada kārtējo izdevumu apmēru, kas ņem vērā par 10 gadu vidējā potenciālā IKP pieaugumu, IKP deflatoru un diskrecionāros ieņēmumu pasākumus;</a:t>
            </a:r>
            <a:endParaRPr lang="lv-LV" sz="2000" dirty="0">
              <a:ea typeface="Calibri" panose="020F0502020204030204" pitchFamily="34" charset="0"/>
            </a:endParaRPr>
          </a:p>
          <a:p>
            <a:pPr marL="342900" indent="-342900" algn="just">
              <a:buFont typeface="+mj-lt"/>
              <a:buAutoNum type="arabicParenR"/>
            </a:pPr>
            <a:r>
              <a:rPr lang="lv-LV" sz="2000" u="sng" dirty="0">
                <a:latin typeface="Calibri" panose="020F0502020204030204" pitchFamily="34" charset="0"/>
                <a:ea typeface="Calibri" panose="020F0502020204030204" pitchFamily="34" charset="0"/>
              </a:rPr>
              <a:t>Covid-19 atbalsta pasākumi</a:t>
            </a:r>
            <a:r>
              <a:rPr lang="lv-LV" sz="2000" dirty="0">
                <a:latin typeface="Calibri" panose="020F0502020204030204" pitchFamily="34" charset="0"/>
                <a:ea typeface="Calibri" panose="020F0502020204030204" pitchFamily="34" charset="0"/>
              </a:rPr>
              <a:t>. Covid-19  ārkārtas vienreizējie pasākumi ir finansējami uz deficīta pieauguma rēķina atbilstoši nepieciešamībai </a:t>
            </a:r>
            <a:r>
              <a:rPr lang="lv-LV" sz="2000" b="1" dirty="0">
                <a:latin typeface="Calibri" panose="020F0502020204030204" pitchFamily="34" charset="0"/>
                <a:ea typeface="Calibri" panose="020F0502020204030204" pitchFamily="34" charset="0"/>
              </a:rPr>
              <a:t>bez kvantitatīva ierobežojuma</a:t>
            </a:r>
            <a:r>
              <a:rPr lang="lv-LV" sz="2000" dirty="0">
                <a:latin typeface="Calibri" panose="020F0502020204030204" pitchFamily="34" charset="0"/>
                <a:ea typeface="Calibri" panose="020F0502020204030204" pitchFamily="34" charset="0"/>
              </a:rPr>
              <a:t>;</a:t>
            </a:r>
            <a:endParaRPr lang="lv-LV" sz="2000" dirty="0">
              <a:ea typeface="Calibri" panose="020F0502020204030204" pitchFamily="34" charset="0"/>
            </a:endParaRPr>
          </a:p>
          <a:p>
            <a:pPr marL="342900" indent="-342900" algn="just">
              <a:buFont typeface="+mj-lt"/>
              <a:buAutoNum type="arabicParenR"/>
            </a:pPr>
            <a:r>
              <a:rPr lang="lv-LV" sz="2000" u="sng" dirty="0">
                <a:latin typeface="Calibri" panose="020F0502020204030204" pitchFamily="34" charset="0"/>
                <a:ea typeface="Calibri" panose="020F0502020204030204" pitchFamily="34" charset="0"/>
              </a:rPr>
              <a:t>Investīcijas.</a:t>
            </a:r>
            <a:r>
              <a:rPr lang="lv-LV" sz="2000" dirty="0">
                <a:latin typeface="Calibri" panose="020F0502020204030204" pitchFamily="34" charset="0"/>
                <a:ea typeface="Calibri" panose="020F0502020204030204" pitchFamily="34" charset="0"/>
              </a:rPr>
              <a:t> Nacionāli finansēto investīciju apjomu 2022. gadā </a:t>
            </a:r>
            <a:r>
              <a:rPr lang="lv-LV" sz="2000" b="1" dirty="0">
                <a:latin typeface="Calibri" panose="020F0502020204030204" pitchFamily="34" charset="0"/>
                <a:ea typeface="Calibri" panose="020F0502020204030204" pitchFamily="34" charset="0"/>
              </a:rPr>
              <a:t>ir jāsaglabā 2021. gada apjomā</a:t>
            </a:r>
            <a:r>
              <a:rPr lang="lv-LV" sz="2000" dirty="0">
                <a:latin typeface="Calibri" panose="020F0502020204030204" pitchFamily="34" charset="0"/>
                <a:ea typeface="Calibri" panose="020F0502020204030204" pitchFamily="34" charset="0"/>
              </a:rPr>
              <a:t>. Faktiski nav noteikti ierobežojumi šī apjoma palielināšanai virs 2021. gada līmeņa, ja vien tie ir vienreizēji projekti, kas tiek pabeigti vidējā termiņā.</a:t>
            </a:r>
            <a:endParaRPr lang="lv-LV" sz="2000" dirty="0">
              <a:ea typeface="Calibri" panose="020F0502020204030204" pitchFamily="34" charset="0"/>
            </a:endParaRPr>
          </a:p>
        </p:txBody>
      </p:sp>
    </p:spTree>
    <p:extLst>
      <p:ext uri="{BB962C8B-B14F-4D97-AF65-F5344CB8AC3E}">
        <p14:creationId xmlns:p14="http://schemas.microsoft.com/office/powerpoint/2010/main" val="39777493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43A87-A47E-41CA-B2A4-42EE1C844057}"/>
              </a:ext>
            </a:extLst>
          </p:cNvPr>
          <p:cNvSpPr>
            <a:spLocks noGrp="1"/>
          </p:cNvSpPr>
          <p:nvPr>
            <p:ph type="title"/>
          </p:nvPr>
        </p:nvSpPr>
        <p:spPr>
          <a:xfrm>
            <a:off x="2137144" y="381000"/>
            <a:ext cx="9445256" cy="1330842"/>
          </a:xfrm>
        </p:spPr>
        <p:txBody>
          <a:bodyPr>
            <a:noAutofit/>
          </a:bodyPr>
          <a:lstStyle/>
          <a:p>
            <a:r>
              <a:rPr lang="lv-LV" dirty="0"/>
              <a:t>Tomēr ir liela nenoteiktība par 2023. gadu un turpmākajiem gadiem, kas </a:t>
            </a:r>
            <a:r>
              <a:rPr lang="lv-LV" noProof="1"/>
              <a:t>sarežģī vidēja </a:t>
            </a:r>
            <a:r>
              <a:rPr lang="lv-LV" dirty="0"/>
              <a:t>termiņa budžeta plānošanu</a:t>
            </a:r>
          </a:p>
        </p:txBody>
      </p:sp>
      <p:sp>
        <p:nvSpPr>
          <p:cNvPr id="3" name="Content Placeholder 2">
            <a:extLst>
              <a:ext uri="{FF2B5EF4-FFF2-40B4-BE49-F238E27FC236}">
                <a16:creationId xmlns:a16="http://schemas.microsoft.com/office/drawing/2014/main" id="{A6FD225F-F691-4D18-96CF-267F02EDD232}"/>
              </a:ext>
            </a:extLst>
          </p:cNvPr>
          <p:cNvSpPr>
            <a:spLocks noGrp="1"/>
          </p:cNvSpPr>
          <p:nvPr>
            <p:ph idx="1"/>
          </p:nvPr>
        </p:nvSpPr>
        <p:spPr>
          <a:xfrm>
            <a:off x="2137144" y="2110562"/>
            <a:ext cx="8737083" cy="2636875"/>
          </a:xfrm>
        </p:spPr>
        <p:txBody>
          <a:bodyPr>
            <a:normAutofit/>
          </a:bodyPr>
          <a:lstStyle/>
          <a:p>
            <a:r>
              <a:rPr lang="lv-LV" sz="2400" dirty="0"/>
              <a:t>Vispārējās izņēmuma klauzula ar augstu varbūtību tiks atcelta 2023. gadā, bet saglabājas neskaidrība par to, kāda būs deficīta samazināšanas trajektorija un  vai Stabilitātes un izaugsmes pakta noteikumi līdz tam laikam netiks grozīti. </a:t>
            </a:r>
          </a:p>
        </p:txBody>
      </p:sp>
      <p:sp>
        <p:nvSpPr>
          <p:cNvPr id="6" name="Slide Number Placeholder 5">
            <a:extLst>
              <a:ext uri="{FF2B5EF4-FFF2-40B4-BE49-F238E27FC236}">
                <a16:creationId xmlns:a16="http://schemas.microsoft.com/office/drawing/2014/main" id="{9A28D9FB-94BA-4E89-B1EE-3B5AA08AE3DE}"/>
              </a:ext>
            </a:extLst>
          </p:cNvPr>
          <p:cNvSpPr>
            <a:spLocks noGrp="1"/>
          </p:cNvSpPr>
          <p:nvPr>
            <p:ph type="sldNum" sz="quarter" idx="13"/>
          </p:nvPr>
        </p:nvSpPr>
        <p:spPr/>
        <p:txBody>
          <a:bodyPr/>
          <a:lstStyle/>
          <a:p>
            <a:fld id="{0B582915-0310-4CDD-9A79-BDC3E59340E8}" type="slidenum">
              <a:rPr lang="en-US" altLang="lv-LV" smtClean="0"/>
              <a:pPr/>
              <a:t>34</a:t>
            </a:fld>
            <a:endParaRPr lang="en-US" altLang="lv-LV" dirty="0"/>
          </a:p>
        </p:txBody>
      </p:sp>
    </p:spTree>
    <p:extLst>
      <p:ext uri="{BB962C8B-B14F-4D97-AF65-F5344CB8AC3E}">
        <p14:creationId xmlns:p14="http://schemas.microsoft.com/office/powerpoint/2010/main" val="35308318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DD995-689D-4816-AB79-CBDA90375FC0}"/>
              </a:ext>
            </a:extLst>
          </p:cNvPr>
          <p:cNvSpPr>
            <a:spLocks noGrp="1"/>
          </p:cNvSpPr>
          <p:nvPr>
            <p:ph type="title"/>
          </p:nvPr>
        </p:nvSpPr>
        <p:spPr>
          <a:xfrm>
            <a:off x="2039597" y="343786"/>
            <a:ext cx="9183881" cy="1880468"/>
          </a:xfrm>
        </p:spPr>
        <p:txBody>
          <a:bodyPr>
            <a:noAutofit/>
          </a:bodyPr>
          <a:lstStyle/>
          <a:p>
            <a:r>
              <a:rPr lang="lv-LV" sz="2200" dirty="0"/>
              <a:t>Šādos apstākļos, kad deficīta samazināšanas trajektorija vidējā termiņā normatīvajā regulējumā nav noteikta, budžeta izstrādē par būtiskāko fiskālo rādītāju kļūst valsts parāds, kas jau pie nemainīgas politikas sasniedz 50% no IKP  </a:t>
            </a:r>
          </a:p>
        </p:txBody>
      </p:sp>
      <p:sp>
        <p:nvSpPr>
          <p:cNvPr id="6" name="Slide Number Placeholder 5">
            <a:extLst>
              <a:ext uri="{FF2B5EF4-FFF2-40B4-BE49-F238E27FC236}">
                <a16:creationId xmlns:a16="http://schemas.microsoft.com/office/drawing/2014/main" id="{139024AC-2B1E-4228-841D-D2D6BBDB81BA}"/>
              </a:ext>
            </a:extLst>
          </p:cNvPr>
          <p:cNvSpPr>
            <a:spLocks noGrp="1"/>
          </p:cNvSpPr>
          <p:nvPr>
            <p:ph type="sldNum" sz="quarter" idx="13"/>
          </p:nvPr>
        </p:nvSpPr>
        <p:spPr/>
        <p:txBody>
          <a:bodyPr/>
          <a:lstStyle/>
          <a:p>
            <a:fld id="{0B582915-0310-4CDD-9A79-BDC3E59340E8}" type="slidenum">
              <a:rPr lang="en-US" altLang="lv-LV" smtClean="0"/>
              <a:pPr/>
              <a:t>35</a:t>
            </a:fld>
            <a:endParaRPr lang="en-US" altLang="lv-LV" dirty="0"/>
          </a:p>
        </p:txBody>
      </p:sp>
      <p:graphicFrame>
        <p:nvGraphicFramePr>
          <p:cNvPr id="8" name="Table 7">
            <a:extLst>
              <a:ext uri="{FF2B5EF4-FFF2-40B4-BE49-F238E27FC236}">
                <a16:creationId xmlns:a16="http://schemas.microsoft.com/office/drawing/2014/main" id="{53FB68FD-FFFA-44F7-A95C-5313FB701291}"/>
              </a:ext>
            </a:extLst>
          </p:cNvPr>
          <p:cNvGraphicFramePr>
            <a:graphicFrameLocks noGrp="1"/>
          </p:cNvGraphicFramePr>
          <p:nvPr>
            <p:extLst>
              <p:ext uri="{D42A27DB-BD31-4B8C-83A1-F6EECF244321}">
                <p14:modId xmlns:p14="http://schemas.microsoft.com/office/powerpoint/2010/main" val="2121821279"/>
              </p:ext>
            </p:extLst>
          </p:nvPr>
        </p:nvGraphicFramePr>
        <p:xfrm>
          <a:off x="2214017" y="2128561"/>
          <a:ext cx="8204200" cy="3714750"/>
        </p:xfrm>
        <a:graphic>
          <a:graphicData uri="http://schemas.openxmlformats.org/drawingml/2006/table">
            <a:tbl>
              <a:tblPr/>
              <a:tblGrid>
                <a:gridCol w="1854200">
                  <a:extLst>
                    <a:ext uri="{9D8B030D-6E8A-4147-A177-3AD203B41FA5}">
                      <a16:colId xmlns:a16="http://schemas.microsoft.com/office/drawing/2014/main" val="647906511"/>
                    </a:ext>
                  </a:extLst>
                </a:gridCol>
                <a:gridCol w="1981200">
                  <a:extLst>
                    <a:ext uri="{9D8B030D-6E8A-4147-A177-3AD203B41FA5}">
                      <a16:colId xmlns:a16="http://schemas.microsoft.com/office/drawing/2014/main" val="2409387448"/>
                    </a:ext>
                  </a:extLst>
                </a:gridCol>
                <a:gridCol w="1092200">
                  <a:extLst>
                    <a:ext uri="{9D8B030D-6E8A-4147-A177-3AD203B41FA5}">
                      <a16:colId xmlns:a16="http://schemas.microsoft.com/office/drawing/2014/main" val="1322746277"/>
                    </a:ext>
                  </a:extLst>
                </a:gridCol>
                <a:gridCol w="1092200">
                  <a:extLst>
                    <a:ext uri="{9D8B030D-6E8A-4147-A177-3AD203B41FA5}">
                      <a16:colId xmlns:a16="http://schemas.microsoft.com/office/drawing/2014/main" val="3465018231"/>
                    </a:ext>
                  </a:extLst>
                </a:gridCol>
                <a:gridCol w="1092200">
                  <a:extLst>
                    <a:ext uri="{9D8B030D-6E8A-4147-A177-3AD203B41FA5}">
                      <a16:colId xmlns:a16="http://schemas.microsoft.com/office/drawing/2014/main" val="756263173"/>
                    </a:ext>
                  </a:extLst>
                </a:gridCol>
                <a:gridCol w="1092200">
                  <a:extLst>
                    <a:ext uri="{9D8B030D-6E8A-4147-A177-3AD203B41FA5}">
                      <a16:colId xmlns:a16="http://schemas.microsoft.com/office/drawing/2014/main" val="1002255035"/>
                    </a:ext>
                  </a:extLst>
                </a:gridCol>
              </a:tblGrid>
              <a:tr h="184150">
                <a:tc>
                  <a:txBody>
                    <a:bodyPr/>
                    <a:lstStyle/>
                    <a:p>
                      <a:pPr algn="l" fontAlgn="b"/>
                      <a:endParaRPr lang="lv-LV" sz="160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lv-LV" sz="16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r" fontAlgn="b"/>
                      <a:r>
                        <a:rPr lang="lv-LV" sz="1600" b="1" i="0" u="none" strike="noStrike" dirty="0">
                          <a:solidFill>
                            <a:srgbClr val="000000"/>
                          </a:solidFill>
                          <a:effectLst/>
                          <a:latin typeface="Calibri" panose="020F0502020204030204" pitchFamily="34" charset="0"/>
                        </a:rPr>
                        <a:t>2021</a:t>
                      </a:r>
                    </a:p>
                  </a:txBody>
                  <a:tcPr marL="6350" marR="6350" marT="6350" marB="0" anchor="b">
                    <a:lnL>
                      <a:noFill/>
                    </a:lnL>
                    <a:lnR>
                      <a:noFill/>
                    </a:lnR>
                    <a:lnT>
                      <a:noFill/>
                    </a:lnT>
                    <a:lnB>
                      <a:noFill/>
                    </a:lnB>
                  </a:tcPr>
                </a:tc>
                <a:tc>
                  <a:txBody>
                    <a:bodyPr/>
                    <a:lstStyle/>
                    <a:p>
                      <a:pPr algn="r" fontAlgn="b"/>
                      <a:r>
                        <a:rPr lang="lv-LV" sz="1600" b="1" i="0" u="none" strike="noStrike" dirty="0">
                          <a:solidFill>
                            <a:srgbClr val="000000"/>
                          </a:solidFill>
                          <a:effectLst/>
                          <a:latin typeface="Calibri" panose="020F0502020204030204" pitchFamily="34" charset="0"/>
                        </a:rPr>
                        <a:t>2022</a:t>
                      </a:r>
                    </a:p>
                  </a:txBody>
                  <a:tcPr marL="6350" marR="6350" marT="6350" marB="0" anchor="b">
                    <a:lnL>
                      <a:noFill/>
                    </a:lnL>
                    <a:lnR>
                      <a:noFill/>
                    </a:lnR>
                    <a:lnT>
                      <a:noFill/>
                    </a:lnT>
                    <a:lnB>
                      <a:noFill/>
                    </a:lnB>
                  </a:tcPr>
                </a:tc>
                <a:tc>
                  <a:txBody>
                    <a:bodyPr/>
                    <a:lstStyle/>
                    <a:p>
                      <a:pPr algn="r" fontAlgn="b"/>
                      <a:r>
                        <a:rPr lang="lv-LV" sz="1600" b="1" i="0" u="none" strike="noStrike" dirty="0">
                          <a:solidFill>
                            <a:srgbClr val="000000"/>
                          </a:solidFill>
                          <a:effectLst/>
                          <a:latin typeface="Calibri" panose="020F0502020204030204" pitchFamily="34" charset="0"/>
                        </a:rPr>
                        <a:t>2023</a:t>
                      </a:r>
                    </a:p>
                  </a:txBody>
                  <a:tcPr marL="6350" marR="6350" marT="6350" marB="0" anchor="b">
                    <a:lnL>
                      <a:noFill/>
                    </a:lnL>
                    <a:lnR>
                      <a:noFill/>
                    </a:lnR>
                    <a:lnT>
                      <a:noFill/>
                    </a:lnT>
                    <a:lnB>
                      <a:noFill/>
                    </a:lnB>
                  </a:tcPr>
                </a:tc>
                <a:tc>
                  <a:txBody>
                    <a:bodyPr/>
                    <a:lstStyle/>
                    <a:p>
                      <a:pPr algn="r" fontAlgn="b"/>
                      <a:r>
                        <a:rPr lang="lv-LV" sz="1600" b="1" i="0" u="none" strike="noStrike" dirty="0">
                          <a:solidFill>
                            <a:srgbClr val="000000"/>
                          </a:solidFill>
                          <a:effectLst/>
                          <a:latin typeface="Calibri" panose="020F0502020204030204" pitchFamily="34" charset="0"/>
                        </a:rPr>
                        <a:t>2024</a:t>
                      </a:r>
                    </a:p>
                  </a:txBody>
                  <a:tcPr marL="6350" marR="6350" marT="6350" marB="0" anchor="b">
                    <a:lnL>
                      <a:noFill/>
                    </a:lnL>
                    <a:lnR>
                      <a:noFill/>
                    </a:lnR>
                    <a:lnT>
                      <a:noFill/>
                    </a:lnT>
                    <a:lnB>
                      <a:noFill/>
                    </a:lnB>
                  </a:tcPr>
                </a:tc>
                <a:extLst>
                  <a:ext uri="{0D108BD9-81ED-4DB2-BD59-A6C34878D82A}">
                    <a16:rowId xmlns:a16="http://schemas.microsoft.com/office/drawing/2014/main" val="3793395454"/>
                  </a:ext>
                </a:extLst>
              </a:tr>
              <a:tr h="196850">
                <a:tc gridSpan="4">
                  <a:txBody>
                    <a:bodyPr/>
                    <a:lstStyle/>
                    <a:p>
                      <a:pPr algn="l" fontAlgn="b"/>
                      <a:r>
                        <a:rPr lang="lv-LV" sz="1600" b="1" i="0" u="none" strike="noStrike" dirty="0">
                          <a:solidFill>
                            <a:srgbClr val="5B9BD5"/>
                          </a:solidFill>
                          <a:effectLst/>
                          <a:latin typeface="Calibri" panose="020F0502020204030204" pitchFamily="34" charset="0"/>
                        </a:rPr>
                        <a:t>Valsts budžeta bilanču prognozes 2021-2024 pie nemainīgas politikas</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lv-LV"/>
                    </a:p>
                  </a:txBody>
                  <a:tcPr/>
                </a:tc>
                <a:tc hMerge="1">
                  <a:txBody>
                    <a:bodyPr/>
                    <a:lstStyle/>
                    <a:p>
                      <a:endParaRPr lang="lv-LV"/>
                    </a:p>
                  </a:txBody>
                  <a:tcPr/>
                </a:tc>
                <a:tc hMerge="1">
                  <a:txBody>
                    <a:bodyPr/>
                    <a:lstStyle/>
                    <a:p>
                      <a:endParaRPr lang="lv-LV"/>
                    </a:p>
                  </a:txBody>
                  <a:tcPr/>
                </a:tc>
                <a:tc>
                  <a:txBody>
                    <a:bodyPr/>
                    <a:lstStyle/>
                    <a:p>
                      <a:pPr algn="l" fontAlgn="b"/>
                      <a:endParaRPr lang="lv-LV" sz="160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lv-LV" sz="160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5455865"/>
                  </a:ext>
                </a:extLst>
              </a:tr>
              <a:tr h="184150">
                <a:tc gridSpan="2">
                  <a:txBody>
                    <a:bodyPr/>
                    <a:lstStyle/>
                    <a:p>
                      <a:pPr algn="r" fontAlgn="b"/>
                      <a:r>
                        <a:rPr lang="lv-LV" sz="1600" b="1" i="0" u="none" strike="noStrike" dirty="0">
                          <a:solidFill>
                            <a:srgbClr val="000000"/>
                          </a:solidFill>
                          <a:effectLst/>
                          <a:latin typeface="Calibri" panose="020F0502020204030204" pitchFamily="34" charset="0"/>
                        </a:rPr>
                        <a:t>IKP</a:t>
                      </a:r>
                      <a:r>
                        <a:rPr lang="lv-LV" sz="1600" b="0" i="0" u="none" strike="noStrike" dirty="0">
                          <a:solidFill>
                            <a:srgbClr val="000000"/>
                          </a:solidFill>
                          <a:effectLst/>
                          <a:latin typeface="Calibri" panose="020F0502020204030204" pitchFamily="34" charset="0"/>
                        </a:rPr>
                        <a:t>, milj.EUR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lv-LV"/>
                    </a:p>
                  </a:txBody>
                  <a:tcPr/>
                </a:tc>
                <a:tc>
                  <a:txBody>
                    <a:bodyPr/>
                    <a:lstStyle/>
                    <a:p>
                      <a:pPr algn="r" fontAlgn="b"/>
                      <a:r>
                        <a:rPr lang="lv-LV" sz="1600" b="0" i="0" u="none" strike="noStrike" dirty="0">
                          <a:solidFill>
                            <a:srgbClr val="000000"/>
                          </a:solidFill>
                          <a:effectLst/>
                          <a:latin typeface="Calibri" panose="020F0502020204030204" pitchFamily="34" charset="0"/>
                        </a:rPr>
                        <a:t>31 364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600" b="0" i="0" u="none" strike="noStrike" dirty="0">
                          <a:solidFill>
                            <a:srgbClr val="000000"/>
                          </a:solidFill>
                          <a:effectLst/>
                          <a:latin typeface="Calibri" panose="020F0502020204030204" pitchFamily="34" charset="0"/>
                        </a:rPr>
                        <a:t>34 022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600" b="0" i="0" u="none" strike="noStrike" dirty="0">
                          <a:solidFill>
                            <a:srgbClr val="000000"/>
                          </a:solidFill>
                          <a:effectLst/>
                          <a:latin typeface="Calibri" panose="020F0502020204030204" pitchFamily="34" charset="0"/>
                        </a:rPr>
                        <a:t>36 115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600" b="0" i="0" u="none" strike="noStrike" dirty="0">
                          <a:solidFill>
                            <a:srgbClr val="000000"/>
                          </a:solidFill>
                          <a:effectLst/>
                          <a:latin typeface="Calibri" panose="020F0502020204030204" pitchFamily="34" charset="0"/>
                        </a:rPr>
                        <a:t>38 033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5333138"/>
                  </a:ext>
                </a:extLst>
              </a:tr>
              <a:tr h="184150">
                <a:tc gridSpan="2">
                  <a:txBody>
                    <a:bodyPr/>
                    <a:lstStyle/>
                    <a:p>
                      <a:pPr algn="l" fontAlgn="b"/>
                      <a:r>
                        <a:rPr lang="lv-LV" sz="1600" b="1" i="0" u="none" strike="noStrike" dirty="0">
                          <a:solidFill>
                            <a:srgbClr val="000000"/>
                          </a:solidFill>
                          <a:effectLst/>
                          <a:latin typeface="Calibri" panose="020F0502020204030204" pitchFamily="34" charset="0"/>
                        </a:rPr>
                        <a:t>Valsts budžeta bilance (pēc naudas plūsmas met.)</a:t>
                      </a:r>
                      <a:r>
                        <a:rPr lang="lv-LV" sz="1600" b="0" i="0" u="none" strike="noStrike" dirty="0">
                          <a:solidFill>
                            <a:srgbClr val="000000"/>
                          </a:solidFill>
                          <a:effectLst/>
                          <a:latin typeface="Calibri" panose="020F0502020204030204" pitchFamily="34" charset="0"/>
                        </a:rPr>
                        <a:t>, milj.EUR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lv-LV"/>
                    </a:p>
                  </a:txBody>
                  <a:tcPr/>
                </a:tc>
                <a:tc>
                  <a:txBody>
                    <a:bodyPr/>
                    <a:lstStyle/>
                    <a:p>
                      <a:pPr algn="r" fontAlgn="b"/>
                      <a:r>
                        <a:rPr lang="lv-LV" sz="1600" b="0" i="0" u="none" strike="noStrike" dirty="0">
                          <a:solidFill>
                            <a:srgbClr val="000000"/>
                          </a:solidFill>
                          <a:effectLst/>
                          <a:latin typeface="Calibri" panose="020F0502020204030204" pitchFamily="34" charset="0"/>
                        </a:rPr>
                        <a:t>-2 842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600" b="0" i="0" u="none" strike="noStrike" dirty="0">
                          <a:solidFill>
                            <a:srgbClr val="000000"/>
                          </a:solidFill>
                          <a:effectLst/>
                          <a:latin typeface="Calibri" panose="020F0502020204030204" pitchFamily="34" charset="0"/>
                        </a:rPr>
                        <a:t>-1 285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600" b="0" i="0" u="none" strike="noStrike" dirty="0">
                          <a:solidFill>
                            <a:srgbClr val="000000"/>
                          </a:solidFill>
                          <a:effectLst/>
                          <a:latin typeface="Calibri" panose="020F0502020204030204" pitchFamily="34" charset="0"/>
                        </a:rPr>
                        <a:t>-125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600" b="0" i="0" u="none" strike="noStrike" dirty="0">
                          <a:solidFill>
                            <a:srgbClr val="000000"/>
                          </a:solidFill>
                          <a:effectLst/>
                          <a:latin typeface="Calibri" panose="020F0502020204030204" pitchFamily="34" charset="0"/>
                        </a:rPr>
                        <a:t>-77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4508790"/>
                  </a:ext>
                </a:extLst>
              </a:tr>
              <a:tr h="184150">
                <a:tc gridSpan="2">
                  <a:txBody>
                    <a:bodyPr/>
                    <a:lstStyle/>
                    <a:p>
                      <a:pPr algn="r" fontAlgn="b"/>
                      <a:r>
                        <a:rPr lang="lv-LV" sz="1600" b="0" i="1" u="none" strike="noStrike" dirty="0">
                          <a:solidFill>
                            <a:srgbClr val="000000"/>
                          </a:solidFill>
                          <a:effectLst/>
                          <a:latin typeface="Calibri" panose="020F0502020204030204" pitchFamily="34" charset="0"/>
                        </a:rPr>
                        <a:t>Valsts budžeta bilance, % no IKP</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lv-LV"/>
                    </a:p>
                  </a:txBody>
                  <a:tcPr/>
                </a:tc>
                <a:tc>
                  <a:txBody>
                    <a:bodyPr/>
                    <a:lstStyle/>
                    <a:p>
                      <a:pPr algn="r" fontAlgn="b"/>
                      <a:r>
                        <a:rPr lang="lv-LV" sz="1600" b="0" i="1" u="none" strike="noStrike" dirty="0">
                          <a:solidFill>
                            <a:srgbClr val="000000"/>
                          </a:solidFill>
                          <a:effectLst/>
                          <a:latin typeface="Calibri" panose="020F0502020204030204" pitchFamily="34" charset="0"/>
                        </a:rPr>
                        <a:t>-9.1%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600" b="0" i="1" u="none" strike="noStrike" dirty="0">
                          <a:solidFill>
                            <a:srgbClr val="000000"/>
                          </a:solidFill>
                          <a:effectLst/>
                          <a:latin typeface="Calibri" panose="020F0502020204030204" pitchFamily="34" charset="0"/>
                        </a:rPr>
                        <a:t>-3.8%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600" b="0" i="1" u="none" strike="noStrike" dirty="0">
                          <a:solidFill>
                            <a:srgbClr val="000000"/>
                          </a:solidFill>
                          <a:effectLst/>
                          <a:latin typeface="Calibri" panose="020F0502020204030204" pitchFamily="34" charset="0"/>
                        </a:rPr>
                        <a:t>-0.3%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600" b="0" i="1" u="none" strike="noStrike" dirty="0">
                          <a:solidFill>
                            <a:srgbClr val="000000"/>
                          </a:solidFill>
                          <a:effectLst/>
                          <a:latin typeface="Calibri" panose="020F0502020204030204" pitchFamily="34" charset="0"/>
                        </a:rPr>
                        <a:t>-0.2%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1955945"/>
                  </a:ext>
                </a:extLst>
              </a:tr>
              <a:tr h="184150">
                <a:tc gridSpan="2">
                  <a:txBody>
                    <a:bodyPr/>
                    <a:lstStyle/>
                    <a:p>
                      <a:pPr algn="l" fontAlgn="b"/>
                      <a:r>
                        <a:rPr lang="lv-LV" sz="1600" b="1" i="0" u="none" strike="noStrike" dirty="0">
                          <a:solidFill>
                            <a:srgbClr val="000000"/>
                          </a:solidFill>
                          <a:effectLst/>
                          <a:latin typeface="Calibri" panose="020F0502020204030204" pitchFamily="34" charset="0"/>
                        </a:rPr>
                        <a:t>Vispārējās valdības parāda prognoze*</a:t>
                      </a:r>
                      <a:r>
                        <a:rPr lang="lv-LV" sz="1600" b="0" i="0" u="none" strike="noStrike" dirty="0">
                          <a:solidFill>
                            <a:srgbClr val="000000"/>
                          </a:solidFill>
                          <a:effectLst/>
                          <a:latin typeface="Calibri" panose="020F0502020204030204" pitchFamily="34" charset="0"/>
                        </a:rPr>
                        <a:t>, milj.EUR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lv-LV"/>
                    </a:p>
                  </a:txBody>
                  <a:tcPr/>
                </a:tc>
                <a:tc>
                  <a:txBody>
                    <a:bodyPr/>
                    <a:lstStyle/>
                    <a:p>
                      <a:pPr algn="r" fontAlgn="b"/>
                      <a:r>
                        <a:rPr lang="lv-LV" sz="1600" b="1" i="0" u="none" strike="noStrike" dirty="0">
                          <a:solidFill>
                            <a:srgbClr val="000000"/>
                          </a:solidFill>
                          <a:effectLst/>
                          <a:latin typeface="Calibri" panose="020F0502020204030204" pitchFamily="34" charset="0"/>
                        </a:rPr>
                        <a:t>15 566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600" b="1" i="0" u="none" strike="noStrike" dirty="0">
                          <a:solidFill>
                            <a:srgbClr val="000000"/>
                          </a:solidFill>
                          <a:effectLst/>
                          <a:latin typeface="Calibri" panose="020F0502020204030204" pitchFamily="34" charset="0"/>
                        </a:rPr>
                        <a:t>17 015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600" b="1" i="0" u="none" strike="noStrike" dirty="0">
                          <a:solidFill>
                            <a:srgbClr val="000000"/>
                          </a:solidFill>
                          <a:effectLst/>
                          <a:latin typeface="Calibri" panose="020F0502020204030204" pitchFamily="34" charset="0"/>
                        </a:rPr>
                        <a:t>17 369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600" b="1" i="0" u="none" strike="noStrike" dirty="0">
                          <a:solidFill>
                            <a:srgbClr val="000000"/>
                          </a:solidFill>
                          <a:effectLst/>
                          <a:latin typeface="Calibri" panose="020F0502020204030204" pitchFamily="34" charset="0"/>
                        </a:rPr>
                        <a:t>18 088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5124497"/>
                  </a:ext>
                </a:extLst>
              </a:tr>
              <a:tr h="390525">
                <a:tc gridSpan="2">
                  <a:txBody>
                    <a:bodyPr/>
                    <a:lstStyle/>
                    <a:p>
                      <a:pPr algn="l" fontAlgn="ctr"/>
                      <a:r>
                        <a:rPr lang="lv-LV" sz="1600" b="1" i="0" u="none" strike="noStrike" dirty="0">
                          <a:solidFill>
                            <a:srgbClr val="000000"/>
                          </a:solidFill>
                          <a:effectLst/>
                          <a:latin typeface="Calibri" panose="020F0502020204030204" pitchFamily="34" charset="0"/>
                        </a:rPr>
                        <a:t>Vispārējās valdības parāda plānotais pieaugums pret iepriekšējo gadu,</a:t>
                      </a:r>
                      <a:r>
                        <a:rPr lang="lv-LV" sz="1600" b="0" i="0" u="none" strike="noStrike" dirty="0">
                          <a:solidFill>
                            <a:srgbClr val="000000"/>
                          </a:solidFill>
                          <a:effectLst/>
                          <a:latin typeface="Calibri" panose="020F0502020204030204" pitchFamily="34" charset="0"/>
                        </a:rPr>
                        <a:t> milj.EUR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lv-LV"/>
                    </a:p>
                  </a:txBody>
                  <a:tcPr/>
                </a:tc>
                <a:tc>
                  <a:txBody>
                    <a:bodyPr/>
                    <a:lstStyle/>
                    <a:p>
                      <a:pPr algn="l" fontAlgn="b"/>
                      <a:r>
                        <a:rPr lang="lv-LV" sz="1600" b="1" i="0" u="none" strike="noStrike" dirty="0">
                          <a:solidFill>
                            <a:srgbClr val="000000"/>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600" b="1" i="0" u="none" strike="noStrike" dirty="0">
                          <a:solidFill>
                            <a:srgbClr val="000000"/>
                          </a:solidFill>
                          <a:effectLst/>
                          <a:latin typeface="Calibri" panose="020F0502020204030204" pitchFamily="34" charset="0"/>
                        </a:rPr>
                        <a:t>1 449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600" b="1" i="0" u="none" strike="noStrike" dirty="0">
                          <a:solidFill>
                            <a:srgbClr val="000000"/>
                          </a:solidFill>
                          <a:effectLst/>
                          <a:latin typeface="Calibri" panose="020F0502020204030204" pitchFamily="34" charset="0"/>
                        </a:rPr>
                        <a:t>354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600" b="1" i="0" u="none" strike="noStrike" dirty="0">
                          <a:solidFill>
                            <a:srgbClr val="000000"/>
                          </a:solidFill>
                          <a:effectLst/>
                          <a:latin typeface="Calibri" panose="020F0502020204030204" pitchFamily="34" charset="0"/>
                        </a:rPr>
                        <a:t>720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6766715"/>
                  </a:ext>
                </a:extLst>
              </a:tr>
              <a:tr h="184150">
                <a:tc gridSpan="2">
                  <a:txBody>
                    <a:bodyPr/>
                    <a:lstStyle/>
                    <a:p>
                      <a:pPr algn="r" fontAlgn="b"/>
                      <a:r>
                        <a:rPr lang="lv-LV" sz="1600" b="0" i="1" u="none" strike="noStrike" dirty="0">
                          <a:solidFill>
                            <a:srgbClr val="000000"/>
                          </a:solidFill>
                          <a:effectLst/>
                          <a:latin typeface="Calibri" panose="020F0502020204030204" pitchFamily="34" charset="0"/>
                        </a:rPr>
                        <a:t>Vispārējās valdības parāda prognoze, % no IKP</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lv-LV"/>
                    </a:p>
                  </a:txBody>
                  <a:tcPr/>
                </a:tc>
                <a:tc>
                  <a:txBody>
                    <a:bodyPr/>
                    <a:lstStyle/>
                    <a:p>
                      <a:pPr algn="r" fontAlgn="b"/>
                      <a:r>
                        <a:rPr lang="lv-LV" sz="1600" b="0" i="1" u="none" strike="noStrike" dirty="0">
                          <a:solidFill>
                            <a:srgbClr val="000000"/>
                          </a:solidFill>
                          <a:effectLst/>
                          <a:latin typeface="Calibri" panose="020F0502020204030204" pitchFamily="34" charset="0"/>
                        </a:rPr>
                        <a:t>49.6%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600" b="0" i="1" u="none" strike="noStrike" dirty="0">
                          <a:solidFill>
                            <a:srgbClr val="FF0000"/>
                          </a:solidFill>
                          <a:effectLst/>
                          <a:latin typeface="Calibri" panose="020F0502020204030204" pitchFamily="34" charset="0"/>
                        </a:rPr>
                        <a:t>50.0%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600" b="0" i="1" u="none" strike="noStrike" dirty="0">
                          <a:solidFill>
                            <a:srgbClr val="000000"/>
                          </a:solidFill>
                          <a:effectLst/>
                          <a:latin typeface="Calibri" panose="020F0502020204030204" pitchFamily="34" charset="0"/>
                        </a:rPr>
                        <a:t>48.1%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600" b="0" i="1" u="none" strike="noStrike" dirty="0">
                          <a:solidFill>
                            <a:srgbClr val="000000"/>
                          </a:solidFill>
                          <a:effectLst/>
                          <a:latin typeface="Calibri" panose="020F0502020204030204" pitchFamily="34" charset="0"/>
                        </a:rPr>
                        <a:t>47.6%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7280685"/>
                  </a:ext>
                </a:extLst>
              </a:tr>
              <a:tr h="400050">
                <a:tc gridSpan="6">
                  <a:txBody>
                    <a:bodyPr/>
                    <a:lstStyle/>
                    <a:p>
                      <a:pPr algn="l" fontAlgn="ctr"/>
                      <a:r>
                        <a:rPr lang="lv-LV" sz="1600" b="0" i="1" u="none" strike="noStrike" dirty="0">
                          <a:solidFill>
                            <a:srgbClr val="000000"/>
                          </a:solidFill>
                          <a:effectLst/>
                          <a:latin typeface="Calibri" panose="020F0502020204030204" pitchFamily="34" charset="0"/>
                        </a:rPr>
                        <a:t>*ņemot vērā FM valsts budžeta bilances prognozi, valsts parāda atmaksas grafiku, pieņemtos lēmumus par valsts atbalsta sniegšanu uzņēmumiem (ieguldījumi p/k), valsts aizdevumu prognozi u.c. plūsmas Valsts kases kontos</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4281058956"/>
                  </a:ext>
                </a:extLst>
              </a:tr>
            </a:tbl>
          </a:graphicData>
        </a:graphic>
      </p:graphicFrame>
    </p:spTree>
    <p:extLst>
      <p:ext uri="{BB962C8B-B14F-4D97-AF65-F5344CB8AC3E}">
        <p14:creationId xmlns:p14="http://schemas.microsoft.com/office/powerpoint/2010/main" val="21466320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74B35-EAE0-44E2-B0C7-FAE1DF98DFDB}"/>
              </a:ext>
            </a:extLst>
          </p:cNvPr>
          <p:cNvSpPr>
            <a:spLocks noGrp="1"/>
          </p:cNvSpPr>
          <p:nvPr>
            <p:ph type="title"/>
          </p:nvPr>
        </p:nvSpPr>
        <p:spPr>
          <a:xfrm>
            <a:off x="2371060" y="389613"/>
            <a:ext cx="7839740" cy="449448"/>
          </a:xfrm>
        </p:spPr>
        <p:txBody>
          <a:bodyPr>
            <a:noAutofit/>
          </a:bodyPr>
          <a:lstStyle/>
          <a:p>
            <a:r>
              <a:rPr lang="lv-LV" dirty="0"/>
              <a:t>Fiskālais scenārijs ar parādu «tuvu 50» </a:t>
            </a:r>
          </a:p>
        </p:txBody>
      </p:sp>
      <p:sp>
        <p:nvSpPr>
          <p:cNvPr id="6" name="Slide Number Placeholder 5">
            <a:extLst>
              <a:ext uri="{FF2B5EF4-FFF2-40B4-BE49-F238E27FC236}">
                <a16:creationId xmlns:a16="http://schemas.microsoft.com/office/drawing/2014/main" id="{4A3DE950-647F-4E10-9DB0-624E40631CDF}"/>
              </a:ext>
            </a:extLst>
          </p:cNvPr>
          <p:cNvSpPr>
            <a:spLocks noGrp="1"/>
          </p:cNvSpPr>
          <p:nvPr>
            <p:ph type="sldNum" sz="quarter" idx="13"/>
          </p:nvPr>
        </p:nvSpPr>
        <p:spPr/>
        <p:txBody>
          <a:bodyPr/>
          <a:lstStyle/>
          <a:p>
            <a:fld id="{0B582915-0310-4CDD-9A79-BDC3E59340E8}" type="slidenum">
              <a:rPr lang="en-US" altLang="lv-LV" smtClean="0"/>
              <a:pPr/>
              <a:t>36</a:t>
            </a:fld>
            <a:endParaRPr lang="en-US" altLang="lv-LV" dirty="0"/>
          </a:p>
        </p:txBody>
      </p:sp>
      <p:sp>
        <p:nvSpPr>
          <p:cNvPr id="8" name="TextBox 7">
            <a:extLst>
              <a:ext uri="{FF2B5EF4-FFF2-40B4-BE49-F238E27FC236}">
                <a16:creationId xmlns:a16="http://schemas.microsoft.com/office/drawing/2014/main" id="{5B605829-7D60-43C6-8F03-34AA853AEEDE}"/>
              </a:ext>
            </a:extLst>
          </p:cNvPr>
          <p:cNvSpPr txBox="1"/>
          <p:nvPr/>
        </p:nvSpPr>
        <p:spPr>
          <a:xfrm>
            <a:off x="4263834" y="3451539"/>
            <a:ext cx="6232716" cy="1600438"/>
          </a:xfrm>
          <a:prstGeom prst="rect">
            <a:avLst/>
          </a:prstGeom>
          <a:solidFill>
            <a:schemeClr val="bg1">
              <a:lumMod val="85000"/>
            </a:schemeClr>
          </a:solidFill>
        </p:spPr>
        <p:txBody>
          <a:bodyPr wrap="square" rtlCol="0">
            <a:spAutoFit/>
          </a:bodyPr>
          <a:lstStyle/>
          <a:p>
            <a:pPr marL="342900" indent="-342900" algn="just">
              <a:buAutoNum type="arabicParenBoth"/>
            </a:pPr>
            <a:r>
              <a:rPr lang="lv-LV" sz="1400" dirty="0"/>
              <a:t>Fiskālā telpa </a:t>
            </a:r>
            <a:r>
              <a:rPr lang="lv-LV" sz="1400" b="1" u="sng" dirty="0"/>
              <a:t>primāriem kārtējiem izdevumiem </a:t>
            </a:r>
            <a:r>
              <a:rPr lang="lv-LV" sz="1400" dirty="0"/>
              <a:t>2022. gadā ir 302 MEUR, tai skaitā 256 MEUR pasākumiem ar bāzes efektu uz turpmākajiem gadiem. Fiskālā telpa tiek koriģēta atbilstoši ieņēmumu politikas iespējamām izmaiņām.  </a:t>
            </a:r>
          </a:p>
          <a:p>
            <a:pPr marL="342900" indent="-342900" algn="just">
              <a:buAutoNum type="arabicParenBoth"/>
            </a:pPr>
            <a:r>
              <a:rPr lang="lv-LV" sz="1400" dirty="0"/>
              <a:t>Papildus var atbalstīt </a:t>
            </a:r>
            <a:r>
              <a:rPr lang="lv-LV" sz="1400" b="1" u="sng" dirty="0"/>
              <a:t>investīciju</a:t>
            </a:r>
            <a:r>
              <a:rPr lang="lv-LV" sz="1400" dirty="0"/>
              <a:t> projektus, kuru būtiskākā fiskālā ietekme ir 2022. gadā, bet mazākā ietekmes daļa ir 2023. un 2024. gadā.</a:t>
            </a:r>
          </a:p>
          <a:p>
            <a:pPr marL="342900" indent="-342900" algn="just">
              <a:buAutoNum type="arabicParenBoth"/>
            </a:pPr>
            <a:r>
              <a:rPr lang="lv-LV" sz="1400" dirty="0"/>
              <a:t>COVID – 19 </a:t>
            </a:r>
            <a:r>
              <a:rPr lang="lv-LV" sz="1400" b="1" u="sng" dirty="0"/>
              <a:t>ārkārtas</a:t>
            </a:r>
            <a:r>
              <a:rPr lang="lv-LV" sz="1400" dirty="0"/>
              <a:t> atbalsta pasākumus var īstenot atbilstoši nepieciešamībai   </a:t>
            </a:r>
          </a:p>
        </p:txBody>
      </p:sp>
      <p:sp>
        <p:nvSpPr>
          <p:cNvPr id="9" name="TextBox 8">
            <a:extLst>
              <a:ext uri="{FF2B5EF4-FFF2-40B4-BE49-F238E27FC236}">
                <a16:creationId xmlns:a16="http://schemas.microsoft.com/office/drawing/2014/main" id="{4A87E040-3B36-45C7-8E11-007AE66FB0EE}"/>
              </a:ext>
            </a:extLst>
          </p:cNvPr>
          <p:cNvSpPr txBox="1"/>
          <p:nvPr/>
        </p:nvSpPr>
        <p:spPr>
          <a:xfrm>
            <a:off x="4263835" y="5074112"/>
            <a:ext cx="6232715" cy="1169551"/>
          </a:xfrm>
          <a:prstGeom prst="rect">
            <a:avLst/>
          </a:prstGeom>
          <a:solidFill>
            <a:schemeClr val="bg1">
              <a:lumMod val="85000"/>
            </a:schemeClr>
          </a:solidFill>
        </p:spPr>
        <p:txBody>
          <a:bodyPr wrap="square" rtlCol="0">
            <a:spAutoFit/>
          </a:bodyPr>
          <a:lstStyle/>
          <a:p>
            <a:pPr algn="just"/>
            <a:r>
              <a:rPr lang="lv-LV" sz="1400" dirty="0"/>
              <a:t>Scenārijs:</a:t>
            </a:r>
          </a:p>
          <a:p>
            <a:pPr marL="342900" indent="-342900" algn="just">
              <a:buAutoNum type="arabicParenBoth"/>
            </a:pPr>
            <a:r>
              <a:rPr lang="lv-LV" sz="1400" dirty="0"/>
              <a:t>nodrošina, ka valsts parāda līmeni palielina virs 50,9% tikai tad, ja papildus aizņēmums ir  investīcijām, vai arī nepieciešami papildus izdevumi trešajam vilnim.</a:t>
            </a:r>
          </a:p>
          <a:p>
            <a:pPr marL="342900" indent="-342900" algn="just">
              <a:buAutoNum type="arabicParenBoth"/>
            </a:pPr>
            <a:r>
              <a:rPr lang="lv-LV" sz="1400" dirty="0"/>
              <a:t>Ir saskaņā ar ES fiskālo rekomendāciju.      </a:t>
            </a:r>
          </a:p>
        </p:txBody>
      </p:sp>
      <p:graphicFrame>
        <p:nvGraphicFramePr>
          <p:cNvPr id="12" name="Table 11">
            <a:extLst>
              <a:ext uri="{FF2B5EF4-FFF2-40B4-BE49-F238E27FC236}">
                <a16:creationId xmlns:a16="http://schemas.microsoft.com/office/drawing/2014/main" id="{48BD012A-F94B-4E7E-869A-318F86F1844E}"/>
              </a:ext>
            </a:extLst>
          </p:cNvPr>
          <p:cNvGraphicFramePr>
            <a:graphicFrameLocks noGrp="1"/>
          </p:cNvGraphicFramePr>
          <p:nvPr>
            <p:extLst>
              <p:ext uri="{D42A27DB-BD31-4B8C-83A1-F6EECF244321}">
                <p14:modId xmlns:p14="http://schemas.microsoft.com/office/powerpoint/2010/main" val="3679464278"/>
              </p:ext>
            </p:extLst>
          </p:nvPr>
        </p:nvGraphicFramePr>
        <p:xfrm>
          <a:off x="1948204" y="1381782"/>
          <a:ext cx="8548346" cy="1988820"/>
        </p:xfrm>
        <a:graphic>
          <a:graphicData uri="http://schemas.openxmlformats.org/drawingml/2006/table">
            <a:tbl>
              <a:tblPr/>
              <a:tblGrid>
                <a:gridCol w="1931979">
                  <a:extLst>
                    <a:ext uri="{9D8B030D-6E8A-4147-A177-3AD203B41FA5}">
                      <a16:colId xmlns:a16="http://schemas.microsoft.com/office/drawing/2014/main" val="2530143845"/>
                    </a:ext>
                  </a:extLst>
                </a:gridCol>
                <a:gridCol w="2064307">
                  <a:extLst>
                    <a:ext uri="{9D8B030D-6E8A-4147-A177-3AD203B41FA5}">
                      <a16:colId xmlns:a16="http://schemas.microsoft.com/office/drawing/2014/main" val="3340070209"/>
                    </a:ext>
                  </a:extLst>
                </a:gridCol>
                <a:gridCol w="1138015">
                  <a:extLst>
                    <a:ext uri="{9D8B030D-6E8A-4147-A177-3AD203B41FA5}">
                      <a16:colId xmlns:a16="http://schemas.microsoft.com/office/drawing/2014/main" val="283250782"/>
                    </a:ext>
                  </a:extLst>
                </a:gridCol>
                <a:gridCol w="1138015">
                  <a:extLst>
                    <a:ext uri="{9D8B030D-6E8A-4147-A177-3AD203B41FA5}">
                      <a16:colId xmlns:a16="http://schemas.microsoft.com/office/drawing/2014/main" val="1467991744"/>
                    </a:ext>
                  </a:extLst>
                </a:gridCol>
                <a:gridCol w="1138015">
                  <a:extLst>
                    <a:ext uri="{9D8B030D-6E8A-4147-A177-3AD203B41FA5}">
                      <a16:colId xmlns:a16="http://schemas.microsoft.com/office/drawing/2014/main" val="1050095840"/>
                    </a:ext>
                  </a:extLst>
                </a:gridCol>
                <a:gridCol w="1138015">
                  <a:extLst>
                    <a:ext uri="{9D8B030D-6E8A-4147-A177-3AD203B41FA5}">
                      <a16:colId xmlns:a16="http://schemas.microsoft.com/office/drawing/2014/main" val="4214945894"/>
                    </a:ext>
                  </a:extLst>
                </a:gridCol>
              </a:tblGrid>
              <a:tr h="196850">
                <a:tc>
                  <a:txBody>
                    <a:bodyPr/>
                    <a:lstStyle/>
                    <a:p>
                      <a:pPr algn="r" fontAlgn="ctr"/>
                      <a:r>
                        <a:rPr lang="lv-LV" sz="1600" b="1" i="0" u="none" strike="noStrike" dirty="0">
                          <a:solidFill>
                            <a:srgbClr val="5B9BD5"/>
                          </a:solidFill>
                          <a:effectLst/>
                          <a:latin typeface="Calibri" panose="020F050202020403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lv-LV" sz="1600" b="1" i="0" u="none" strike="noStrike" dirty="0">
                          <a:solidFill>
                            <a:srgbClr val="5B9BD5"/>
                          </a:solidFill>
                          <a:effectLst/>
                          <a:latin typeface="Calibri" panose="020F0502020204030204" pitchFamily="34" charset="0"/>
                        </a:rPr>
                        <a:t>50.9%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lv-LV" sz="1600" b="1" i="0" u="none" strike="noStrike" dirty="0">
                          <a:solidFill>
                            <a:srgbClr val="000000"/>
                          </a:solidFill>
                          <a:effectLst/>
                          <a:latin typeface="Calibri" panose="020F0502020204030204" pitchFamily="34" charset="0"/>
                        </a:rPr>
                        <a:t>2021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lv-LV" sz="1600" b="1" i="0" u="none" strike="noStrike" dirty="0">
                          <a:solidFill>
                            <a:srgbClr val="000000"/>
                          </a:solidFill>
                          <a:effectLst/>
                          <a:latin typeface="Calibri" panose="020F0502020204030204" pitchFamily="34" charset="0"/>
                        </a:rPr>
                        <a:t>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lv-LV" sz="1600" b="1" i="0" u="none" strike="noStrike" dirty="0">
                          <a:solidFill>
                            <a:srgbClr val="000000"/>
                          </a:solidFill>
                          <a:effectLst/>
                          <a:latin typeface="Calibri" panose="020F0502020204030204" pitchFamily="34" charset="0"/>
                        </a:rPr>
                        <a:t>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lv-LV" sz="1600" b="1" i="0" u="none" strike="noStrike" dirty="0">
                          <a:solidFill>
                            <a:srgbClr val="000000"/>
                          </a:solidFill>
                          <a:effectLst/>
                          <a:latin typeface="Calibri" panose="020F0502020204030204" pitchFamily="34" charset="0"/>
                        </a:rPr>
                        <a:t>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9458757"/>
                  </a:ext>
                </a:extLst>
              </a:tr>
              <a:tr h="184150">
                <a:tc rowSpan="2">
                  <a:txBody>
                    <a:bodyPr/>
                    <a:lstStyle/>
                    <a:p>
                      <a:pPr algn="ctr" fontAlgn="ctr"/>
                      <a:r>
                        <a:rPr lang="lv-LV" sz="1600" b="0" i="0" u="none" strike="noStrike" dirty="0">
                          <a:solidFill>
                            <a:srgbClr val="000000"/>
                          </a:solidFill>
                          <a:effectLst/>
                          <a:latin typeface="Calibri" panose="020F0502020204030204" pitchFamily="34" charset="0"/>
                        </a:rPr>
                        <a:t>Vispārējās valdības parāds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lv-LV" sz="1600" b="0" i="0" u="none" strike="noStrike" dirty="0">
                          <a:solidFill>
                            <a:srgbClr val="000000"/>
                          </a:solidFill>
                          <a:effectLst/>
                          <a:latin typeface="Calibri" panose="020F0502020204030204" pitchFamily="34" charset="0"/>
                        </a:rPr>
                        <a:t>milj.EUR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lv-LV" sz="1600" b="0" i="0" u="none" strike="noStrike" dirty="0">
                          <a:solidFill>
                            <a:srgbClr val="000000"/>
                          </a:solidFill>
                          <a:effectLst/>
                          <a:latin typeface="Calibri" panose="020F0502020204030204" pitchFamily="34" charset="0"/>
                        </a:rPr>
                        <a:t>15 566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lv-LV" sz="1600" b="0" i="0" u="none" strike="noStrike" dirty="0">
                          <a:solidFill>
                            <a:srgbClr val="000000"/>
                          </a:solidFill>
                          <a:effectLst/>
                          <a:latin typeface="Calibri" panose="020F0502020204030204" pitchFamily="34" charset="0"/>
                        </a:rPr>
                        <a:t>17 317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lv-LV" sz="1600" b="0" i="0" u="none" strike="noStrike" dirty="0">
                          <a:solidFill>
                            <a:srgbClr val="000000"/>
                          </a:solidFill>
                          <a:effectLst/>
                          <a:latin typeface="Calibri" panose="020F0502020204030204" pitchFamily="34" charset="0"/>
                        </a:rPr>
                        <a:t>17 973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lv-LV" sz="1600" b="0" i="0" u="none" strike="noStrike" dirty="0">
                          <a:solidFill>
                            <a:srgbClr val="000000"/>
                          </a:solidFill>
                          <a:effectLst/>
                          <a:latin typeface="Calibri" panose="020F0502020204030204" pitchFamily="34" charset="0"/>
                        </a:rPr>
                        <a:t>18 994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0276911"/>
                  </a:ext>
                </a:extLst>
              </a:tr>
              <a:tr h="184150">
                <a:tc vMerge="1">
                  <a:txBody>
                    <a:bodyPr/>
                    <a:lstStyle/>
                    <a:p>
                      <a:endParaRPr lang="lv-LV"/>
                    </a:p>
                  </a:txBody>
                  <a:tcPr/>
                </a:tc>
                <a:tc>
                  <a:txBody>
                    <a:bodyPr/>
                    <a:lstStyle/>
                    <a:p>
                      <a:pPr algn="l" fontAlgn="ctr"/>
                      <a:r>
                        <a:rPr lang="lv-LV" sz="1600" b="0" i="0" u="none" strike="noStrike" dirty="0">
                          <a:solidFill>
                            <a:srgbClr val="000000"/>
                          </a:solidFill>
                          <a:effectLst/>
                          <a:latin typeface="Calibri" panose="020F0502020204030204" pitchFamily="34" charset="0"/>
                        </a:rPr>
                        <a:t>% no IKP</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lv-LV" sz="1600" b="0" i="0" u="none" strike="noStrike" dirty="0">
                          <a:solidFill>
                            <a:srgbClr val="000000"/>
                          </a:solidFill>
                          <a:effectLst/>
                          <a:latin typeface="Calibri" panose="020F0502020204030204" pitchFamily="34" charset="0"/>
                        </a:rPr>
                        <a:t>49.6%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lv-LV" sz="1600" b="1" i="0" u="none" strike="noStrike" dirty="0">
                          <a:solidFill>
                            <a:srgbClr val="FF0000"/>
                          </a:solidFill>
                          <a:effectLst/>
                          <a:latin typeface="Calibri" panose="020F0502020204030204" pitchFamily="34" charset="0"/>
                        </a:rPr>
                        <a:t>50.9%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lv-LV" sz="1600" b="1" i="0" u="none" strike="noStrike" dirty="0">
                          <a:solidFill>
                            <a:srgbClr val="FF0000"/>
                          </a:solidFill>
                          <a:effectLst/>
                          <a:latin typeface="Calibri" panose="020F0502020204030204" pitchFamily="34" charset="0"/>
                        </a:rPr>
                        <a:t>49.8%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lv-LV" sz="1600" b="1" i="0" u="none" strike="noStrike" dirty="0">
                          <a:solidFill>
                            <a:srgbClr val="FF0000"/>
                          </a:solidFill>
                          <a:effectLst/>
                          <a:latin typeface="Calibri" panose="020F0502020204030204" pitchFamily="34" charset="0"/>
                        </a:rPr>
                        <a:t>49.9%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9972249"/>
                  </a:ext>
                </a:extLst>
              </a:tr>
              <a:tr h="438150">
                <a:tc gridSpan="2">
                  <a:txBody>
                    <a:bodyPr/>
                    <a:lstStyle/>
                    <a:p>
                      <a:pPr algn="r" fontAlgn="ctr"/>
                      <a:r>
                        <a:rPr lang="lv-LV" sz="1600" b="0" i="0" u="none" strike="noStrike" dirty="0">
                          <a:solidFill>
                            <a:srgbClr val="222B35"/>
                          </a:solidFill>
                          <a:effectLst/>
                          <a:latin typeface="Calibri" panose="020F0502020204030204" pitchFamily="34" charset="0"/>
                        </a:rPr>
                        <a:t>Pieļaujamais parāda pieaugums attiecīgajā gadā līdz mērķim, milj.EUR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hMerge="1">
                  <a:txBody>
                    <a:bodyPr/>
                    <a:lstStyle/>
                    <a:p>
                      <a:endParaRPr lang="lv-LV"/>
                    </a:p>
                  </a:txBody>
                  <a:tcPr/>
                </a:tc>
                <a:tc>
                  <a:txBody>
                    <a:bodyPr/>
                    <a:lstStyle/>
                    <a:p>
                      <a:pPr algn="r" fontAlgn="ctr"/>
                      <a:r>
                        <a:rPr lang="lv-LV" sz="1600" b="1" i="0" u="none" strike="noStrike" dirty="0">
                          <a:solidFill>
                            <a:srgbClr val="222B35"/>
                          </a:solidFill>
                          <a:effectLst/>
                          <a:latin typeface="Calibri" panose="020F050202020403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r" fontAlgn="ctr"/>
                      <a:r>
                        <a:rPr lang="lv-LV" sz="1600" b="1" i="0" u="none" strike="noStrike" dirty="0">
                          <a:solidFill>
                            <a:srgbClr val="222B35"/>
                          </a:solidFill>
                          <a:effectLst/>
                          <a:latin typeface="Calibri" panose="020F0502020204030204" pitchFamily="34" charset="0"/>
                        </a:rPr>
                        <a:t>1 751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r" fontAlgn="ctr"/>
                      <a:r>
                        <a:rPr lang="lv-LV" sz="1600" b="1" i="0" u="none" strike="noStrike" dirty="0">
                          <a:solidFill>
                            <a:srgbClr val="222B35"/>
                          </a:solidFill>
                          <a:effectLst/>
                          <a:latin typeface="Calibri" panose="020F050202020403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tc>
                  <a:txBody>
                    <a:bodyPr/>
                    <a:lstStyle/>
                    <a:p>
                      <a:pPr algn="r" fontAlgn="ctr"/>
                      <a:r>
                        <a:rPr lang="lv-LV" sz="1600" b="1" i="0" u="none" strike="noStrike" dirty="0">
                          <a:solidFill>
                            <a:srgbClr val="222B35"/>
                          </a:solidFill>
                          <a:effectLst/>
                          <a:latin typeface="Calibri" panose="020F050202020403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988627524"/>
                  </a:ext>
                </a:extLst>
              </a:tr>
              <a:tr h="184150">
                <a:tc gridSpan="2">
                  <a:txBody>
                    <a:bodyPr/>
                    <a:lstStyle/>
                    <a:p>
                      <a:pPr algn="r" fontAlgn="ctr"/>
                      <a:r>
                        <a:rPr lang="lv-LV" sz="1600" b="0" i="0" u="none" strike="noStrike" dirty="0">
                          <a:solidFill>
                            <a:srgbClr val="222B35"/>
                          </a:solidFill>
                          <a:effectLst/>
                          <a:latin typeface="Calibri" panose="020F0502020204030204" pitchFamily="34" charset="0"/>
                        </a:rPr>
                        <a:t>t.sk. plānotais pieaugums pie nemainīgas politikas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lv-LV"/>
                    </a:p>
                  </a:txBody>
                  <a:tcPr/>
                </a:tc>
                <a:tc>
                  <a:txBody>
                    <a:bodyPr/>
                    <a:lstStyle/>
                    <a:p>
                      <a:pPr algn="r" fontAlgn="ctr"/>
                      <a:r>
                        <a:rPr lang="lv-LV" sz="1600" b="1" i="0" u="none" strike="noStrike" dirty="0">
                          <a:solidFill>
                            <a:srgbClr val="222B35"/>
                          </a:solidFill>
                          <a:effectLst/>
                          <a:latin typeface="Calibri" panose="020F050202020403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lv-LV" sz="1600" b="0" i="0" u="none" strike="noStrike" dirty="0">
                          <a:solidFill>
                            <a:srgbClr val="222B35"/>
                          </a:solidFill>
                          <a:effectLst/>
                          <a:latin typeface="Calibri" panose="020F0502020204030204" pitchFamily="34" charset="0"/>
                        </a:rPr>
                        <a:t>1 449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lv-LV" sz="1600" b="0" i="0" u="none" strike="noStrike" dirty="0">
                          <a:solidFill>
                            <a:srgbClr val="222B35"/>
                          </a:solidFill>
                          <a:effectLst/>
                          <a:latin typeface="Calibri" panose="020F0502020204030204" pitchFamily="34" charset="0"/>
                        </a:rPr>
                        <a:t>354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lv-LV" sz="1600" b="0" i="0" u="none" strike="noStrike" dirty="0">
                          <a:solidFill>
                            <a:srgbClr val="222B35"/>
                          </a:solidFill>
                          <a:effectLst/>
                          <a:latin typeface="Calibri" panose="020F0502020204030204" pitchFamily="34" charset="0"/>
                        </a:rPr>
                        <a:t>720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9165443"/>
                  </a:ext>
                </a:extLst>
              </a:tr>
              <a:tr h="200025">
                <a:tc gridSpan="2">
                  <a:txBody>
                    <a:bodyPr/>
                    <a:lstStyle/>
                    <a:p>
                      <a:pPr algn="r" fontAlgn="ctr"/>
                      <a:r>
                        <a:rPr lang="lv-LV" sz="1600" b="0" i="0" u="none" strike="noStrike" dirty="0">
                          <a:solidFill>
                            <a:srgbClr val="222B35"/>
                          </a:solidFill>
                          <a:effectLst/>
                          <a:latin typeface="Calibri" panose="020F0502020204030204" pitchFamily="34" charset="0"/>
                        </a:rPr>
                        <a:t>Fiskālā telpa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lv-LV"/>
                    </a:p>
                  </a:txBody>
                  <a:tcPr/>
                </a:tc>
                <a:tc>
                  <a:txBody>
                    <a:bodyPr/>
                    <a:lstStyle/>
                    <a:p>
                      <a:pPr algn="r" fontAlgn="ctr"/>
                      <a:r>
                        <a:rPr lang="lv-LV" sz="1600" b="1" i="0" u="none" strike="noStrike" dirty="0">
                          <a:solidFill>
                            <a:srgbClr val="222B35"/>
                          </a:solidFill>
                          <a:effectLst/>
                          <a:latin typeface="Calibri" panose="020F050202020403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lv-LV" sz="1600" b="0" i="0" u="none" strike="noStrike" dirty="0">
                          <a:solidFill>
                            <a:srgbClr val="FF0000"/>
                          </a:solidFill>
                          <a:effectLst/>
                          <a:latin typeface="Calibri" panose="020F0502020204030204" pitchFamily="34" charset="0"/>
                        </a:rPr>
                        <a:t>302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lv-LV" sz="1600" b="0" i="0" u="none" strike="noStrike" dirty="0">
                          <a:solidFill>
                            <a:srgbClr val="FF0000"/>
                          </a:solidFill>
                          <a:effectLst/>
                          <a:latin typeface="Calibri" panose="020F0502020204030204" pitchFamily="34" charset="0"/>
                        </a:rPr>
                        <a:t>302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lv-LV" sz="1600" b="0" i="0" u="none" strike="noStrike" dirty="0">
                          <a:solidFill>
                            <a:srgbClr val="FF0000"/>
                          </a:solidFill>
                          <a:effectLst/>
                          <a:latin typeface="Calibri" panose="020F0502020204030204" pitchFamily="34" charset="0"/>
                        </a:rPr>
                        <a:t>302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757980"/>
                  </a:ext>
                </a:extLst>
              </a:tr>
            </a:tbl>
          </a:graphicData>
        </a:graphic>
      </p:graphicFrame>
      <p:sp>
        <p:nvSpPr>
          <p:cNvPr id="13" name="TextBox 12">
            <a:extLst>
              <a:ext uri="{FF2B5EF4-FFF2-40B4-BE49-F238E27FC236}">
                <a16:creationId xmlns:a16="http://schemas.microsoft.com/office/drawing/2014/main" id="{10577DE4-77CE-46D5-A286-8A36E16B873D}"/>
              </a:ext>
            </a:extLst>
          </p:cNvPr>
          <p:cNvSpPr txBox="1"/>
          <p:nvPr/>
        </p:nvSpPr>
        <p:spPr>
          <a:xfrm>
            <a:off x="1843428" y="3611342"/>
            <a:ext cx="2099922" cy="2508379"/>
          </a:xfrm>
          <a:prstGeom prst="rect">
            <a:avLst/>
          </a:prstGeom>
          <a:solidFill>
            <a:schemeClr val="bg1">
              <a:lumMod val="85000"/>
            </a:schemeClr>
          </a:solidFill>
        </p:spPr>
        <p:txBody>
          <a:bodyPr wrap="square" rtlCol="0">
            <a:spAutoFit/>
          </a:bodyPr>
          <a:lstStyle/>
          <a:p>
            <a:r>
              <a:rPr lang="lv-LV" sz="1400" dirty="0"/>
              <a:t>Fiskālā telpa ietver: potenciālos papildus kārtējos izdevumus </a:t>
            </a:r>
            <a:r>
              <a:rPr lang="lv-LV" sz="1400" b="1" dirty="0"/>
              <a:t>valsts pamatbudžetā</a:t>
            </a:r>
            <a:r>
              <a:rPr lang="lv-LV" sz="1400" dirty="0"/>
              <a:t>, </a:t>
            </a:r>
            <a:r>
              <a:rPr lang="lv-LV" sz="1400" b="1" dirty="0"/>
              <a:t>speciālā budžetā</a:t>
            </a:r>
            <a:r>
              <a:rPr lang="lv-LV" sz="1400" dirty="0"/>
              <a:t>, </a:t>
            </a:r>
            <a:r>
              <a:rPr lang="lv-LV" sz="1400" b="1" dirty="0"/>
              <a:t>pašvaldību</a:t>
            </a:r>
            <a:r>
              <a:rPr lang="lv-LV" sz="1400" dirty="0"/>
              <a:t> budžetos un </a:t>
            </a:r>
            <a:r>
              <a:rPr lang="lv-LV" sz="1400" b="1" dirty="0"/>
              <a:t>pieklasificēto kapitālsabiedrību </a:t>
            </a:r>
            <a:r>
              <a:rPr lang="lv-LV" sz="1400" dirty="0"/>
              <a:t>bilancēs, kā arī potenciālos ieņēmumus samazinošos </a:t>
            </a:r>
            <a:r>
              <a:rPr lang="lv-LV" sz="1400" b="1" dirty="0"/>
              <a:t>nodokļu politikas</a:t>
            </a:r>
            <a:r>
              <a:rPr lang="lv-LV" sz="1400" dirty="0"/>
              <a:t> pasākumus</a:t>
            </a:r>
            <a:r>
              <a:rPr lang="lv-LV" dirty="0"/>
              <a:t>  </a:t>
            </a:r>
          </a:p>
        </p:txBody>
      </p:sp>
    </p:spTree>
    <p:extLst>
      <p:ext uri="{BB962C8B-B14F-4D97-AF65-F5344CB8AC3E}">
        <p14:creationId xmlns:p14="http://schemas.microsoft.com/office/powerpoint/2010/main" val="19417834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717FC-3187-44CD-844B-F767C0B2A287}"/>
              </a:ext>
            </a:extLst>
          </p:cNvPr>
          <p:cNvSpPr>
            <a:spLocks noGrp="1"/>
          </p:cNvSpPr>
          <p:nvPr>
            <p:ph type="title"/>
          </p:nvPr>
        </p:nvSpPr>
        <p:spPr>
          <a:xfrm>
            <a:off x="2048191" y="361727"/>
            <a:ext cx="8908421" cy="660594"/>
          </a:xfrm>
        </p:spPr>
        <p:txBody>
          <a:bodyPr>
            <a:normAutofit/>
          </a:bodyPr>
          <a:lstStyle/>
          <a:p>
            <a:r>
              <a:rPr lang="lv-LV" dirty="0"/>
              <a:t>Vispārējās valdības budžeta bilance, % no IKP</a:t>
            </a:r>
          </a:p>
        </p:txBody>
      </p:sp>
      <p:sp>
        <p:nvSpPr>
          <p:cNvPr id="6" name="Slide Number Placeholder 5">
            <a:extLst>
              <a:ext uri="{FF2B5EF4-FFF2-40B4-BE49-F238E27FC236}">
                <a16:creationId xmlns:a16="http://schemas.microsoft.com/office/drawing/2014/main" id="{EFE8AFD9-B4DB-45C5-BD91-82B3EC1FA300}"/>
              </a:ext>
            </a:extLst>
          </p:cNvPr>
          <p:cNvSpPr>
            <a:spLocks noGrp="1"/>
          </p:cNvSpPr>
          <p:nvPr>
            <p:ph type="sldNum" sz="quarter" idx="13"/>
          </p:nvPr>
        </p:nvSpPr>
        <p:spPr/>
        <p:txBody>
          <a:bodyPr/>
          <a:lstStyle/>
          <a:p>
            <a:fld id="{0B582915-0310-4CDD-9A79-BDC3E59340E8}" type="slidenum">
              <a:rPr lang="en-US" altLang="lv-LV" smtClean="0"/>
              <a:pPr/>
              <a:t>37</a:t>
            </a:fld>
            <a:endParaRPr lang="en-US" altLang="lv-LV" dirty="0"/>
          </a:p>
        </p:txBody>
      </p:sp>
      <p:graphicFrame>
        <p:nvGraphicFramePr>
          <p:cNvPr id="7" name="Chart 6">
            <a:extLst>
              <a:ext uri="{FF2B5EF4-FFF2-40B4-BE49-F238E27FC236}">
                <a16:creationId xmlns:a16="http://schemas.microsoft.com/office/drawing/2014/main" id="{9DE6C065-9582-4444-84F4-2030C275DA50}"/>
              </a:ext>
            </a:extLst>
          </p:cNvPr>
          <p:cNvGraphicFramePr>
            <a:graphicFrameLocks noGrp="1"/>
          </p:cNvGraphicFramePr>
          <p:nvPr>
            <p:extLst>
              <p:ext uri="{D42A27DB-BD31-4B8C-83A1-F6EECF244321}">
                <p14:modId xmlns:p14="http://schemas.microsoft.com/office/powerpoint/2010/main" val="2777596023"/>
              </p:ext>
            </p:extLst>
          </p:nvPr>
        </p:nvGraphicFramePr>
        <p:xfrm>
          <a:off x="1815619" y="1547691"/>
          <a:ext cx="6404456" cy="3762619"/>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a:extLst>
              <a:ext uri="{FF2B5EF4-FFF2-40B4-BE49-F238E27FC236}">
                <a16:creationId xmlns:a16="http://schemas.microsoft.com/office/drawing/2014/main" id="{74FA50DB-CDEB-448D-826C-C136C2D24C47}"/>
              </a:ext>
            </a:extLst>
          </p:cNvPr>
          <p:cNvCxnSpPr/>
          <p:nvPr/>
        </p:nvCxnSpPr>
        <p:spPr>
          <a:xfrm>
            <a:off x="4114801" y="2276476"/>
            <a:ext cx="903047" cy="3905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0B1179F-4227-42B6-B876-929AA0CAF58C}"/>
              </a:ext>
            </a:extLst>
          </p:cNvPr>
          <p:cNvSpPr txBox="1"/>
          <p:nvPr/>
        </p:nvSpPr>
        <p:spPr>
          <a:xfrm>
            <a:off x="8296276" y="1524658"/>
            <a:ext cx="2222981" cy="3785652"/>
          </a:xfrm>
          <a:prstGeom prst="rect">
            <a:avLst/>
          </a:prstGeom>
          <a:solidFill>
            <a:schemeClr val="bg1">
              <a:lumMod val="85000"/>
            </a:schemeClr>
          </a:solidFill>
        </p:spPr>
        <p:txBody>
          <a:bodyPr wrap="square" rtlCol="0">
            <a:spAutoFit/>
          </a:bodyPr>
          <a:lstStyle/>
          <a:p>
            <a:r>
              <a:rPr lang="lv-LV" sz="1600" dirty="0"/>
              <a:t>Scenārijs paredz, ka, pat izslēdzot covid pasākumus, vispārējās valdības budžeta deficīts 2020.-2022.gada periodā turpina augt, neraugoties uz ekonomikas pieaugumu.</a:t>
            </a:r>
          </a:p>
          <a:p>
            <a:r>
              <a:rPr lang="lv-LV" sz="1600" dirty="0"/>
              <a:t>Papildus investīciju atbalsta gadījumā deficīta pieaugums būs vēl straujāks un valsts parāds pārsniegs 51% slieksni.  </a:t>
            </a:r>
          </a:p>
          <a:p>
            <a:pPr algn="just"/>
            <a:r>
              <a:rPr lang="lv-LV" sz="1600" dirty="0"/>
              <a:t>  </a:t>
            </a:r>
          </a:p>
        </p:txBody>
      </p:sp>
    </p:spTree>
    <p:extLst>
      <p:ext uri="{BB962C8B-B14F-4D97-AF65-F5344CB8AC3E}">
        <p14:creationId xmlns:p14="http://schemas.microsoft.com/office/powerpoint/2010/main" val="12599035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52604-AD65-4663-9B61-D0CCB5FB8FF2}"/>
              </a:ext>
            </a:extLst>
          </p:cNvPr>
          <p:cNvSpPr>
            <a:spLocks noGrp="1"/>
          </p:cNvSpPr>
          <p:nvPr>
            <p:ph type="title"/>
          </p:nvPr>
        </p:nvSpPr>
        <p:spPr>
          <a:xfrm>
            <a:off x="3228369" y="3051428"/>
            <a:ext cx="8128000" cy="1384295"/>
          </a:xfrm>
        </p:spPr>
        <p:txBody>
          <a:bodyPr/>
          <a:lstStyle/>
          <a:p>
            <a:r>
              <a:rPr lang="lv-LV" dirty="0"/>
              <a:t>MK PROTOKOLLĒMUMA PROJEKTS</a:t>
            </a:r>
          </a:p>
        </p:txBody>
      </p:sp>
      <p:sp>
        <p:nvSpPr>
          <p:cNvPr id="6" name="Slide Number Placeholder 5">
            <a:extLst>
              <a:ext uri="{FF2B5EF4-FFF2-40B4-BE49-F238E27FC236}">
                <a16:creationId xmlns:a16="http://schemas.microsoft.com/office/drawing/2014/main" id="{8EC2428B-A3DD-4414-AF54-177AFB19E26D}"/>
              </a:ext>
            </a:extLst>
          </p:cNvPr>
          <p:cNvSpPr>
            <a:spLocks noGrp="1"/>
          </p:cNvSpPr>
          <p:nvPr>
            <p:ph type="sldNum" sz="quarter" idx="13"/>
          </p:nvPr>
        </p:nvSpPr>
        <p:spPr/>
        <p:txBody>
          <a:bodyPr/>
          <a:lstStyle/>
          <a:p>
            <a:fld id="{515252D6-3622-483F-A7E8-9E60FEFE5E88}" type="slidenum">
              <a:rPr lang="en-US" altLang="lv-LV" smtClean="0"/>
              <a:pPr/>
              <a:t>38</a:t>
            </a:fld>
            <a:endParaRPr lang="en-US" altLang="lv-LV" dirty="0"/>
          </a:p>
        </p:txBody>
      </p:sp>
    </p:spTree>
    <p:extLst>
      <p:ext uri="{BB962C8B-B14F-4D97-AF65-F5344CB8AC3E}">
        <p14:creationId xmlns:p14="http://schemas.microsoft.com/office/powerpoint/2010/main" val="16470572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43A87-A47E-41CA-B2A4-42EE1C844057}"/>
              </a:ext>
            </a:extLst>
          </p:cNvPr>
          <p:cNvSpPr>
            <a:spLocks noGrp="1"/>
          </p:cNvSpPr>
          <p:nvPr>
            <p:ph type="title"/>
          </p:nvPr>
        </p:nvSpPr>
        <p:spPr>
          <a:xfrm>
            <a:off x="2746744" y="381000"/>
            <a:ext cx="6777400" cy="810802"/>
          </a:xfrm>
        </p:spPr>
        <p:txBody>
          <a:bodyPr>
            <a:noAutofit/>
          </a:bodyPr>
          <a:lstStyle/>
          <a:p>
            <a:r>
              <a:rPr lang="lv-LV" dirty="0"/>
              <a:t>MK </a:t>
            </a:r>
            <a:r>
              <a:rPr lang="lv-LV" noProof="1"/>
              <a:t>protokollēmuma projekts</a:t>
            </a:r>
          </a:p>
        </p:txBody>
      </p:sp>
      <p:sp>
        <p:nvSpPr>
          <p:cNvPr id="6" name="Slide Number Placeholder 5">
            <a:extLst>
              <a:ext uri="{FF2B5EF4-FFF2-40B4-BE49-F238E27FC236}">
                <a16:creationId xmlns:a16="http://schemas.microsoft.com/office/drawing/2014/main" id="{9A28D9FB-94BA-4E89-B1EE-3B5AA08AE3DE}"/>
              </a:ext>
            </a:extLst>
          </p:cNvPr>
          <p:cNvSpPr>
            <a:spLocks noGrp="1"/>
          </p:cNvSpPr>
          <p:nvPr>
            <p:ph type="sldNum" sz="quarter" idx="13"/>
          </p:nvPr>
        </p:nvSpPr>
        <p:spPr/>
        <p:txBody>
          <a:bodyPr/>
          <a:lstStyle/>
          <a:p>
            <a:fld id="{0B582915-0310-4CDD-9A79-BDC3E59340E8}" type="slidenum">
              <a:rPr lang="en-US" altLang="lv-LV" smtClean="0"/>
              <a:pPr/>
              <a:t>39</a:t>
            </a:fld>
            <a:endParaRPr lang="en-US" altLang="lv-LV" dirty="0"/>
          </a:p>
        </p:txBody>
      </p:sp>
      <p:sp>
        <p:nvSpPr>
          <p:cNvPr id="7" name="TextBox 6">
            <a:extLst>
              <a:ext uri="{FF2B5EF4-FFF2-40B4-BE49-F238E27FC236}">
                <a16:creationId xmlns:a16="http://schemas.microsoft.com/office/drawing/2014/main" id="{9110B913-1175-48E5-B9F0-9A3592AD9622}"/>
              </a:ext>
            </a:extLst>
          </p:cNvPr>
          <p:cNvSpPr txBox="1"/>
          <p:nvPr/>
        </p:nvSpPr>
        <p:spPr>
          <a:xfrm>
            <a:off x="856415" y="1554063"/>
            <a:ext cx="10648125" cy="4770537"/>
          </a:xfrm>
          <a:prstGeom prst="rect">
            <a:avLst/>
          </a:prstGeom>
          <a:noFill/>
        </p:spPr>
        <p:txBody>
          <a:bodyPr wrap="square">
            <a:spAutoFit/>
          </a:bodyPr>
          <a:lstStyle/>
          <a:p>
            <a:pPr marL="342900" lvl="0" indent="-342900" algn="just">
              <a:spcAft>
                <a:spcPts val="600"/>
              </a:spcAft>
              <a:buSzPts val="1400"/>
              <a:buFont typeface="Times New Roman" panose="02020603050405020304" pitchFamily="18" charset="0"/>
              <a:buAutoNum type="arabicPeriod"/>
            </a:pPr>
            <a:r>
              <a:rPr lang="lv-LV" dirty="0">
                <a:effectLst/>
                <a:latin typeface="Verdana" panose="020B0604030504040204" pitchFamily="34" charset="0"/>
                <a:ea typeface="Verdana" panose="020B0604030504040204" pitchFamily="34" charset="0"/>
              </a:rPr>
              <a:t>Pieņemt zināšanai finanšu ministr</a:t>
            </a:r>
            <a:r>
              <a:rPr lang="lv-LV" dirty="0">
                <a:solidFill>
                  <a:srgbClr val="000000"/>
                </a:solidFill>
                <a:effectLst/>
                <a:latin typeface="Verdana" panose="020B0604030504040204" pitchFamily="34" charset="0"/>
                <a:ea typeface="Verdana" panose="020B0604030504040204" pitchFamily="34" charset="0"/>
              </a:rPr>
              <a:t>a</a:t>
            </a:r>
            <a:r>
              <a:rPr lang="lv-LV" dirty="0">
                <a:effectLst/>
                <a:latin typeface="Verdana" panose="020B0604030504040204" pitchFamily="34" charset="0"/>
                <a:ea typeface="Verdana" panose="020B0604030504040204" pitchFamily="34" charset="0"/>
              </a:rPr>
              <a:t> iesniegto informatīvo ziņojumu „Par makroekonomisko rādītāju, ieņēmumu un vispārējās valdības budžeta bilances prognozēm 2022.-2024.gadā”.</a:t>
            </a:r>
          </a:p>
          <a:p>
            <a:pPr marL="342900" lvl="0" indent="-342900" algn="just">
              <a:spcAft>
                <a:spcPts val="600"/>
              </a:spcAft>
              <a:buSzPts val="1400"/>
              <a:buFont typeface="Times New Roman" panose="02020603050405020304" pitchFamily="18" charset="0"/>
              <a:buAutoNum type="arabicPeriod"/>
            </a:pPr>
            <a:r>
              <a:rPr lang="lv-LV" noProof="1">
                <a:effectLst/>
                <a:latin typeface="Verdana" panose="020B0604030504040204" pitchFamily="34" charset="0"/>
                <a:ea typeface="Verdana" panose="020B0604030504040204" pitchFamily="34" charset="0"/>
              </a:rPr>
              <a:t>Pieņemt zināšanai, ka vispārējās valdības budžeta bilances prognožu pamatā ir Finanšu ministrijas izstrādātās un Fiskālās disciplīnas padomes 2021. gada 14. jūnijā apstiprinātās makroekonomisko rādītāju prognozes: iekšzemes kopprodukta pieaugums salīdzināmās cenās 2021.gadā 3,7%, 2022.gadā 5,0%, 2023.gadā 3,5% un 2024.gadā 3,4%; iekšzemes kopprodukta pieaugums faktiskajās cenās 2021.gadā 6,9%, 2022.gadā 8,5%, 2023.gadā 6,2% un 2024.gadā 5,3%; nominālais iekšzemes kopprodukts 2021.gadā 31 364 milj. </a:t>
            </a:r>
            <a:r>
              <a:rPr lang="lv-LV" i="1" noProof="1">
                <a:effectLst/>
                <a:latin typeface="Verdana" panose="020B0604030504040204" pitchFamily="34" charset="0"/>
                <a:ea typeface="Verdana" panose="020B0604030504040204" pitchFamily="34" charset="0"/>
              </a:rPr>
              <a:t>euro,</a:t>
            </a:r>
            <a:r>
              <a:rPr lang="lv-LV" noProof="1">
                <a:effectLst/>
                <a:latin typeface="Verdana" panose="020B0604030504040204" pitchFamily="34" charset="0"/>
                <a:ea typeface="Verdana" panose="020B0604030504040204" pitchFamily="34" charset="0"/>
              </a:rPr>
              <a:t> 2022.gadā 34 022 milj. </a:t>
            </a:r>
            <a:r>
              <a:rPr lang="lv-LV" i="1" noProof="1">
                <a:effectLst/>
                <a:latin typeface="Verdana" panose="020B0604030504040204" pitchFamily="34" charset="0"/>
                <a:ea typeface="Verdana" panose="020B0604030504040204" pitchFamily="34" charset="0"/>
              </a:rPr>
              <a:t>euro</a:t>
            </a:r>
            <a:r>
              <a:rPr lang="lv-LV" noProof="1">
                <a:effectLst/>
                <a:latin typeface="Verdana" panose="020B0604030504040204" pitchFamily="34" charset="0"/>
                <a:ea typeface="Verdana" panose="020B0604030504040204" pitchFamily="34" charset="0"/>
              </a:rPr>
              <a:t>, 2023.gadā 36 115 milj. </a:t>
            </a:r>
            <a:r>
              <a:rPr lang="lv-LV" i="1" noProof="1">
                <a:effectLst/>
                <a:latin typeface="Verdana" panose="020B0604030504040204" pitchFamily="34" charset="0"/>
                <a:ea typeface="Verdana" panose="020B0604030504040204" pitchFamily="34" charset="0"/>
              </a:rPr>
              <a:t>euro</a:t>
            </a:r>
            <a:r>
              <a:rPr lang="lv-LV" noProof="1">
                <a:effectLst/>
                <a:latin typeface="Verdana" panose="020B0604030504040204" pitchFamily="34" charset="0"/>
                <a:ea typeface="Verdana" panose="020B0604030504040204" pitchFamily="34" charset="0"/>
              </a:rPr>
              <a:t> un 2024.gadā 38 033 milj. </a:t>
            </a:r>
            <a:r>
              <a:rPr lang="lv-LV" i="1" noProof="1">
                <a:effectLst/>
                <a:latin typeface="Verdana" panose="020B0604030504040204" pitchFamily="34" charset="0"/>
                <a:ea typeface="Verdana" panose="020B0604030504040204" pitchFamily="34" charset="0"/>
              </a:rPr>
              <a:t>euro</a:t>
            </a:r>
            <a:r>
              <a:rPr lang="lv-LV" noProof="1">
                <a:effectLst/>
                <a:latin typeface="Verdana" panose="020B0604030504040204" pitchFamily="34" charset="0"/>
                <a:ea typeface="Verdana" panose="020B0604030504040204" pitchFamily="34" charset="0"/>
              </a:rPr>
              <a:t>; patēriņa cenu izmaiņas salīdzinājumā ar iepriekšējo gadu 2021.gadā 2,0%, 2022.gadā 2,4%, 2023.gadā 2,2% un 2024.gadā 2,0%; nodarbinātības izmaiņas 2021.gadā -1,1%, 2022.gadā 1,8%, 2023.gadā 0,3% un 2024.gadā  0,0%.</a:t>
            </a:r>
          </a:p>
          <a:p>
            <a:pPr marL="342900" lvl="0" indent="-342900" algn="just">
              <a:spcAft>
                <a:spcPts val="600"/>
              </a:spcAft>
              <a:buSzPts val="1400"/>
              <a:buFont typeface="Times New Roman" panose="02020603050405020304" pitchFamily="18" charset="0"/>
              <a:buAutoNum type="arabicPeriod"/>
            </a:pPr>
            <a:r>
              <a:rPr lang="lv-LV" noProof="1">
                <a:effectLst/>
                <a:latin typeface="Verdana" panose="020B0604030504040204" pitchFamily="34" charset="0"/>
                <a:ea typeface="Verdana" panose="020B0604030504040204" pitchFamily="34" charset="0"/>
              </a:rPr>
              <a:t>Pieņemt zināšanai, ka vispārējās valdības budžeta bilance pie nemainīgas politikas tiek prognozēta 2022.gadā  -1 000,1 milj. </a:t>
            </a:r>
            <a:r>
              <a:rPr lang="lv-LV" i="1" noProof="1">
                <a:effectLst/>
                <a:latin typeface="Verdana" panose="020B0604030504040204" pitchFamily="34" charset="0"/>
                <a:ea typeface="Verdana" panose="020B0604030504040204" pitchFamily="34" charset="0"/>
              </a:rPr>
              <a:t>euro</a:t>
            </a:r>
            <a:r>
              <a:rPr lang="lv-LV" noProof="1">
                <a:effectLst/>
                <a:latin typeface="Verdana" panose="020B0604030504040204" pitchFamily="34" charset="0"/>
                <a:ea typeface="Verdana" panose="020B0604030504040204" pitchFamily="34" charset="0"/>
              </a:rPr>
              <a:t> jeb -2,9% no IKP, 2023.gadā ir -443,8 milj. </a:t>
            </a:r>
            <a:r>
              <a:rPr lang="lv-LV" i="1" noProof="1">
                <a:effectLst/>
                <a:latin typeface="Verdana" panose="020B0604030504040204" pitchFamily="34" charset="0"/>
                <a:ea typeface="Verdana" panose="020B0604030504040204" pitchFamily="34" charset="0"/>
              </a:rPr>
              <a:t>euro</a:t>
            </a:r>
            <a:r>
              <a:rPr lang="lv-LV" noProof="1">
                <a:effectLst/>
                <a:latin typeface="Verdana" panose="020B0604030504040204" pitchFamily="34" charset="0"/>
                <a:ea typeface="Verdana" panose="020B0604030504040204" pitchFamily="34" charset="0"/>
              </a:rPr>
              <a:t> jeb -1,2% no IKP un 2024.gadā ir -130,6 milj. </a:t>
            </a:r>
            <a:r>
              <a:rPr lang="lv-LV" i="1" noProof="1">
                <a:effectLst/>
                <a:latin typeface="Verdana" panose="020B0604030504040204" pitchFamily="34" charset="0"/>
                <a:ea typeface="Verdana" panose="020B0604030504040204" pitchFamily="34" charset="0"/>
              </a:rPr>
              <a:t>euro</a:t>
            </a:r>
            <a:r>
              <a:rPr lang="lv-LV" noProof="1">
                <a:effectLst/>
                <a:latin typeface="Verdana" panose="020B0604030504040204" pitchFamily="34" charset="0"/>
                <a:ea typeface="Verdana" panose="020B0604030504040204" pitchFamily="34" charset="0"/>
              </a:rPr>
              <a:t> jeb</a:t>
            </a:r>
            <a:r>
              <a:rPr lang="lv-LV" i="1" noProof="1">
                <a:effectLst/>
                <a:latin typeface="Verdana" panose="020B0604030504040204" pitchFamily="34" charset="0"/>
                <a:ea typeface="Verdana" panose="020B0604030504040204" pitchFamily="34" charset="0"/>
              </a:rPr>
              <a:t> </a:t>
            </a:r>
            <a:r>
              <a:rPr lang="lv-LV" noProof="1">
                <a:effectLst/>
                <a:latin typeface="Verdana" panose="020B0604030504040204" pitchFamily="34" charset="0"/>
                <a:ea typeface="Verdana" panose="020B0604030504040204" pitchFamily="34" charset="0"/>
              </a:rPr>
              <a:t>-0,3% no IKP.</a:t>
            </a:r>
          </a:p>
          <a:p>
            <a:pPr marL="342900" lvl="0" indent="-342900" algn="just">
              <a:spcAft>
                <a:spcPts val="600"/>
              </a:spcAft>
              <a:buSzPts val="1400"/>
              <a:buFont typeface="Times New Roman" panose="02020603050405020304" pitchFamily="18" charset="0"/>
              <a:buAutoNum type="arabicPeriod"/>
            </a:pPr>
            <a:r>
              <a:rPr lang="lv-LV" noProof="1">
                <a:effectLst/>
                <a:latin typeface="Verdana" panose="020B0604030504040204" pitchFamily="34" charset="0"/>
                <a:ea typeface="Verdana" panose="020B0604030504040204" pitchFamily="34" charset="0"/>
              </a:rPr>
              <a:t>Noteikt, ka indikatīvā fiskālā telpa primārajiem kārtējiem nacionāli finansētajiem  izdevumiem 2022., 2023. un 2024. gadā ir 302 000 000 EUR.</a:t>
            </a:r>
          </a:p>
        </p:txBody>
      </p:sp>
    </p:spTree>
    <p:extLst>
      <p:ext uri="{BB962C8B-B14F-4D97-AF65-F5344CB8AC3E}">
        <p14:creationId xmlns:p14="http://schemas.microsoft.com/office/powerpoint/2010/main" val="618920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8CF1122-37BC-476D-B1A7-FEC1E5FC8FDF}"/>
              </a:ext>
            </a:extLst>
          </p:cNvPr>
          <p:cNvSpPr>
            <a:spLocks noGrp="1"/>
          </p:cNvSpPr>
          <p:nvPr>
            <p:ph type="title"/>
          </p:nvPr>
        </p:nvSpPr>
        <p:spPr>
          <a:xfrm>
            <a:off x="2269351" y="270345"/>
            <a:ext cx="9035143" cy="1036642"/>
          </a:xfrm>
        </p:spPr>
        <p:txBody>
          <a:bodyPr>
            <a:normAutofit/>
          </a:bodyPr>
          <a:lstStyle/>
          <a:p>
            <a:r>
              <a:rPr lang="lv-LV" dirty="0"/>
              <a:t>Pateicoties augstai izaugsmei 2.ceturksnī, IKP pirmajā pusgadā pieauga par 4,5%</a:t>
            </a:r>
            <a:endParaRPr lang="en-US" dirty="0"/>
          </a:p>
        </p:txBody>
      </p:sp>
      <p:sp>
        <p:nvSpPr>
          <p:cNvPr id="5" name="Slide Number Placeholder 4">
            <a:extLst>
              <a:ext uri="{FF2B5EF4-FFF2-40B4-BE49-F238E27FC236}">
                <a16:creationId xmlns:a16="http://schemas.microsoft.com/office/drawing/2014/main" id="{8F32C465-438A-4CEC-A8F8-2A5A00BD6B03}"/>
              </a:ext>
            </a:extLst>
          </p:cNvPr>
          <p:cNvSpPr>
            <a:spLocks noGrp="1"/>
          </p:cNvSpPr>
          <p:nvPr>
            <p:ph type="sldNum" sz="quarter" idx="13"/>
          </p:nvPr>
        </p:nvSpPr>
        <p:spPr/>
        <p:txBody>
          <a:bodyPr/>
          <a:lstStyle/>
          <a:p>
            <a:pPr lvl="0"/>
            <a:fld id="{B64F4F4D-1483-4ED9-BBCF-4746A0F69460}" type="slidenum">
              <a:rPr lang="lv-LV" noProof="0" smtClean="0"/>
              <a:pPr lvl="0"/>
              <a:t>4</a:t>
            </a:fld>
            <a:endParaRPr lang="lv-LV" noProof="0" dirty="0"/>
          </a:p>
        </p:txBody>
      </p:sp>
      <p:cxnSp>
        <p:nvCxnSpPr>
          <p:cNvPr id="13" name="Taisns bultveida savienotājs 12">
            <a:extLst>
              <a:ext uri="{FF2B5EF4-FFF2-40B4-BE49-F238E27FC236}">
                <a16:creationId xmlns:a16="http://schemas.microsoft.com/office/drawing/2014/main" id="{E3304C42-7EC5-4A85-BDDF-2EC60C2B7E22}"/>
              </a:ext>
            </a:extLst>
          </p:cNvPr>
          <p:cNvCxnSpPr>
            <a:cxnSpLocks/>
            <a:stCxn id="6" idx="3"/>
          </p:cNvCxnSpPr>
          <p:nvPr/>
        </p:nvCxnSpPr>
        <p:spPr>
          <a:xfrm flipV="1">
            <a:off x="3748035" y="5848140"/>
            <a:ext cx="472273" cy="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1" name="Text Placeholder 8"/>
          <p:cNvSpPr txBox="1">
            <a:spLocks/>
          </p:cNvSpPr>
          <p:nvPr/>
        </p:nvSpPr>
        <p:spPr bwMode="auto">
          <a:xfrm>
            <a:off x="812800" y="6412523"/>
            <a:ext cx="264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marL="0" indent="0" algn="l" defTabSz="938213" rtl="0" eaLnBrk="0" fontAlgn="base" hangingPunct="0">
              <a:spcBef>
                <a:spcPct val="20000"/>
              </a:spcBef>
              <a:spcAft>
                <a:spcPct val="0"/>
              </a:spcAft>
              <a:buFont typeface="Arial" panose="020B0604020202020204" pitchFamily="34" charset="0"/>
              <a:buNone/>
              <a:defRPr sz="1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r>
              <a:rPr lang="lv-LV" dirty="0"/>
              <a:t>Datu avots: CSP</a:t>
            </a:r>
          </a:p>
        </p:txBody>
      </p:sp>
      <p:graphicFrame>
        <p:nvGraphicFramePr>
          <p:cNvPr id="8" name="Chart 7"/>
          <p:cNvGraphicFramePr>
            <a:graphicFrameLocks/>
          </p:cNvGraphicFramePr>
          <p:nvPr/>
        </p:nvGraphicFramePr>
        <p:xfrm>
          <a:off x="1024085" y="1757796"/>
          <a:ext cx="9827394" cy="4584401"/>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1217251" y="1492236"/>
            <a:ext cx="6378669" cy="276999"/>
          </a:xfrm>
          <a:prstGeom prst="rect">
            <a:avLst/>
          </a:prstGeom>
        </p:spPr>
        <p:txBody>
          <a:bodyPr wrap="none">
            <a:spAutoFit/>
          </a:bodyPr>
          <a:lstStyle/>
          <a:p>
            <a:r>
              <a:rPr lang="lv-LV" sz="1200" b="1" dirty="0">
                <a:latin typeface="Verdana" panose="020B0604030504040204" pitchFamily="34" charset="0"/>
              </a:rPr>
              <a:t>Devums IKP pieaugumā, izlietojuma puses komponentes, procentpunkti</a:t>
            </a:r>
            <a:endParaRPr lang="en-GB" sz="1200" dirty="0"/>
          </a:p>
        </p:txBody>
      </p:sp>
      <p:sp>
        <p:nvSpPr>
          <p:cNvPr id="3" name="Rectangle 2"/>
          <p:cNvSpPr/>
          <p:nvPr/>
        </p:nvSpPr>
        <p:spPr>
          <a:xfrm>
            <a:off x="6604000" y="2019300"/>
            <a:ext cx="2095500" cy="3632200"/>
          </a:xfrm>
          <a:prstGeom prst="rect">
            <a:avLst/>
          </a:prstGeom>
          <a:solidFill>
            <a:schemeClr val="bg1">
              <a:lumMod val="65000"/>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Tree>
    <p:extLst>
      <p:ext uri="{BB962C8B-B14F-4D97-AF65-F5344CB8AC3E}">
        <p14:creationId xmlns:p14="http://schemas.microsoft.com/office/powerpoint/2010/main" val="20680810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43A87-A47E-41CA-B2A4-42EE1C844057}"/>
              </a:ext>
            </a:extLst>
          </p:cNvPr>
          <p:cNvSpPr>
            <a:spLocks noGrp="1"/>
          </p:cNvSpPr>
          <p:nvPr>
            <p:ph type="title"/>
          </p:nvPr>
        </p:nvSpPr>
        <p:spPr>
          <a:xfrm>
            <a:off x="2746744" y="381000"/>
            <a:ext cx="6777400" cy="810802"/>
          </a:xfrm>
        </p:spPr>
        <p:txBody>
          <a:bodyPr>
            <a:noAutofit/>
          </a:bodyPr>
          <a:lstStyle/>
          <a:p>
            <a:r>
              <a:rPr lang="lv-LV" dirty="0"/>
              <a:t>MK </a:t>
            </a:r>
            <a:r>
              <a:rPr lang="lv-LV" noProof="1"/>
              <a:t>protokollēmuma projekts (turp.)</a:t>
            </a:r>
          </a:p>
        </p:txBody>
      </p:sp>
      <p:sp>
        <p:nvSpPr>
          <p:cNvPr id="6" name="Slide Number Placeholder 5">
            <a:extLst>
              <a:ext uri="{FF2B5EF4-FFF2-40B4-BE49-F238E27FC236}">
                <a16:creationId xmlns:a16="http://schemas.microsoft.com/office/drawing/2014/main" id="{9A28D9FB-94BA-4E89-B1EE-3B5AA08AE3DE}"/>
              </a:ext>
            </a:extLst>
          </p:cNvPr>
          <p:cNvSpPr>
            <a:spLocks noGrp="1"/>
          </p:cNvSpPr>
          <p:nvPr>
            <p:ph type="sldNum" sz="quarter" idx="13"/>
          </p:nvPr>
        </p:nvSpPr>
        <p:spPr/>
        <p:txBody>
          <a:bodyPr/>
          <a:lstStyle/>
          <a:p>
            <a:fld id="{0B582915-0310-4CDD-9A79-BDC3E59340E8}" type="slidenum">
              <a:rPr lang="en-US" altLang="lv-LV" smtClean="0"/>
              <a:pPr/>
              <a:t>40</a:t>
            </a:fld>
            <a:endParaRPr lang="en-US" altLang="lv-LV" dirty="0"/>
          </a:p>
        </p:txBody>
      </p:sp>
      <p:sp>
        <p:nvSpPr>
          <p:cNvPr id="8" name="TextBox 7">
            <a:extLst>
              <a:ext uri="{FF2B5EF4-FFF2-40B4-BE49-F238E27FC236}">
                <a16:creationId xmlns:a16="http://schemas.microsoft.com/office/drawing/2014/main" id="{8A13DB4C-4B40-42C8-AAA4-86FF85A6C62C}"/>
              </a:ext>
            </a:extLst>
          </p:cNvPr>
          <p:cNvSpPr txBox="1"/>
          <p:nvPr/>
        </p:nvSpPr>
        <p:spPr>
          <a:xfrm>
            <a:off x="1088549" y="1543773"/>
            <a:ext cx="10093790" cy="4693593"/>
          </a:xfrm>
          <a:prstGeom prst="rect">
            <a:avLst/>
          </a:prstGeom>
          <a:noFill/>
        </p:spPr>
        <p:txBody>
          <a:bodyPr wrap="square">
            <a:spAutoFit/>
          </a:bodyPr>
          <a:lstStyle/>
          <a:p>
            <a:pPr marL="342900" lvl="0" indent="-342900" algn="just">
              <a:spcAft>
                <a:spcPts val="600"/>
              </a:spcAft>
              <a:buSzPts val="1400"/>
              <a:buFont typeface="+mj-lt"/>
              <a:buAutoNum type="arabicPeriod" startAt="5"/>
            </a:pPr>
            <a:r>
              <a:rPr lang="lv-LV" dirty="0">
                <a:effectLst/>
                <a:latin typeface="Verdana" panose="020B0604030504040204" pitchFamily="34" charset="0"/>
                <a:ea typeface="Verdana" panose="020B0604030504040204" pitchFamily="34" charset="0"/>
              </a:rPr>
              <a:t>Pieņemt zināšanai, ka vispārējās valdības budžeta bilances prognozēs 2022.-2024. gadam Finanšu ministrijai ir iekļauti plānotie maksājumi Eiropas Savienības budžetā pēc naudas plūsmas 2022.gadam 371 790 000 EUR, 2023.gadam 362 830 000 EUR un 2024.gadam 368 850 000 EUR. Finanšu ministrijai precizēt izdevumus 2022., 2023. un 2024. gadam budžeta apakšprogrammā 41.01.00 “Iemaksas Eiropas Savienības budžetā”, palielinot kārtējos maksājumus Eiropas Savienības budžetā 2022.gadam par 11 460 000 EUR un samazinot kārtējos maksājumus Eiropas Savienības budžetā 2023.gadam par 2 250 000 EUR un 2024. gadam par 12 830 000 EUR. </a:t>
            </a:r>
          </a:p>
          <a:p>
            <a:pPr marL="342900" lvl="0" indent="-342900" algn="just">
              <a:spcAft>
                <a:spcPts val="600"/>
              </a:spcAft>
              <a:buSzPts val="1400"/>
              <a:buFont typeface="+mj-lt"/>
              <a:buAutoNum type="arabicPeriod" startAt="5"/>
            </a:pPr>
            <a:r>
              <a:rPr lang="lv-LV" dirty="0">
                <a:effectLst/>
                <a:latin typeface="Verdana" panose="020B0604030504040204" pitchFamily="34" charset="0"/>
                <a:ea typeface="Verdana" panose="020B0604030504040204" pitchFamily="34" charset="0"/>
              </a:rPr>
              <a:t>Pieņemt zināšanai, ka vispārējās valdības budžeta bilances prognozēs 2022.gadam ir iekļauts plānotais maksājums </a:t>
            </a:r>
            <a:r>
              <a:rPr lang="lv-LV" dirty="0">
                <a:solidFill>
                  <a:srgbClr val="212121"/>
                </a:solidFill>
                <a:effectLst/>
                <a:latin typeface="Verdana" panose="020B0604030504040204" pitchFamily="34" charset="0"/>
                <a:ea typeface="Verdana" panose="020B0604030504040204" pitchFamily="34" charset="0"/>
              </a:rPr>
              <a:t>Starptautiskās Attīstības asociācijas resursu 20.papildināšanai un par EUR 5 970 000 palielināti vispārējās valdības budžeta izdevumi.</a:t>
            </a:r>
            <a:endParaRPr lang="lv-LV" dirty="0">
              <a:effectLst/>
              <a:latin typeface="Verdana" panose="020B0604030504040204" pitchFamily="34" charset="0"/>
              <a:ea typeface="Verdana" panose="020B0604030504040204" pitchFamily="34" charset="0"/>
            </a:endParaRPr>
          </a:p>
          <a:p>
            <a:pPr marL="342900" lvl="0" indent="-342900" algn="just">
              <a:spcAft>
                <a:spcPts val="600"/>
              </a:spcAft>
              <a:buSzPts val="1400"/>
              <a:buFont typeface="+mj-lt"/>
              <a:buAutoNum type="arabicPeriod" startAt="5"/>
            </a:pPr>
            <a:r>
              <a:rPr lang="lv-LV" dirty="0">
                <a:effectLst/>
                <a:latin typeface="Verdana" panose="020B0604030504040204" pitchFamily="34" charset="0"/>
                <a:ea typeface="Verdana" panose="020B0604030504040204" pitchFamily="34" charset="0"/>
              </a:rPr>
              <a:t>Pieņemt zināšanai Finanšu ministrijas izstrādāto makroekonomiskās attīstības pesimistisko jeb “Covid-19 trešā viļņa” scenāriju, kas paredz iekšzemes kopprodukta pieaugumu salīdzināmās cenās 2021.gadā 3,0%, 2022.gadā 2,5%, 2023.gadā 3,4% un 2024.gadā 3,4%.</a:t>
            </a:r>
          </a:p>
        </p:txBody>
      </p:sp>
    </p:spTree>
    <p:extLst>
      <p:ext uri="{BB962C8B-B14F-4D97-AF65-F5344CB8AC3E}">
        <p14:creationId xmlns:p14="http://schemas.microsoft.com/office/powerpoint/2010/main" val="41848110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8CF1122-37BC-476D-B1A7-FEC1E5FC8FDF}"/>
              </a:ext>
            </a:extLst>
          </p:cNvPr>
          <p:cNvSpPr>
            <a:spLocks noGrp="1"/>
          </p:cNvSpPr>
          <p:nvPr>
            <p:ph type="title"/>
          </p:nvPr>
        </p:nvSpPr>
        <p:spPr>
          <a:xfrm>
            <a:off x="2305210" y="222735"/>
            <a:ext cx="9035143" cy="1036642"/>
          </a:xfrm>
        </p:spPr>
        <p:txBody>
          <a:bodyPr>
            <a:normAutofit/>
          </a:bodyPr>
          <a:lstStyle/>
          <a:p>
            <a:r>
              <a:rPr lang="lv-LV" noProof="1"/>
              <a:t>Covid</a:t>
            </a:r>
            <a:r>
              <a:rPr lang="lv-LV" dirty="0"/>
              <a:t> krīzē cietušās pakalpojumu nozares pakāpeniski sāk atjaunot darbības apjomus...</a:t>
            </a:r>
            <a:endParaRPr lang="en-US" dirty="0"/>
          </a:p>
        </p:txBody>
      </p:sp>
      <p:sp>
        <p:nvSpPr>
          <p:cNvPr id="5" name="Slide Number Placeholder 4">
            <a:extLst>
              <a:ext uri="{FF2B5EF4-FFF2-40B4-BE49-F238E27FC236}">
                <a16:creationId xmlns:a16="http://schemas.microsoft.com/office/drawing/2014/main" id="{8F32C465-438A-4CEC-A8F8-2A5A00BD6B03}"/>
              </a:ext>
            </a:extLst>
          </p:cNvPr>
          <p:cNvSpPr>
            <a:spLocks noGrp="1"/>
          </p:cNvSpPr>
          <p:nvPr>
            <p:ph type="sldNum" sz="quarter" idx="13"/>
          </p:nvPr>
        </p:nvSpPr>
        <p:spPr/>
        <p:txBody>
          <a:bodyPr/>
          <a:lstStyle/>
          <a:p>
            <a:pPr lvl="0"/>
            <a:fld id="{B64F4F4D-1483-4ED9-BBCF-4746A0F69460}" type="slidenum">
              <a:rPr lang="lv-LV" noProof="0" smtClean="0"/>
              <a:pPr lvl="0"/>
              <a:t>5</a:t>
            </a:fld>
            <a:endParaRPr lang="lv-LV" noProof="0" dirty="0"/>
          </a:p>
        </p:txBody>
      </p:sp>
      <p:cxnSp>
        <p:nvCxnSpPr>
          <p:cNvPr id="13" name="Taisns bultveida savienotājs 12">
            <a:extLst>
              <a:ext uri="{FF2B5EF4-FFF2-40B4-BE49-F238E27FC236}">
                <a16:creationId xmlns:a16="http://schemas.microsoft.com/office/drawing/2014/main" id="{E3304C42-7EC5-4A85-BDDF-2EC60C2B7E22}"/>
              </a:ext>
            </a:extLst>
          </p:cNvPr>
          <p:cNvCxnSpPr>
            <a:cxnSpLocks/>
            <a:stCxn id="6" idx="3"/>
          </p:cNvCxnSpPr>
          <p:nvPr/>
        </p:nvCxnSpPr>
        <p:spPr>
          <a:xfrm flipV="1">
            <a:off x="3748035" y="5848140"/>
            <a:ext cx="472273" cy="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1" name="Text Placeholder 8"/>
          <p:cNvSpPr txBox="1">
            <a:spLocks/>
          </p:cNvSpPr>
          <p:nvPr/>
        </p:nvSpPr>
        <p:spPr bwMode="auto">
          <a:xfrm>
            <a:off x="748792" y="6564923"/>
            <a:ext cx="264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marL="0" indent="0" algn="l" defTabSz="938213" rtl="0" eaLnBrk="0" fontAlgn="base" hangingPunct="0">
              <a:spcBef>
                <a:spcPct val="20000"/>
              </a:spcBef>
              <a:spcAft>
                <a:spcPct val="0"/>
              </a:spcAft>
              <a:buFont typeface="Arial" panose="020B0604020202020204" pitchFamily="34" charset="0"/>
              <a:buNone/>
              <a:defRPr sz="1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r>
              <a:rPr lang="lv-LV" dirty="0"/>
              <a:t>Datu avots: CSP</a:t>
            </a:r>
          </a:p>
        </p:txBody>
      </p:sp>
      <p:sp>
        <p:nvSpPr>
          <p:cNvPr id="2" name="Rectangle 1"/>
          <p:cNvSpPr/>
          <p:nvPr/>
        </p:nvSpPr>
        <p:spPr>
          <a:xfrm>
            <a:off x="1030973" y="1348299"/>
            <a:ext cx="8310288" cy="276999"/>
          </a:xfrm>
          <a:prstGeom prst="rect">
            <a:avLst/>
          </a:prstGeom>
        </p:spPr>
        <p:txBody>
          <a:bodyPr wrap="none">
            <a:spAutoFit/>
          </a:bodyPr>
          <a:lstStyle/>
          <a:p>
            <a:r>
              <a:rPr lang="lv-LV" sz="1200" b="1" dirty="0">
                <a:latin typeface="Verdana" panose="020B0604030504040204" pitchFamily="34" charset="0"/>
              </a:rPr>
              <a:t>Pakalpojumu nozaru produkcijas apjoma pārmaiņas, % pret iepriekšējā gada attiecīgo mēnesi</a:t>
            </a:r>
            <a:endParaRPr lang="en-GB" sz="1200" dirty="0"/>
          </a:p>
        </p:txBody>
      </p:sp>
      <p:pic>
        <p:nvPicPr>
          <p:cNvPr id="3" name="Picture 2"/>
          <p:cNvPicPr>
            <a:picLocks noChangeAspect="1"/>
          </p:cNvPicPr>
          <p:nvPr/>
        </p:nvPicPr>
        <p:blipFill rotWithShape="1">
          <a:blip r:embed="rId3"/>
          <a:srcRect l="1" t="973" r="198" b="3331"/>
          <a:stretch/>
        </p:blipFill>
        <p:spPr>
          <a:xfrm>
            <a:off x="347474" y="1686757"/>
            <a:ext cx="11415440" cy="4878166"/>
          </a:xfrm>
          <a:prstGeom prst="rect">
            <a:avLst/>
          </a:prstGeom>
        </p:spPr>
      </p:pic>
      <p:sp>
        <p:nvSpPr>
          <p:cNvPr id="8" name="Slide Number Placeholder 4">
            <a:extLst>
              <a:ext uri="{FF2B5EF4-FFF2-40B4-BE49-F238E27FC236}">
                <a16:creationId xmlns:a16="http://schemas.microsoft.com/office/drawing/2014/main" id="{A127C4C1-01E0-45E0-A43A-4FFF58BBEB1A}"/>
              </a:ext>
            </a:extLst>
          </p:cNvPr>
          <p:cNvSpPr txBox="1">
            <a:spLocks/>
          </p:cNvSpPr>
          <p:nvPr/>
        </p:nvSpPr>
        <p:spPr>
          <a:xfrm>
            <a:off x="11375878" y="6369978"/>
            <a:ext cx="562124" cy="304800"/>
          </a:xfrm>
          <a:prstGeom prst="rect">
            <a:avLst/>
          </a:prstGeom>
        </p:spPr>
        <p:txBody>
          <a:bodyPr vert="horz" wrap="square" lIns="93957" tIns="46979" rIns="93957" bIns="46979" numCol="1" anchor="ctr" anchorCtr="0" compatLnSpc="1">
            <a:prstTxWarp prst="textNoShape">
              <a:avLst/>
            </a:prstTxWarp>
          </a:bodyPr>
          <a:lstStyle>
            <a:defPPr>
              <a:defRPr lang="en-US"/>
            </a:defPPr>
            <a:lvl1pPr algn="r" defTabSz="938213" rtl="0" fontAlgn="base">
              <a:spcBef>
                <a:spcPct val="0"/>
              </a:spcBef>
              <a:spcAft>
                <a:spcPct val="0"/>
              </a:spcAft>
              <a:defRPr sz="1000" kern="1200">
                <a:solidFill>
                  <a:srgbClr val="898989"/>
                </a:solidFill>
                <a:latin typeface="Verdana" panose="020B0604030504040204" pitchFamily="34" charset="0"/>
                <a:ea typeface="+mn-ea"/>
                <a:cs typeface="Arial" panose="020B0604020202020204" pitchFamily="34" charset="0"/>
              </a:defRPr>
            </a:lvl1pPr>
            <a:lvl2pPr marL="468313" indent="-11113"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2pPr>
            <a:lvl3pPr marL="938213" indent="-23813"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3pPr>
            <a:lvl4pPr marL="1408113" indent="-36513"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4pPr>
            <a:lvl5pPr marL="1878013" indent="-49213" algn="l" defTabSz="938213" rtl="0" fontAlgn="base">
              <a:spcBef>
                <a:spcPct val="0"/>
              </a:spcBef>
              <a:spcAft>
                <a:spcPct val="0"/>
              </a:spcAft>
              <a:defRPr sz="17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1700" kern="1200">
                <a:solidFill>
                  <a:schemeClr val="tx1"/>
                </a:solidFill>
                <a:latin typeface="Times New Roman" panose="02020603050405020304" pitchFamily="18" charset="0"/>
                <a:ea typeface="+mn-ea"/>
                <a:cs typeface="Arial" panose="020B0604020202020204" pitchFamily="34" charset="0"/>
              </a:defRPr>
            </a:lvl9pPr>
          </a:lstStyle>
          <a:p>
            <a:fld id="{B64F4F4D-1483-4ED9-BBCF-4746A0F69460}" type="slidenum">
              <a:rPr lang="lv-LV" smtClean="0"/>
              <a:pPr/>
              <a:t>5</a:t>
            </a:fld>
            <a:endParaRPr lang="lv-LV" dirty="0"/>
          </a:p>
        </p:txBody>
      </p:sp>
    </p:spTree>
    <p:extLst>
      <p:ext uri="{BB962C8B-B14F-4D97-AF65-F5344CB8AC3E}">
        <p14:creationId xmlns:p14="http://schemas.microsoft.com/office/powerpoint/2010/main" val="2284111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8CF1122-37BC-476D-B1A7-FEC1E5FC8FDF}"/>
              </a:ext>
            </a:extLst>
          </p:cNvPr>
          <p:cNvSpPr>
            <a:spLocks noGrp="1"/>
          </p:cNvSpPr>
          <p:nvPr>
            <p:ph type="title"/>
          </p:nvPr>
        </p:nvSpPr>
        <p:spPr>
          <a:xfrm>
            <a:off x="2382047" y="251886"/>
            <a:ext cx="9035143" cy="1036642"/>
          </a:xfrm>
        </p:spPr>
        <p:txBody>
          <a:bodyPr>
            <a:normAutofit/>
          </a:bodyPr>
          <a:lstStyle/>
          <a:p>
            <a:r>
              <a:rPr lang="lv-LV" dirty="0"/>
              <a:t>…tomēr joprojām atpaliek no pirmskrīzes līmeņa, īpaši izmitināšana un ēdināšana, kā arī transports </a:t>
            </a:r>
            <a:endParaRPr lang="en-US" dirty="0"/>
          </a:p>
        </p:txBody>
      </p:sp>
      <p:sp>
        <p:nvSpPr>
          <p:cNvPr id="5" name="Slide Number Placeholder 4">
            <a:extLst>
              <a:ext uri="{FF2B5EF4-FFF2-40B4-BE49-F238E27FC236}">
                <a16:creationId xmlns:a16="http://schemas.microsoft.com/office/drawing/2014/main" id="{8F32C465-438A-4CEC-A8F8-2A5A00BD6B03}"/>
              </a:ext>
            </a:extLst>
          </p:cNvPr>
          <p:cNvSpPr>
            <a:spLocks noGrp="1"/>
          </p:cNvSpPr>
          <p:nvPr>
            <p:ph type="sldNum" sz="quarter" idx="13"/>
          </p:nvPr>
        </p:nvSpPr>
        <p:spPr/>
        <p:txBody>
          <a:bodyPr/>
          <a:lstStyle/>
          <a:p>
            <a:pPr lvl="0"/>
            <a:fld id="{B64F4F4D-1483-4ED9-BBCF-4746A0F69460}" type="slidenum">
              <a:rPr lang="lv-LV" noProof="0" smtClean="0"/>
              <a:pPr lvl="0"/>
              <a:t>6</a:t>
            </a:fld>
            <a:endParaRPr lang="lv-LV" noProof="0" dirty="0"/>
          </a:p>
        </p:txBody>
      </p:sp>
      <p:cxnSp>
        <p:nvCxnSpPr>
          <p:cNvPr id="13" name="Taisns bultveida savienotājs 12">
            <a:extLst>
              <a:ext uri="{FF2B5EF4-FFF2-40B4-BE49-F238E27FC236}">
                <a16:creationId xmlns:a16="http://schemas.microsoft.com/office/drawing/2014/main" id="{E3304C42-7EC5-4A85-BDDF-2EC60C2B7E22}"/>
              </a:ext>
            </a:extLst>
          </p:cNvPr>
          <p:cNvCxnSpPr>
            <a:cxnSpLocks/>
            <a:stCxn id="6" idx="3"/>
          </p:cNvCxnSpPr>
          <p:nvPr/>
        </p:nvCxnSpPr>
        <p:spPr>
          <a:xfrm flipV="1">
            <a:off x="3748035" y="5848140"/>
            <a:ext cx="472273" cy="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1" name="Text Placeholder 8"/>
          <p:cNvSpPr txBox="1">
            <a:spLocks/>
          </p:cNvSpPr>
          <p:nvPr/>
        </p:nvSpPr>
        <p:spPr bwMode="auto">
          <a:xfrm>
            <a:off x="881957" y="6462597"/>
            <a:ext cx="264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marL="0" indent="0" algn="l" defTabSz="938213" rtl="0" eaLnBrk="0" fontAlgn="base" hangingPunct="0">
              <a:spcBef>
                <a:spcPct val="20000"/>
              </a:spcBef>
              <a:spcAft>
                <a:spcPct val="0"/>
              </a:spcAft>
              <a:buFont typeface="Arial" panose="020B0604020202020204" pitchFamily="34" charset="0"/>
              <a:buNone/>
              <a:defRPr sz="1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r>
              <a:rPr lang="lv-LV" dirty="0"/>
              <a:t>Datu avots: CSP, </a:t>
            </a:r>
            <a:r>
              <a:rPr lang="lv-LV" noProof="1"/>
              <a:t>Eurostat</a:t>
            </a:r>
          </a:p>
        </p:txBody>
      </p:sp>
      <p:sp>
        <p:nvSpPr>
          <p:cNvPr id="2" name="Rectangle 1"/>
          <p:cNvSpPr/>
          <p:nvPr/>
        </p:nvSpPr>
        <p:spPr>
          <a:xfrm>
            <a:off x="683189" y="1426383"/>
            <a:ext cx="5472973" cy="461665"/>
          </a:xfrm>
          <a:prstGeom prst="rect">
            <a:avLst/>
          </a:prstGeom>
        </p:spPr>
        <p:txBody>
          <a:bodyPr wrap="square">
            <a:spAutoFit/>
          </a:bodyPr>
          <a:lstStyle/>
          <a:p>
            <a:r>
              <a:rPr lang="lv-LV" sz="1200" b="1" dirty="0">
                <a:latin typeface="Verdana" panose="020B0604030504040204" pitchFamily="34" charset="0"/>
              </a:rPr>
              <a:t>Pakalpojumu nozaru produkcijas apjoms, sezonāli izlīdzināti,</a:t>
            </a:r>
          </a:p>
          <a:p>
            <a:r>
              <a:rPr lang="lv-LV" sz="1200" b="1" dirty="0">
                <a:latin typeface="Verdana" panose="020B0604030504040204" pitchFamily="34" charset="0"/>
              </a:rPr>
              <a:t> 2019.gada decembris = 1</a:t>
            </a:r>
            <a:endParaRPr lang="en-GB" sz="1200" dirty="0"/>
          </a:p>
        </p:txBody>
      </p:sp>
      <p:graphicFrame>
        <p:nvGraphicFramePr>
          <p:cNvPr id="15" name="Chart 14"/>
          <p:cNvGraphicFramePr/>
          <p:nvPr/>
        </p:nvGraphicFramePr>
        <p:xfrm>
          <a:off x="716572" y="1830654"/>
          <a:ext cx="5282150" cy="46736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nvGraphicFramePr>
        <p:xfrm>
          <a:off x="6643179" y="1830654"/>
          <a:ext cx="4774011" cy="4588534"/>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p:cNvSpPr/>
          <p:nvPr/>
        </p:nvSpPr>
        <p:spPr>
          <a:xfrm>
            <a:off x="6312627" y="1368989"/>
            <a:ext cx="5472973" cy="461665"/>
          </a:xfrm>
          <a:prstGeom prst="rect">
            <a:avLst/>
          </a:prstGeom>
        </p:spPr>
        <p:txBody>
          <a:bodyPr wrap="square">
            <a:spAutoFit/>
          </a:bodyPr>
          <a:lstStyle/>
          <a:p>
            <a:pPr algn="ctr">
              <a:defRPr sz="1200" b="1" i="0" u="none" strike="noStrike" kern="1200" spc="0" baseline="0">
                <a:solidFill>
                  <a:sysClr val="windowText" lastClr="000000"/>
                </a:solidFill>
                <a:latin typeface="Verdana" panose="020B0604030504040204" pitchFamily="34" charset="0"/>
                <a:ea typeface="Verdana" panose="020B0604030504040204" pitchFamily="34" charset="0"/>
                <a:cs typeface="+mn-cs"/>
              </a:defRPr>
            </a:pPr>
            <a:r>
              <a:rPr lang="lv-LV" sz="1200" b="1" dirty="0">
                <a:solidFill>
                  <a:sysClr val="windowText" lastClr="000000"/>
                </a:solidFill>
                <a:latin typeface="Verdana" panose="020B0604030504040204" pitchFamily="34" charset="0"/>
                <a:ea typeface="Verdana" panose="020B0604030504040204" pitchFamily="34" charset="0"/>
              </a:rPr>
              <a:t>Covid krīzes smagāk skarto nozaru īpatsvars kopējā pievienotajā vērtībā, %, 2018.gads</a:t>
            </a:r>
          </a:p>
        </p:txBody>
      </p:sp>
    </p:spTree>
    <p:extLst>
      <p:ext uri="{BB962C8B-B14F-4D97-AF65-F5344CB8AC3E}">
        <p14:creationId xmlns:p14="http://schemas.microsoft.com/office/powerpoint/2010/main" val="2139820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9106" y="299835"/>
            <a:ext cx="9089878" cy="1036642"/>
          </a:xfrm>
        </p:spPr>
        <p:txBody>
          <a:bodyPr>
            <a:normAutofit/>
          </a:bodyPr>
          <a:lstStyle/>
          <a:p>
            <a:r>
              <a:rPr lang="lv-LV" dirty="0"/>
              <a:t>Latvijas rūpniecības izaugsmei augšupejoša tendence</a:t>
            </a:r>
            <a:endParaRPr lang="en-GB" dirty="0"/>
          </a:p>
        </p:txBody>
      </p:sp>
      <p:sp>
        <p:nvSpPr>
          <p:cNvPr id="6" name="Slide Number Placeholder 5"/>
          <p:cNvSpPr>
            <a:spLocks noGrp="1"/>
          </p:cNvSpPr>
          <p:nvPr>
            <p:ph type="sldNum" sz="quarter" idx="13"/>
          </p:nvPr>
        </p:nvSpPr>
        <p:spPr/>
        <p:txBody>
          <a:bodyPr/>
          <a:lstStyle/>
          <a:p>
            <a:pPr>
              <a:defRPr/>
            </a:pPr>
            <a:fld id="{84E009EE-3A8C-4533-92EE-AB6A211B1155}" type="slidenum">
              <a:rPr lang="en-US" altLang="lv-LV" smtClean="0"/>
              <a:pPr>
                <a:defRPr/>
              </a:pPr>
              <a:t>7</a:t>
            </a:fld>
            <a:endParaRPr lang="en-US" altLang="lv-LV" dirty="0"/>
          </a:p>
        </p:txBody>
      </p:sp>
      <p:sp>
        <p:nvSpPr>
          <p:cNvPr id="4" name="TextBox 3"/>
          <p:cNvSpPr txBox="1"/>
          <p:nvPr/>
        </p:nvSpPr>
        <p:spPr>
          <a:xfrm>
            <a:off x="1046284" y="1355507"/>
            <a:ext cx="10638785" cy="461665"/>
          </a:xfrm>
          <a:prstGeom prst="rect">
            <a:avLst/>
          </a:prstGeom>
          <a:noFill/>
        </p:spPr>
        <p:txBody>
          <a:bodyPr wrap="square" rtlCol="0">
            <a:spAutoFit/>
          </a:bodyPr>
          <a:lstStyle/>
          <a:p>
            <a:pPr algn="ctr"/>
            <a:r>
              <a:rPr lang="lv-LV" sz="1200" b="1" dirty="0">
                <a:latin typeface="Verdana" panose="020B0604030504040204" pitchFamily="34" charset="0"/>
                <a:ea typeface="Verdana" panose="020B0604030504040204" pitchFamily="34" charset="0"/>
              </a:rPr>
              <a:t>Rūpniecības apjoma izmaiņas</a:t>
            </a:r>
            <a:r>
              <a:rPr lang="en-US" sz="1200" b="1" dirty="0">
                <a:latin typeface="Verdana" panose="020B0604030504040204" pitchFamily="34" charset="0"/>
                <a:ea typeface="Verdana" panose="020B0604030504040204" pitchFamily="34" charset="0"/>
              </a:rPr>
              <a:t> </a:t>
            </a:r>
            <a:r>
              <a:rPr lang="lv-LV" sz="1200" b="1" dirty="0">
                <a:latin typeface="Verdana" panose="020B0604030504040204" pitchFamily="34" charset="0"/>
                <a:ea typeface="Verdana" panose="020B0604030504040204" pitchFamily="34" charset="0"/>
              </a:rPr>
              <a:t>2021.gada pirmajā pusē un 2020.gadā</a:t>
            </a:r>
            <a:r>
              <a:rPr lang="en-US" sz="1200" b="1" dirty="0">
                <a:latin typeface="Verdana" panose="020B0604030504040204" pitchFamily="34" charset="0"/>
                <a:ea typeface="Verdana" panose="020B0604030504040204" pitchFamily="34" charset="0"/>
              </a:rPr>
              <a:t>,</a:t>
            </a:r>
            <a:r>
              <a:rPr lang="lv-LV" sz="1200" b="1" dirty="0">
                <a:latin typeface="Verdana" panose="020B0604030504040204" pitchFamily="34" charset="0"/>
                <a:ea typeface="Verdana" panose="020B0604030504040204" pitchFamily="34" charset="0"/>
              </a:rPr>
              <a:t>%, g/g</a:t>
            </a:r>
          </a:p>
          <a:p>
            <a:pPr algn="ctr"/>
            <a:r>
              <a:rPr lang="lv-LV" sz="1200" b="1" dirty="0">
                <a:latin typeface="Verdana" panose="020B0604030504040204" pitchFamily="34" charset="0"/>
                <a:ea typeface="Verdana" panose="020B0604030504040204" pitchFamily="34" charset="0"/>
              </a:rPr>
              <a:t> salīdzināmajās cenās</a:t>
            </a:r>
            <a:r>
              <a:rPr lang="en-US" sz="1200" b="1" dirty="0">
                <a:latin typeface="Verdana" panose="020B0604030504040204" pitchFamily="34" charset="0"/>
                <a:ea typeface="Verdana" panose="020B0604030504040204" pitchFamily="34" charset="0"/>
              </a:rPr>
              <a:t>, </a:t>
            </a:r>
            <a:r>
              <a:rPr lang="lv-LV" sz="1200" b="1" dirty="0">
                <a:latin typeface="Verdana" panose="020B0604030504040204" pitchFamily="34" charset="0"/>
                <a:ea typeface="Verdana" panose="020B0604030504040204" pitchFamily="34" charset="0"/>
              </a:rPr>
              <a:t>kalendāri izlīdzināti dati</a:t>
            </a:r>
          </a:p>
        </p:txBody>
      </p:sp>
      <p:sp>
        <p:nvSpPr>
          <p:cNvPr id="8" name="Text Placeholder 8"/>
          <p:cNvSpPr>
            <a:spLocks noGrp="1"/>
          </p:cNvSpPr>
          <p:nvPr>
            <p:ph type="body" sz="quarter" idx="10"/>
          </p:nvPr>
        </p:nvSpPr>
        <p:spPr>
          <a:xfrm>
            <a:off x="812800" y="6412523"/>
            <a:ext cx="2641600" cy="304800"/>
          </a:xfrm>
        </p:spPr>
        <p:txBody>
          <a:bodyPr>
            <a:normAutofit/>
          </a:bodyPr>
          <a:lstStyle/>
          <a:p>
            <a:r>
              <a:rPr lang="lv-LV" dirty="0"/>
              <a:t>Datu avots: CSP</a:t>
            </a:r>
          </a:p>
        </p:txBody>
      </p:sp>
      <p:graphicFrame>
        <p:nvGraphicFramePr>
          <p:cNvPr id="13" name="Content Placeholder 9"/>
          <p:cNvGraphicFramePr>
            <a:graphicFrameLocks noGrp="1"/>
          </p:cNvGraphicFramePr>
          <p:nvPr/>
        </p:nvGraphicFramePr>
        <p:xfrm>
          <a:off x="652463" y="1892423"/>
          <a:ext cx="10929937" cy="46599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93300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431" y="155320"/>
            <a:ext cx="9166688" cy="908848"/>
          </a:xfrm>
        </p:spPr>
        <p:txBody>
          <a:bodyPr>
            <a:normAutofit/>
          </a:bodyPr>
          <a:lstStyle/>
          <a:p>
            <a:r>
              <a:rPr lang="lv-LV" dirty="0"/>
              <a:t>Būvniecība atgriežas </a:t>
            </a:r>
            <a:r>
              <a:rPr lang="lv-LV" noProof="1"/>
              <a:t>pirmskrīzes līmenī</a:t>
            </a:r>
            <a:r>
              <a:rPr lang="lv-LV" dirty="0"/>
              <a:t>, </a:t>
            </a:r>
            <a:br>
              <a:rPr lang="lv-LV" dirty="0"/>
            </a:br>
            <a:r>
              <a:rPr lang="lv-LV" dirty="0"/>
              <a:t>strauji pieaug būvniecības izmaksas </a:t>
            </a:r>
            <a:endParaRPr lang="en-US" dirty="0"/>
          </a:p>
        </p:txBody>
      </p:sp>
      <p:sp>
        <p:nvSpPr>
          <p:cNvPr id="6" name="Slide Number Placeholder 5"/>
          <p:cNvSpPr>
            <a:spLocks noGrp="1"/>
          </p:cNvSpPr>
          <p:nvPr>
            <p:ph type="sldNum" sz="quarter" idx="13"/>
          </p:nvPr>
        </p:nvSpPr>
        <p:spPr/>
        <p:txBody>
          <a:bodyPr/>
          <a:lstStyle/>
          <a:p>
            <a:pPr>
              <a:defRPr/>
            </a:pPr>
            <a:fld id="{84E009EE-3A8C-4533-92EE-AB6A211B1155}" type="slidenum">
              <a:rPr lang="en-US" altLang="lv-LV" smtClean="0"/>
              <a:pPr>
                <a:defRPr/>
              </a:pPr>
              <a:t>8</a:t>
            </a:fld>
            <a:endParaRPr lang="en-US" altLang="lv-LV" dirty="0"/>
          </a:p>
        </p:txBody>
      </p:sp>
      <p:sp>
        <p:nvSpPr>
          <p:cNvPr id="8" name="Text Placeholder 8"/>
          <p:cNvSpPr>
            <a:spLocks noGrp="1"/>
          </p:cNvSpPr>
          <p:nvPr>
            <p:ph type="body" sz="quarter" idx="10"/>
          </p:nvPr>
        </p:nvSpPr>
        <p:spPr>
          <a:xfrm>
            <a:off x="735798" y="6553200"/>
            <a:ext cx="2641600" cy="304800"/>
          </a:xfrm>
        </p:spPr>
        <p:txBody>
          <a:bodyPr>
            <a:normAutofit/>
          </a:bodyPr>
          <a:lstStyle/>
          <a:p>
            <a:r>
              <a:rPr lang="lv-LV" dirty="0"/>
              <a:t>Datu avots: CSP</a:t>
            </a:r>
          </a:p>
        </p:txBody>
      </p:sp>
      <p:sp>
        <p:nvSpPr>
          <p:cNvPr id="12" name="Content Placeholder 3"/>
          <p:cNvSpPr txBox="1">
            <a:spLocks/>
          </p:cNvSpPr>
          <p:nvPr/>
        </p:nvSpPr>
        <p:spPr bwMode="auto">
          <a:xfrm>
            <a:off x="491728" y="1378206"/>
            <a:ext cx="524568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300">
                <a:solidFill>
                  <a:schemeClr val="tx1"/>
                </a:solidFill>
                <a:latin typeface="Times New Roman" panose="02020603050405020304" pitchFamily="18" charset="0"/>
              </a:defRPr>
            </a:lvl1pPr>
            <a:lvl2pPr marL="762000" indent="-292100">
              <a:spcBef>
                <a:spcPct val="20000"/>
              </a:spcBef>
              <a:buFont typeface="Arial" panose="020B0604020202020204" pitchFamily="34" charset="0"/>
              <a:buChar char="–"/>
              <a:defRPr sz="2900">
                <a:solidFill>
                  <a:schemeClr val="tx1"/>
                </a:solidFill>
                <a:latin typeface="Times New Roman" panose="02020603050405020304" pitchFamily="18" charset="0"/>
              </a:defRPr>
            </a:lvl2pPr>
            <a:lvl3pPr marL="1173163" indent="-233363">
              <a:spcBef>
                <a:spcPct val="20000"/>
              </a:spcBef>
              <a:buFont typeface="Arial" panose="020B0604020202020204" pitchFamily="34" charset="0"/>
              <a:buChar char="•"/>
              <a:defRPr sz="2500">
                <a:solidFill>
                  <a:schemeClr val="tx1"/>
                </a:solidFill>
                <a:latin typeface="Times New Roman" panose="02020603050405020304" pitchFamily="18" charset="0"/>
              </a:defRPr>
            </a:lvl3pPr>
            <a:lvl4pPr marL="16430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4pPr>
            <a:lvl5pPr marL="21129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5pPr>
            <a:lvl6pPr marL="25701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6pPr>
            <a:lvl7pPr marL="30273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7pPr>
            <a:lvl8pPr marL="34845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8pPr>
            <a:lvl9pPr marL="39417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9pPr>
          </a:lstStyle>
          <a:p>
            <a:pPr eaLnBrk="1" hangingPunct="1">
              <a:buNone/>
            </a:pPr>
            <a:r>
              <a:rPr lang="lv-LV" altLang="lv-LV" sz="1100" b="1" dirty="0">
                <a:latin typeface="Verdana" panose="020B0604030504040204" pitchFamily="34" charset="0"/>
              </a:rPr>
              <a:t>Būvniecības nozares izlaide</a:t>
            </a:r>
            <a:r>
              <a:rPr lang="en-GB" altLang="lv-LV" sz="1100" b="1" dirty="0">
                <a:latin typeface="Verdana" panose="020B0604030504040204" pitchFamily="34" charset="0"/>
              </a:rPr>
              <a:t>,</a:t>
            </a:r>
            <a:r>
              <a:rPr lang="lv-LV" altLang="lv-LV" sz="1100" b="1" dirty="0">
                <a:latin typeface="Verdana" panose="020B0604030504040204" pitchFamily="34" charset="0"/>
              </a:rPr>
              <a:t> fakt. cenas,</a:t>
            </a:r>
            <a:r>
              <a:rPr lang="en-GB" altLang="lv-LV" sz="1100" b="1" dirty="0">
                <a:latin typeface="Verdana" panose="020B0604030504040204" pitchFamily="34" charset="0"/>
              </a:rPr>
              <a:t> </a:t>
            </a:r>
            <a:r>
              <a:rPr lang="en-GB" altLang="lv-LV" sz="1100" b="1" noProof="1">
                <a:latin typeface="Verdana" panose="020B0604030504040204" pitchFamily="34" charset="0"/>
              </a:rPr>
              <a:t>milj. eiro</a:t>
            </a:r>
          </a:p>
        </p:txBody>
      </p:sp>
      <p:graphicFrame>
        <p:nvGraphicFramePr>
          <p:cNvPr id="17" name="Chart 16"/>
          <p:cNvGraphicFramePr>
            <a:graphicFrameLocks/>
          </p:cNvGraphicFramePr>
          <p:nvPr/>
        </p:nvGraphicFramePr>
        <p:xfrm>
          <a:off x="5601492" y="1191962"/>
          <a:ext cx="6112453" cy="26430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a:graphicFrameLocks/>
          </p:cNvGraphicFramePr>
          <p:nvPr/>
        </p:nvGraphicFramePr>
        <p:xfrm>
          <a:off x="260909" y="1714620"/>
          <a:ext cx="5275394" cy="4838579"/>
        </p:xfrm>
        <a:graphic>
          <a:graphicData uri="http://schemas.openxmlformats.org/drawingml/2006/chart">
            <c:chart xmlns:c="http://schemas.openxmlformats.org/drawingml/2006/chart" xmlns:r="http://schemas.openxmlformats.org/officeDocument/2006/relationships" r:id="rId4"/>
          </a:graphicData>
        </a:graphic>
      </p:graphicFrame>
      <p:sp>
        <p:nvSpPr>
          <p:cNvPr id="16" name="Content Placeholder 3"/>
          <p:cNvSpPr txBox="1">
            <a:spLocks/>
          </p:cNvSpPr>
          <p:nvPr/>
        </p:nvSpPr>
        <p:spPr bwMode="auto">
          <a:xfrm>
            <a:off x="6034877" y="3818337"/>
            <a:ext cx="524568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300">
                <a:solidFill>
                  <a:schemeClr val="tx1"/>
                </a:solidFill>
                <a:latin typeface="Times New Roman" panose="02020603050405020304" pitchFamily="18" charset="0"/>
              </a:defRPr>
            </a:lvl1pPr>
            <a:lvl2pPr marL="762000" indent="-292100">
              <a:spcBef>
                <a:spcPct val="20000"/>
              </a:spcBef>
              <a:buFont typeface="Arial" panose="020B0604020202020204" pitchFamily="34" charset="0"/>
              <a:buChar char="–"/>
              <a:defRPr sz="2900">
                <a:solidFill>
                  <a:schemeClr val="tx1"/>
                </a:solidFill>
                <a:latin typeface="Times New Roman" panose="02020603050405020304" pitchFamily="18" charset="0"/>
              </a:defRPr>
            </a:lvl2pPr>
            <a:lvl3pPr marL="1173163" indent="-233363">
              <a:spcBef>
                <a:spcPct val="20000"/>
              </a:spcBef>
              <a:buFont typeface="Arial" panose="020B0604020202020204" pitchFamily="34" charset="0"/>
              <a:buChar char="•"/>
              <a:defRPr sz="2500">
                <a:solidFill>
                  <a:schemeClr val="tx1"/>
                </a:solidFill>
                <a:latin typeface="Times New Roman" panose="02020603050405020304" pitchFamily="18" charset="0"/>
              </a:defRPr>
            </a:lvl3pPr>
            <a:lvl4pPr marL="16430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4pPr>
            <a:lvl5pPr marL="21129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5pPr>
            <a:lvl6pPr marL="25701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6pPr>
            <a:lvl7pPr marL="30273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7pPr>
            <a:lvl8pPr marL="34845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8pPr>
            <a:lvl9pPr marL="39417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9pPr>
          </a:lstStyle>
          <a:p>
            <a:pPr eaLnBrk="1" hangingPunct="1">
              <a:buNone/>
            </a:pPr>
            <a:r>
              <a:rPr lang="lv-LV" altLang="lv-LV" sz="1100" b="1" dirty="0">
                <a:latin typeface="Verdana" panose="020B0604030504040204" pitchFamily="34" charset="0"/>
              </a:rPr>
              <a:t>Izsniegtajās būvatļaujās paredzētā ēku platība (tūkst. m2)</a:t>
            </a:r>
          </a:p>
        </p:txBody>
      </p:sp>
      <p:graphicFrame>
        <p:nvGraphicFramePr>
          <p:cNvPr id="18" name="Content Placeholder 17"/>
          <p:cNvGraphicFramePr>
            <a:graphicFrameLocks noGrp="1"/>
          </p:cNvGraphicFramePr>
          <p:nvPr>
            <p:ph idx="1"/>
          </p:nvPr>
        </p:nvGraphicFramePr>
        <p:xfrm>
          <a:off x="5634942" y="3962800"/>
          <a:ext cx="5744257" cy="2706831"/>
        </p:xfrm>
        <a:graphic>
          <a:graphicData uri="http://schemas.openxmlformats.org/drawingml/2006/chart">
            <c:chart xmlns:c="http://schemas.openxmlformats.org/drawingml/2006/chart" xmlns:r="http://schemas.openxmlformats.org/officeDocument/2006/relationships" r:id="rId5"/>
          </a:graphicData>
        </a:graphic>
      </p:graphicFrame>
      <p:sp>
        <p:nvSpPr>
          <p:cNvPr id="22" name="Content Placeholder 3"/>
          <p:cNvSpPr txBox="1">
            <a:spLocks/>
          </p:cNvSpPr>
          <p:nvPr/>
        </p:nvSpPr>
        <p:spPr bwMode="auto">
          <a:xfrm>
            <a:off x="6034877" y="1069871"/>
            <a:ext cx="4597846"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300">
                <a:solidFill>
                  <a:schemeClr val="tx1"/>
                </a:solidFill>
                <a:latin typeface="Times New Roman" panose="02020603050405020304" pitchFamily="18" charset="0"/>
              </a:defRPr>
            </a:lvl1pPr>
            <a:lvl2pPr marL="762000" indent="-292100">
              <a:spcBef>
                <a:spcPct val="20000"/>
              </a:spcBef>
              <a:buFont typeface="Arial" panose="020B0604020202020204" pitchFamily="34" charset="0"/>
              <a:buChar char="–"/>
              <a:defRPr sz="2900">
                <a:solidFill>
                  <a:schemeClr val="tx1"/>
                </a:solidFill>
                <a:latin typeface="Times New Roman" panose="02020603050405020304" pitchFamily="18" charset="0"/>
              </a:defRPr>
            </a:lvl2pPr>
            <a:lvl3pPr marL="1173163" indent="-233363">
              <a:spcBef>
                <a:spcPct val="20000"/>
              </a:spcBef>
              <a:buFont typeface="Arial" panose="020B0604020202020204" pitchFamily="34" charset="0"/>
              <a:buChar char="•"/>
              <a:defRPr sz="2500">
                <a:solidFill>
                  <a:schemeClr val="tx1"/>
                </a:solidFill>
                <a:latin typeface="Times New Roman" panose="02020603050405020304" pitchFamily="18" charset="0"/>
              </a:defRPr>
            </a:lvl3pPr>
            <a:lvl4pPr marL="16430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4pPr>
            <a:lvl5pPr marL="2112963"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5pPr>
            <a:lvl6pPr marL="25701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6pPr>
            <a:lvl7pPr marL="30273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7pPr>
            <a:lvl8pPr marL="34845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8pPr>
            <a:lvl9pPr marL="3941763" indent="-233363" defTabSz="93821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9pPr>
          </a:lstStyle>
          <a:p>
            <a:pPr eaLnBrk="1" hangingPunct="1">
              <a:buNone/>
            </a:pPr>
            <a:r>
              <a:rPr lang="lv-LV" altLang="lv-LV" sz="1100" b="1" dirty="0">
                <a:latin typeface="Verdana" panose="020B0604030504040204" pitchFamily="34" charset="0"/>
              </a:rPr>
              <a:t>Būvniecības izmaksas</a:t>
            </a:r>
            <a:r>
              <a:rPr lang="en-GB" altLang="lv-LV" sz="1100" b="1" dirty="0">
                <a:latin typeface="Verdana" panose="020B0604030504040204" pitchFamily="34" charset="0"/>
              </a:rPr>
              <a:t>, </a:t>
            </a:r>
            <a:r>
              <a:rPr lang="lv-LV" altLang="lv-LV" sz="1100" b="1" dirty="0">
                <a:latin typeface="Verdana" panose="020B0604030504040204" pitchFamily="34" charset="0"/>
              </a:rPr>
              <a:t>gada pieaugums</a:t>
            </a:r>
            <a:r>
              <a:rPr lang="en-GB" altLang="lv-LV" sz="1100" b="1" dirty="0">
                <a:latin typeface="Verdana" panose="020B0604030504040204" pitchFamily="34" charset="0"/>
              </a:rPr>
              <a:t>, % </a:t>
            </a:r>
            <a:endParaRPr lang="en-GB" altLang="lv-LV" sz="1000" dirty="0"/>
          </a:p>
          <a:p>
            <a:pPr>
              <a:buFont typeface="Arial" panose="020B0604020202020204" pitchFamily="34" charset="0"/>
              <a:buNone/>
            </a:pPr>
            <a:endParaRPr lang="lv-LV" altLang="lv-LV" sz="1200" b="1" dirty="0">
              <a:solidFill>
                <a:srgbClr val="262626"/>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95185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2461208" y="163038"/>
            <a:ext cx="9035143" cy="1036642"/>
          </a:xfrm>
        </p:spPr>
        <p:txBody>
          <a:bodyPr>
            <a:noAutofit/>
          </a:bodyPr>
          <a:lstStyle/>
          <a:p>
            <a:r>
              <a:rPr lang="lv-LV" altLang="lv-LV" sz="2000" dirty="0"/>
              <a:t>Ja 2020.gadā investīciju apjoms nedaudz palielinājās (+0,2%), tad šī gada pirmajā ceturksnī vājā būvniecības izaugsme negatīvi ietekmēja investīciju apjomu (-4,5% g/g)</a:t>
            </a:r>
            <a:br>
              <a:rPr lang="lv-LV" altLang="lv-LV" sz="1600" dirty="0"/>
            </a:br>
            <a:endParaRPr lang="lv-LV" altLang="lv-LV" sz="1600" dirty="0"/>
          </a:p>
        </p:txBody>
      </p:sp>
      <p:sp>
        <p:nvSpPr>
          <p:cNvPr id="41987" name="Text Placeholder 3"/>
          <p:cNvSpPr>
            <a:spLocks noGrp="1"/>
          </p:cNvSpPr>
          <p:nvPr>
            <p:ph type="body" sz="quarter" idx="10"/>
          </p:nvPr>
        </p:nvSpPr>
        <p:spPr>
          <a:xfrm>
            <a:off x="1140408" y="6424663"/>
            <a:ext cx="2641600" cy="304800"/>
          </a:xfrm>
        </p:spPr>
        <p:txBody>
          <a:bodyPr>
            <a:normAutofit/>
          </a:bodyPr>
          <a:lstStyle/>
          <a:p>
            <a:r>
              <a:rPr lang="en-US" altLang="lv-LV" dirty="0"/>
              <a:t>Dat</a:t>
            </a:r>
            <a:r>
              <a:rPr lang="lv-LV" altLang="lv-LV" dirty="0"/>
              <a:t>u avots</a:t>
            </a:r>
            <a:r>
              <a:rPr lang="en-US" altLang="lv-LV" dirty="0"/>
              <a:t>:</a:t>
            </a:r>
            <a:r>
              <a:rPr lang="lv-LV" altLang="lv-LV" dirty="0"/>
              <a:t> Eurostat</a:t>
            </a:r>
          </a:p>
        </p:txBody>
      </p:sp>
      <p:sp>
        <p:nvSpPr>
          <p:cNvPr id="41988"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4FCB42C-41B1-454A-88B7-C94E941CBB22}" type="slidenum">
              <a:rPr lang="en-US" altLang="lv-LV" smtClean="0"/>
              <a:pPr/>
              <a:t>9</a:t>
            </a:fld>
            <a:endParaRPr lang="en-US" altLang="lv-LV" dirty="0"/>
          </a:p>
        </p:txBody>
      </p:sp>
      <p:graphicFrame>
        <p:nvGraphicFramePr>
          <p:cNvPr id="12" name="Content Placeholder 11"/>
          <p:cNvGraphicFramePr>
            <a:graphicFrameLocks noGrp="1"/>
          </p:cNvGraphicFramePr>
          <p:nvPr>
            <p:ph idx="1"/>
          </p:nvPr>
        </p:nvGraphicFramePr>
        <p:xfrm>
          <a:off x="522288" y="1752599"/>
          <a:ext cx="5443537" cy="46720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7"/>
          <p:cNvGraphicFramePr>
            <a:graphicFrameLocks noGrp="1"/>
          </p:cNvGraphicFramePr>
          <p:nvPr>
            <p:ph idx="14"/>
          </p:nvPr>
        </p:nvGraphicFramePr>
        <p:xfrm>
          <a:off x="6342063" y="1820044"/>
          <a:ext cx="5443537" cy="4373563"/>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5"/>
          <p:cNvSpPr txBox="1">
            <a:spLocks noChangeArrowheads="1"/>
          </p:cNvSpPr>
          <p:nvPr/>
        </p:nvSpPr>
        <p:spPr bwMode="auto">
          <a:xfrm>
            <a:off x="522288" y="1589063"/>
            <a:ext cx="503855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lv-LV" sz="1000" b="1" dirty="0">
                <a:latin typeface="Verdana" panose="020B0604030504040204" pitchFamily="34" charset="0"/>
              </a:rPr>
              <a:t>Bruto kapitālieguldījumi pa darbības veidiem, milj. eiro (sal. cenās)</a:t>
            </a:r>
            <a:endParaRPr lang="lv-LV" altLang="lv-LV" sz="1000" b="1" dirty="0">
              <a:latin typeface="Verdana" panose="020B0604030504040204" pitchFamily="34" charset="0"/>
            </a:endParaRPr>
          </a:p>
        </p:txBody>
      </p:sp>
      <p:sp>
        <p:nvSpPr>
          <p:cNvPr id="13" name="TextBox 5"/>
          <p:cNvSpPr txBox="1">
            <a:spLocks noChangeArrowheads="1"/>
          </p:cNvSpPr>
          <p:nvPr/>
        </p:nvSpPr>
        <p:spPr bwMode="auto">
          <a:xfrm>
            <a:off x="6342063" y="1589063"/>
            <a:ext cx="43332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lv-LV" sz="1000" b="1" dirty="0">
                <a:latin typeface="Verdana" panose="020B0604030504040204" pitchFamily="34" charset="0"/>
              </a:rPr>
              <a:t>Bruto kapitālieguldījumu indekss (2000=100, sal. cenās)</a:t>
            </a:r>
            <a:endParaRPr lang="lv-LV" altLang="lv-LV" sz="1000" b="1" dirty="0">
              <a:latin typeface="Verdana" panose="020B0604030504040204" pitchFamily="34" charset="0"/>
            </a:endParaRPr>
          </a:p>
        </p:txBody>
      </p:sp>
    </p:spTree>
    <p:extLst>
      <p:ext uri="{BB962C8B-B14F-4D97-AF65-F5344CB8AC3E}">
        <p14:creationId xmlns:p14="http://schemas.microsoft.com/office/powerpoint/2010/main" val="969508283"/>
      </p:ext>
    </p:extLst>
  </p:cSld>
  <p:clrMapOvr>
    <a:masterClrMapping/>
  </p:clrMapOvr>
</p:sld>
</file>

<file path=ppt/theme/theme1.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M-Presentation_LV.pptx" id="{02C5A7C7-E12E-4316-85F3-17B400FB557F}" vid="{558787D4-1F96-4AEC-9C62-B2AAD389BF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Custom Design">
    <a:majorFont>
      <a:latin typeface="Arial"/>
      <a:ea typeface=""/>
      <a:cs typeface=""/>
    </a:majorFont>
    <a:minorFont>
      <a:latin typeface="Arial"/>
      <a:ea typeface=""/>
      <a:cs typeface=""/>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Custom Design">
    <a:majorFont>
      <a:latin typeface="Arial"/>
      <a:ea typeface=""/>
      <a:cs typeface=""/>
    </a:majorFont>
    <a:minorFont>
      <a:latin typeface="Arial"/>
      <a:ea typeface=""/>
      <a:cs typeface=""/>
    </a:minorFont>
  </a:fontScheme>
  <a:fmtScheme name="Iestā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C1686BC-4040-4C55-B61B-2D61E1828D19}">
  <ds:schemaRefs>
    <ds:schemaRef ds:uri="http://schemas.microsoft.com/sharepoint/v3/contenttype/forms"/>
  </ds:schemaRefs>
</ds:datastoreItem>
</file>

<file path=customXml/itemProps2.xml><?xml version="1.0" encoding="utf-8"?>
<ds:datastoreItem xmlns:ds="http://schemas.openxmlformats.org/officeDocument/2006/customXml" ds:itemID="{53A26EAD-C3C4-4422-8263-E718DE20C7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080452BC-2159-499B-B2EE-D0DD5767A271}">
  <ds:schemaRefs>
    <ds:schemaRef ds:uri="http://purl.org/dc/elements/1.1/"/>
    <ds:schemaRef ds:uri="http://schemas.microsoft.com/office/2006/documentManagement/types"/>
    <ds:schemaRef ds:uri="http://purl.org/dc/terms/"/>
    <ds:schemaRef ds:uri="http://www.w3.org/XML/1998/namespace"/>
    <ds:schemaRef ds:uri="http://purl.org/dc/dcmitype/"/>
    <ds:schemaRef ds:uri="http://schemas.microsoft.com/office/2006/metadata/properti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FM-Presentation_LV</Template>
  <TotalTime>848</TotalTime>
  <Words>3327</Words>
  <Application>Microsoft Office PowerPoint</Application>
  <PresentationFormat>Widescreen</PresentationFormat>
  <Paragraphs>657</Paragraphs>
  <Slides>41</Slides>
  <Notes>16</Notes>
  <HiddenSlides>0</HiddenSlides>
  <MMClips>0</MMClips>
  <ScaleCrop>false</ScaleCrop>
  <HeadingPairs>
    <vt:vector size="8" baseType="variant">
      <vt:variant>
        <vt:lpstr>Fonts Used</vt:lpstr>
      </vt:variant>
      <vt:variant>
        <vt:i4>4</vt:i4>
      </vt:variant>
      <vt:variant>
        <vt:lpstr>Theme</vt:lpstr>
      </vt:variant>
      <vt:variant>
        <vt:i4>1</vt:i4>
      </vt:variant>
      <vt:variant>
        <vt:lpstr>Links</vt:lpstr>
      </vt:variant>
      <vt:variant>
        <vt:i4>1</vt:i4>
      </vt:variant>
      <vt:variant>
        <vt:lpstr>Slide Titles</vt:lpstr>
      </vt:variant>
      <vt:variant>
        <vt:i4>41</vt:i4>
      </vt:variant>
    </vt:vector>
  </HeadingPairs>
  <TitlesOfParts>
    <vt:vector size="47" baseType="lpstr">
      <vt:lpstr>Arial</vt:lpstr>
      <vt:lpstr>Calibri</vt:lpstr>
      <vt:lpstr>Times New Roman</vt:lpstr>
      <vt:lpstr>Verdana</vt:lpstr>
      <vt:lpstr>89_Prezentacija_templateLV</vt:lpstr>
      <vt:lpstr>file:///\\fk\tand\TAND\_Makro_modeli\Makro%20Mod\MACRO_MODELIS%202021-2023%20BU.xlsx!OutputSUMMARY!R3C1:R17C17</vt:lpstr>
      <vt:lpstr>INFORMATĪVAIS ZIŅOJUMS «PAR MAKROEKONOMISKO RĀDĪTĀJU, IEŅĒMUMU UN VISPĀRĒJĀS VALDĪBAS BUDŽETA BILANCES PROGNOZĒM 2022.-2024.GADĀ»</vt:lpstr>
      <vt:lpstr>PowerPoint Presentation</vt:lpstr>
      <vt:lpstr>Ārējās vides ekonomiskās izaugsmes prognozes turpina uzlaboties</vt:lpstr>
      <vt:lpstr>Pateicoties augstai izaugsmei 2.ceturksnī, IKP pirmajā pusgadā pieauga par 4,5%</vt:lpstr>
      <vt:lpstr>Covid krīzē cietušās pakalpojumu nozares pakāpeniski sāk atjaunot darbības apjomus...</vt:lpstr>
      <vt:lpstr>…tomēr joprojām atpaliek no pirmskrīzes līmeņa, īpaši izmitināšana un ēdināšana, kā arī transports </vt:lpstr>
      <vt:lpstr>Latvijas rūpniecības izaugsmei augšupejoša tendence</vt:lpstr>
      <vt:lpstr>Būvniecība atgriežas pirmskrīzes līmenī,  strauji pieaug būvniecības izmaksas </vt:lpstr>
      <vt:lpstr>Ja 2020.gadā investīciju apjoms nedaudz palielinājās (+0,2%), tad šī gada pirmajā ceturksnī vājā būvniecības izaugsme negatīvi ietekmēja investīciju apjomu (-4,5% g/g) </vt:lpstr>
      <vt:lpstr>Latvijā atpaliek investīcijas tehnoloģiskajās iekārtās un intelektuālā īpašumā</vt:lpstr>
      <vt:lpstr>Sagaidāms straujš ES finansējuma pieaugums, pozitīvi ietekmējot investīciju plūsmu</vt:lpstr>
      <vt:lpstr>Preču eksportam gada pirmajā pusē straujš kāpums, pakalpojumu sektorā joprojām jūtama pandēmijas negatīvā ietekme</vt:lpstr>
      <vt:lpstr>Globālais preču cenu spiediens ietekmēs inflāciju Latvijā</vt:lpstr>
      <vt:lpstr>Bezdarba pieaugums Covid laikā bijis mērens, pateicoties nodarbinātības atbalstam</vt:lpstr>
      <vt:lpstr>Makroekonomiskās prognozes 2021-2024 (Jūnijs 2021)</vt:lpstr>
      <vt:lpstr>Covid 3.viļņa scenārijs</vt:lpstr>
      <vt:lpstr>Prognožu pieņēmumi</vt:lpstr>
      <vt:lpstr>Prognožu riski</vt:lpstr>
      <vt:lpstr>Baltijas valstis kā pirmās ES šā gada otrajā ceturksnī jau pārsniegušas pirmskrīzes līmeni</vt:lpstr>
      <vt:lpstr>Latvijā Covid krīze smagāk skārusi privāto patēriņu, Igaunijā un Lietuvā straujāks investīciju pieaugums</vt:lpstr>
      <vt:lpstr>PowerPoint Presentation</vt:lpstr>
      <vt:lpstr>Vispārējās valdības budžeta bilance pie nemainīgas politikas, % no IKP</vt:lpstr>
      <vt:lpstr>Vispārējās valdības budžeta bilance sektoru sadalījumā, milj. eiro</vt:lpstr>
      <vt:lpstr>Kopbudžeta nodokļu ieņēmumi 2022.-2024.gadā tiek prognozēti atbilstoši Latvijas tautsaimniecības attīstības tempiem, un īpatsvars IKP tiek prognozēts relatīvi stabilā līmenī</vt:lpstr>
      <vt:lpstr>2022.gada kopbudžeta nodokļu ieņēmumu prognozes salīdzinājumā ar vidēja termiņa budžeta ietvaru ir palielinātas par 2,4%</vt:lpstr>
      <vt:lpstr>Šogad nozīmīgs valsts pamatbudžeta izdevumu pieaugums pamatfunkcijās arī bez Covid-19 atbalsta, pieaugums plānots arī 2022.gadā </vt:lpstr>
      <vt:lpstr>2021.gadā valsts speciālā budžeta izdevumi pieaug straujāk nekā ieņēmumi, un turpina palielināties arī vidējā termiņā </vt:lpstr>
      <vt:lpstr>Valdības apstiprinātais atbalsts Covid-19 seku mazināšanai un tā ietekme uz budžeta bilanci</vt:lpstr>
      <vt:lpstr>Vispārējās valdības parāds vidējā termiņā</vt:lpstr>
      <vt:lpstr>Fiskālie rādītāji pesimistiskajā jeb «Covid trešā viļņa» scenārijā salīdzinājumā ar bāzes scenāriju, % no IKP</vt:lpstr>
      <vt:lpstr>PowerPoint Presentation</vt:lpstr>
      <vt:lpstr>2022.gadā vispārējā izņēmuma klauzula atšķiras no 2021. gada…</vt:lpstr>
      <vt:lpstr>…atšķirība ir tajā, ka 2022. gada fiskālās politikas rekomendācija ir detalizētāka un izdala 3 politikas - politiku attiecībā uz kārtējiem izdevumiem, investīcijām un covid-19 ārkārtas pasākumiem </vt:lpstr>
      <vt:lpstr>Tomēr ir liela nenoteiktība par 2023. gadu un turpmākajiem gadiem, kas sarežģī vidēja termiņa budžeta plānošanu</vt:lpstr>
      <vt:lpstr>Šādos apstākļos, kad deficīta samazināšanas trajektorija vidējā termiņā normatīvajā regulējumā nav noteikta, budžeta izstrādē par būtiskāko fiskālo rādītāju kļūst valsts parāds, kas jau pie nemainīgas politikas sasniedz 50% no IKP  </vt:lpstr>
      <vt:lpstr>Fiskālais scenārijs ar parādu «tuvu 50» </vt:lpstr>
      <vt:lpstr>Vispārējās valdības budžeta bilance, % no IKP</vt:lpstr>
      <vt:lpstr>MK PROTOKOLLĒMUMA PROJEKTS</vt:lpstr>
      <vt:lpstr>MK protokollēmuma projekts</vt:lpstr>
      <vt:lpstr>MK protokollēmuma projekts (turp.)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Jūlija Burģe</dc:creator>
  <cp:lastModifiedBy>Inta Vasaraudze</cp:lastModifiedBy>
  <cp:revision>97</cp:revision>
  <cp:lastPrinted>2021-08-17T10:20:24Z</cp:lastPrinted>
  <dcterms:created xsi:type="dcterms:W3CDTF">2021-03-24T14:57:31Z</dcterms:created>
  <dcterms:modified xsi:type="dcterms:W3CDTF">2021-08-24T10:32:52Z</dcterms:modified>
</cp:coreProperties>
</file>