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85" r:id="rId3"/>
    <p:sldId id="286" r:id="rId4"/>
    <p:sldId id="264" r:id="rId5"/>
  </p:sldIdLst>
  <p:sldSz cx="9144000" cy="6858000" type="screen4x3"/>
  <p:notesSz cx="6735763" cy="9866313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4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Sheet1!$H$13</c:f>
              <c:strCache>
                <c:ptCount val="1"/>
                <c:pt idx="0">
                  <c:v>Iekšējie resursi prioritātēm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Sheet1!$I$12:$K$12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Sheet1!$I$13:$K$13</c:f>
              <c:numCache>
                <c:formatCode>#\ ##0.0</c:formatCode>
                <c:ptCount val="3"/>
                <c:pt idx="0">
                  <c:v>102.2396794</c:v>
                </c:pt>
                <c:pt idx="1">
                  <c:v>47.519012400000001</c:v>
                </c:pt>
                <c:pt idx="2">
                  <c:v>30.770741399999999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13-4EFB-B106-6D0E96AB449E}"/>
            </c:ext>
          </c:extLst>
        </c:ser>
        <c:ser>
          <c:idx val="1"/>
          <c:order val="1"/>
          <c:tx>
            <c:strRef>
              <c:f>Sheet1!$H$14</c:f>
              <c:strCache>
                <c:ptCount val="1"/>
                <c:pt idx="0">
                  <c:v>Citām kopējām prioritātēm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Sheet1!$I$12:$K$12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Sheet1!$I$14:$K$14</c:f>
              <c:numCache>
                <c:formatCode>General</c:formatCode>
                <c:ptCount val="3"/>
                <c:pt idx="0" formatCode="#\ ##0.0">
                  <c:v>70.563686000000004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13-4EFB-B106-6D0E96AB449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3"/>
        <c:overlap val="100"/>
        <c:axId val="1412812751"/>
        <c:axId val="1412807759"/>
      </c:barChart>
      <c:catAx>
        <c:axId val="1412812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412807759"/>
        <c:crosses val="autoZero"/>
        <c:auto val="1"/>
        <c:lblAlgn val="ctr"/>
        <c:lblOffset val="100"/>
        <c:noMultiLvlLbl val="0"/>
      </c:catAx>
      <c:valAx>
        <c:axId val="1412807759"/>
        <c:scaling>
          <c:orientation val="minMax"/>
          <c:max val="1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14128127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54777638685932"/>
          <c:y val="4.36316231821458E-2"/>
          <c:w val="0.51267703039461632"/>
          <c:h val="0.67753659885354023"/>
        </c:manualLayout>
      </c:layout>
      <c:pieChart>
        <c:varyColors val="1"/>
        <c:ser>
          <c:idx val="0"/>
          <c:order val="0"/>
          <c:spPr>
            <a:effectLst>
              <a:glow rad="50800">
                <a:schemeClr val="accent1">
                  <a:alpha val="40000"/>
                </a:schemeClr>
              </a:glow>
            </a:effectLst>
          </c:spPr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>
                <a:glow rad="50800">
                  <a:schemeClr val="accent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1-A181-4854-A4BC-9251FDFE494F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>
                <a:glow rad="50800">
                  <a:schemeClr val="accent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3-A181-4854-A4BC-9251FDFE494F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>
                <a:glow rad="50800">
                  <a:schemeClr val="accent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5-A181-4854-A4BC-9251FDFE494F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>
                <a:glow rad="50800">
                  <a:schemeClr val="accent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7-A181-4854-A4BC-9251FDFE494F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>
                <a:glow rad="50800">
                  <a:schemeClr val="accent1"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9-A181-4854-A4BC-9251FDFE494F}"/>
              </c:ext>
            </c:extLst>
          </c:dPt>
          <c:dLbls>
            <c:dLbl>
              <c:idx val="0"/>
              <c:layout>
                <c:manualLayout>
                  <c:x val="-9.5263590132347836E-2"/>
                  <c:y val="-7.0076810740541135E-3"/>
                </c:manualLayout>
              </c:layout>
              <c:tx>
                <c:rich>
                  <a:bodyPr/>
                  <a:lstStyle/>
                  <a:p>
                    <a:fld id="{CF3EE62F-4090-40FA-BFF2-7DA77D58DEB9}" type="CATEGORYNAME">
                      <a:rPr lang="en-US"/>
                      <a:pPr/>
                      <a:t>[CATEGORY NAME]</a:t>
                    </a:fld>
                    <a:endParaRPr lang="en-US" baseline="0" dirty="0"/>
                  </a:p>
                  <a:p>
                    <a:fld id="{AB455C28-156E-4168-8189-C0990C3C067E}" type="VALUE">
                      <a:rPr lang="en-US" sz="1400" b="1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181-4854-A4BC-9251FDFE494F}"/>
                </c:ext>
              </c:extLst>
            </c:dLbl>
            <c:dLbl>
              <c:idx val="1"/>
              <c:layout>
                <c:manualLayout>
                  <c:x val="1.1665511262283445E-2"/>
                  <c:y val="1.9531801834836587E-2"/>
                </c:manualLayout>
              </c:layout>
              <c:tx>
                <c:rich>
                  <a:bodyPr/>
                  <a:lstStyle/>
                  <a:p>
                    <a:fld id="{6BDC0256-2C44-43C2-99FD-54EBD659E701}" type="CATEGORYNAME">
                      <a:rPr lang="en-US"/>
                      <a:pPr/>
                      <a:t>[CATEGORY NAME]</a:t>
                    </a:fld>
                    <a:endParaRPr lang="en-US" baseline="0" dirty="0"/>
                  </a:p>
                  <a:p>
                    <a:fld id="{301418C9-D3AC-429F-9723-478E4CB48E32}" type="VALUE">
                      <a:rPr lang="en-US" sz="1400" b="1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0355960631982259"/>
                      <c:h val="0.211237330732246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181-4854-A4BC-9251FDFE494F}"/>
                </c:ext>
              </c:extLst>
            </c:dLbl>
            <c:dLbl>
              <c:idx val="2"/>
              <c:layout>
                <c:manualLayout>
                  <c:x val="-0.10518199020682513"/>
                  <c:y val="0.12790356363290722"/>
                </c:manualLayout>
              </c:layout>
              <c:tx>
                <c:rich>
                  <a:bodyPr/>
                  <a:lstStyle/>
                  <a:p>
                    <a:fld id="{DE952945-857E-4D0C-BDF5-4F5733431A87}" type="CATEGORYNAME">
                      <a:rPr lang="en-US"/>
                      <a:pPr/>
                      <a:t>[CATEGORY NAME]</a:t>
                    </a:fld>
                    <a:endParaRPr lang="en-US" baseline="0" dirty="0"/>
                  </a:p>
                  <a:p>
                    <a:fld id="{1BF5ECA0-2D09-48BB-A584-3059FC556514}" type="VALUE">
                      <a:rPr lang="en-US" sz="1400" b="1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309416393517298"/>
                      <c:h val="0.288854212754304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181-4854-A4BC-9251FDFE494F}"/>
                </c:ext>
              </c:extLst>
            </c:dLbl>
            <c:dLbl>
              <c:idx val="3"/>
              <c:layout>
                <c:manualLayout>
                  <c:x val="7.8347557860882391E-2"/>
                  <c:y val="-2.4986532259112341E-7"/>
                </c:manualLayout>
              </c:layout>
              <c:tx>
                <c:rich>
                  <a:bodyPr/>
                  <a:lstStyle/>
                  <a:p>
                    <a:fld id="{726BD625-2956-423C-B15D-A8B0DA89F758}" type="CATEGORYNAME">
                      <a:rPr lang="pl-PL"/>
                      <a:pPr/>
                      <a:t>[CATEGORY NAME]</a:t>
                    </a:fld>
                    <a:endParaRPr lang="pl-PL" baseline="0" dirty="0"/>
                  </a:p>
                  <a:p>
                    <a:fld id="{F7A31795-6C6E-4CA3-9DFA-15B1975DDA00}" type="VALUE">
                      <a:rPr lang="pl-PL" sz="1400" b="1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181-4854-A4BC-9251FDFE494F}"/>
                </c:ext>
              </c:extLst>
            </c:dLbl>
            <c:dLbl>
              <c:idx val="4"/>
              <c:layout>
                <c:manualLayout>
                  <c:x val="-8.2985411450228891E-3"/>
                  <c:y val="-8.4639468729874989E-2"/>
                </c:manualLayout>
              </c:layout>
              <c:tx>
                <c:rich>
                  <a:bodyPr/>
                  <a:lstStyle/>
                  <a:p>
                    <a:fld id="{4A0C42F2-2230-4CFB-9211-EBF9A1E16B29}" type="CATEGORYNAME">
                      <a:rPr lang="en-US"/>
                      <a:pPr/>
                      <a:t>[CATEGORY NAME]</a:t>
                    </a:fld>
                    <a:endParaRPr lang="en-US" baseline="0" dirty="0"/>
                  </a:p>
                  <a:p>
                    <a:fld id="{EE692C73-6587-429B-9F82-3CDA2DA868FD}" type="VALUE">
                      <a:rPr lang="en-US" sz="1400" b="1"/>
                      <a:pPr/>
                      <a:t>[VALUE]</a:t>
                    </a:fld>
                    <a:endParaRPr lang="lv-LV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111430856113082"/>
                      <c:h val="0.245727359989735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181-4854-A4BC-9251FDFE49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Sheet1!$G$4:$G$8</c:f>
              <c:strCache>
                <c:ptCount val="5"/>
                <c:pt idx="0">
                  <c:v>Attīstības izdevumu pārskatīšana</c:v>
                </c:pt>
                <c:pt idx="1">
                  <c:v>Maksas pakalpojumu cenrāžu aktualizācija</c:v>
                </c:pt>
                <c:pt idx="2">
                  <c:v>Nozares ministriju patstāvīgi veikto bāzes izdevumu pārskatīšana </c:v>
                </c:pt>
                <c:pt idx="3">
                  <c:v>Nozaru finansēšanas politiku analīze</c:v>
                </c:pt>
                <c:pt idx="4">
                  <c:v>Izdevumu neizpildes analīze</c:v>
                </c:pt>
              </c:strCache>
            </c:strRef>
          </c:cat>
          <c:val>
            <c:numRef>
              <c:f>Sheet1!$H$4:$H$8</c:f>
              <c:numCache>
                <c:formatCode>#\ ##0.0</c:formatCode>
                <c:ptCount val="5"/>
                <c:pt idx="0">
                  <c:v>35.307369999999999</c:v>
                </c:pt>
                <c:pt idx="1">
                  <c:v>4.2374299999999998</c:v>
                </c:pt>
                <c:pt idx="2">
                  <c:v>103.904501</c:v>
                </c:pt>
                <c:pt idx="3">
                  <c:v>15.170133400000001</c:v>
                </c:pt>
                <c:pt idx="4">
                  <c:v>14.183930999999999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181-4854-A4BC-9251FDFE494F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24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69A99F-EF31-4B9C-A738-C27DFF01580E}" type="datetimeFigureOut">
              <a:rPr lang="lv-LV"/>
              <a:pPr>
                <a:defRPr/>
              </a:pPr>
              <a:t>24.08.2021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FACE587-8D14-4055-82B5-6CCDF55621C3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19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40807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17607" y="6324600"/>
            <a:ext cx="421593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B582915-0310-4CDD-9A79-BDC3E59340E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5232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1517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91970" y="6324600"/>
            <a:ext cx="44723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15252D6-3622-483F-A7E8-9E60FEFE5E8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007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32262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09062" y="6324600"/>
            <a:ext cx="430138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D7664841-0D73-44CB-AE22-42FD73D83E0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7312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32262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409062" y="6324600"/>
            <a:ext cx="430138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4EC0522-D5CF-4FDD-85E3-6E22DB726A4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5446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40807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17607" y="6324600"/>
            <a:ext cx="421593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B50DFDF-96B8-465A-918F-3FF13AAF5E1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0468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23716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00516" y="6324600"/>
            <a:ext cx="438683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E87027D6-B333-4374-94DC-E94160EB0D4C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64636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532262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409062" y="6324600"/>
            <a:ext cx="430138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6036CB6-F7FF-4F1F-8F32-92EA84D42F9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0126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653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55D10C-3E28-49B5-BA9F-F2FF950E44C7}" type="datetime1">
              <a:rPr lang="en-US"/>
              <a:pPr>
                <a:defRPr/>
              </a:pPr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D893850-4C62-42FA-A22B-349FCBB3BAE1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sz="3200" b="1"/>
              <a:t>Izdevumu pārskatīšanas rezultāti</a:t>
            </a:r>
            <a:endParaRPr lang="lv-LV" altLang="lv-LV" dirty="0"/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altLang="lv-LV" dirty="0"/>
              <a:t>2021. gada 24. augusts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6624" y="276319"/>
            <a:ext cx="6230983" cy="1066799"/>
          </a:xfrm>
        </p:spPr>
        <p:txBody>
          <a:bodyPr/>
          <a:lstStyle/>
          <a:p>
            <a:pPr algn="ctr"/>
            <a:r>
              <a:rPr lang="lv-LV" dirty="0"/>
              <a:t>Izdevumu pārskatīšanas rezultāti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B50DFDF-96B8-465A-918F-3FF13AAF5E12}" type="slidenum">
              <a:rPr lang="en-US" altLang="lv-LV" smtClean="0"/>
              <a:pPr/>
              <a:t>2</a:t>
            </a:fld>
            <a:endParaRPr lang="en-US" altLang="lv-LV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EB6B841-DA64-4242-83F3-7F66FCD4DB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0017512"/>
              </p:ext>
            </p:extLst>
          </p:nvPr>
        </p:nvGraphicFramePr>
        <p:xfrm>
          <a:off x="188006" y="1664420"/>
          <a:ext cx="8083827" cy="4953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352AAEC-FC72-4E04-A8AD-A8FDFA7C395E}"/>
              </a:ext>
            </a:extLst>
          </p:cNvPr>
          <p:cNvSpPr txBox="1"/>
          <p:nvPr/>
        </p:nvSpPr>
        <p:spPr>
          <a:xfrm>
            <a:off x="1482415" y="1545023"/>
            <a:ext cx="118066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Symbol" panose="05050102010706020507" pitchFamily="18" charset="2"/>
              </a:rPr>
              <a:t> = 172,8</a:t>
            </a:r>
            <a:endParaRPr lang="lv-LV" sz="1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D8B0BDDC-5440-42F1-A01B-5B941349E9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2716034"/>
              </p:ext>
            </p:extLst>
          </p:nvPr>
        </p:nvGraphicFramePr>
        <p:xfrm>
          <a:off x="2866461" y="769569"/>
          <a:ext cx="6015210" cy="4551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0C7BDFC0-629B-474E-98C2-287ECD86E700}"/>
              </a:ext>
            </a:extLst>
          </p:cNvPr>
          <p:cNvSpPr txBox="1"/>
          <p:nvPr/>
        </p:nvSpPr>
        <p:spPr>
          <a:xfrm>
            <a:off x="7644146" y="769569"/>
            <a:ext cx="154692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milj. </a:t>
            </a:r>
            <a:r>
              <a:rPr lang="lv-LV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endParaRPr lang="lv-LV" i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37FE5EE-8A50-49F5-9E79-3AFAB43C04E9}"/>
              </a:ext>
            </a:extLst>
          </p:cNvPr>
          <p:cNvCxnSpPr>
            <a:cxnSpLocks/>
          </p:cNvCxnSpPr>
          <p:nvPr/>
        </p:nvCxnSpPr>
        <p:spPr>
          <a:xfrm flipV="1">
            <a:off x="3276335" y="2783624"/>
            <a:ext cx="1825752" cy="261734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triangle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>
            <a:extLst>
              <a:ext uri="{FF2B5EF4-FFF2-40B4-BE49-F238E27FC236}">
                <a16:creationId xmlns:a16="http://schemas.microsoft.com/office/drawing/2014/main" id="{7DE78AD9-980F-47B6-B546-7E7713EFAA32}"/>
              </a:ext>
            </a:extLst>
          </p:cNvPr>
          <p:cNvSpPr/>
          <p:nvPr/>
        </p:nvSpPr>
        <p:spPr>
          <a:xfrm>
            <a:off x="2663082" y="1987511"/>
            <a:ext cx="544517" cy="3826885"/>
          </a:xfrm>
          <a:prstGeom prst="rightBrace">
            <a:avLst>
              <a:gd name="adj1" fmla="val 8333"/>
              <a:gd name="adj2" fmla="val 28467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30293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5DC38-3381-4087-B152-529C6EE2F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1607" y="278298"/>
            <a:ext cx="6096000" cy="1066799"/>
          </a:xfrm>
        </p:spPr>
        <p:txBody>
          <a:bodyPr/>
          <a:lstStyle/>
          <a:p>
            <a:pPr algn="ctr"/>
            <a:r>
              <a:rPr lang="lv-LV" dirty="0"/>
              <a:t>Iekšējo resursu prioritātēm sadalījums par resoriem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A2A58F-0BF7-49A8-92DD-CAD7BE00CE0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B50DFDF-96B8-465A-918F-3FF13AAF5E12}" type="slidenum">
              <a:rPr lang="en-US" altLang="lv-LV" smtClean="0"/>
              <a:pPr/>
              <a:t>3</a:t>
            </a:fld>
            <a:endParaRPr lang="en-US" altLang="lv-LV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631D2E-AA45-45DE-9330-07DEE11EE7EF}"/>
              </a:ext>
            </a:extLst>
          </p:cNvPr>
          <p:cNvSpPr txBox="1"/>
          <p:nvPr/>
        </p:nvSpPr>
        <p:spPr>
          <a:xfrm>
            <a:off x="7292278" y="962294"/>
            <a:ext cx="154692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milj.</a:t>
            </a:r>
            <a:r>
              <a:rPr lang="lv-LV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endParaRPr lang="lv-LV" i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563121"/>
              </p:ext>
            </p:extLst>
          </p:nvPr>
        </p:nvGraphicFramePr>
        <p:xfrm>
          <a:off x="618420" y="1594772"/>
          <a:ext cx="8009983" cy="501045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28291">
                  <a:extLst>
                    <a:ext uri="{9D8B030D-6E8A-4147-A177-3AD203B41FA5}">
                      <a16:colId xmlns:a16="http://schemas.microsoft.com/office/drawing/2014/main" val="851948648"/>
                    </a:ext>
                  </a:extLst>
                </a:gridCol>
                <a:gridCol w="1698793">
                  <a:extLst>
                    <a:ext uri="{9D8B030D-6E8A-4147-A177-3AD203B41FA5}">
                      <a16:colId xmlns:a16="http://schemas.microsoft.com/office/drawing/2014/main" val="3721971778"/>
                    </a:ext>
                  </a:extLst>
                </a:gridCol>
                <a:gridCol w="1740665">
                  <a:extLst>
                    <a:ext uri="{9D8B030D-6E8A-4147-A177-3AD203B41FA5}">
                      <a16:colId xmlns:a16="http://schemas.microsoft.com/office/drawing/2014/main" val="3166287861"/>
                    </a:ext>
                  </a:extLst>
                </a:gridCol>
                <a:gridCol w="1642234">
                  <a:extLst>
                    <a:ext uri="{9D8B030D-6E8A-4147-A177-3AD203B41FA5}">
                      <a16:colId xmlns:a16="http://schemas.microsoft.com/office/drawing/2014/main" val="1769081203"/>
                    </a:ext>
                  </a:extLst>
                </a:gridCol>
              </a:tblGrid>
              <a:tr h="35339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Iekšējie resursi prioritātēm kopā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102,2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1185716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ZM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80109205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5600612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75792108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2110556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AiM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9907246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0,04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4388614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7262408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ĀM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5883166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10833461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2720103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6827896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VARAM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10488157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PKC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7916022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40543527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60164103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SIF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0,04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85572020"/>
                  </a:ext>
                </a:extLst>
              </a:tr>
              <a:tr h="26907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RTV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0,001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0,001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0,001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4485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14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5800" y="3677798"/>
            <a:ext cx="7772400" cy="914400"/>
          </a:xfrm>
        </p:spPr>
        <p:txBody>
          <a:bodyPr>
            <a:normAutofit/>
          </a:bodyPr>
          <a:lstStyle/>
          <a:p>
            <a:r>
              <a:rPr lang="lv-LV" altLang="lv-LV" sz="2400" dirty="0"/>
              <a:t>Paldies par uzmanību!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_prezentacija_LV.potx" id="{A644DF08-55B1-441C-9C90-68DAAFBF52DD}" vid="{0BD70AD8-9966-43E4-A8AF-9A8830185A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22_prezentacija_LV</Template>
  <TotalTime>3346</TotalTime>
  <Words>118</Words>
  <Application>Microsoft Office PowerPoint</Application>
  <PresentationFormat>On-screen Show (4:3)</PresentationFormat>
  <Paragraphs>92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Verdana</vt:lpstr>
      <vt:lpstr>89_Prezentacija_templateLV</vt:lpstr>
      <vt:lpstr>Izdevumu pārskatīšanas rezultāti</vt:lpstr>
      <vt:lpstr>Izdevumu pārskatīšanas rezultāti</vt:lpstr>
      <vt:lpstr>Iekšējo resursu prioritātēm sadalījums par resoriem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Izdevumu pārskatīšanas tvērums un laika grafiks 2020.gadam</dc:title>
  <dc:creator>Māra Aļļēna</dc:creator>
  <cp:lastModifiedBy>J.Šints</cp:lastModifiedBy>
  <cp:revision>162</cp:revision>
  <cp:lastPrinted>2021-08-10T12:19:41Z</cp:lastPrinted>
  <dcterms:created xsi:type="dcterms:W3CDTF">2020-01-28T07:03:26Z</dcterms:created>
  <dcterms:modified xsi:type="dcterms:W3CDTF">2021-08-24T10:05:38Z</dcterms:modified>
</cp:coreProperties>
</file>