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17" r:id="rId3"/>
    <p:sldId id="408" r:id="rId4"/>
    <p:sldId id="422" r:id="rId5"/>
    <p:sldId id="419" r:id="rId6"/>
    <p:sldId id="423" r:id="rId7"/>
    <p:sldId id="421" r:id="rId8"/>
    <p:sldId id="264" r:id="rId9"/>
    <p:sldId id="415" r:id="rId10"/>
    <p:sldId id="420" r:id="rId11"/>
  </p:sldIdLst>
  <p:sldSz cx="9144000" cy="6858000" type="screen4x3"/>
  <p:notesSz cx="6735763" cy="9866313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281"/>
    <a:srgbClr val="9F4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13" autoAdjust="0"/>
    <p:restoredTop sz="93979" autoAdjust="0"/>
  </p:normalViewPr>
  <p:slideViewPr>
    <p:cSldViewPr snapToGrid="0" snapToObjects="1">
      <p:cViewPr varScale="1">
        <p:scale>
          <a:sx n="163" d="100"/>
          <a:sy n="163" d="100"/>
        </p:scale>
        <p:origin x="165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k\esfd\VADO&#352;&#256;%20IEST&#256;DE\ES%20FONDU%20STRAT&#274;&#290;IJAS%20DEPARTAMENTS\2021-2027\DP_sada&#316;u_piek&#353;likumi\05_DPP\DPP_21-2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k\esfd\VADO&#352;&#256;%20IEST&#256;DE\ES%20FONDU%20STRAT&#274;&#290;IJAS%20DEPARTAMENTS\2021-2027\DP_sada&#316;u_piek&#353;likumi\05_DPP\DPP_21-2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k\esfd\VADO&#352;&#256;%20IEST&#256;DE\ES%20FONDU%20STRAT&#274;&#290;IJAS%20DEPARTAMENTS\2021-2027\DP_sada&#316;u_piek&#353;likumi\05_DPP\DPP_21-27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k\esfd\VADO&#352;&#256;%20IEST&#256;DE\ES%20FONDU%20STRAT&#274;&#290;IJAS%20DEPARTAMENTS\2021-2027\DP_sada&#316;u_piek&#353;likumi\05_DPP\DPP_21-27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98-4AC7-A96D-9316A3BC9904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498-4AC7-A96D-9316A3BC9904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498-4AC7-A96D-9316A3BC9904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498-4AC7-A96D-9316A3BC9904}"/>
              </c:ext>
            </c:extLst>
          </c:dPt>
          <c:dPt>
            <c:idx val="4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498-4AC7-A96D-9316A3BC9904}"/>
              </c:ext>
            </c:extLst>
          </c:dPt>
          <c:dLbls>
            <c:dLbl>
              <c:idx val="0"/>
              <c:layout>
                <c:manualLayout>
                  <c:x val="-2.4054100892748179E-2"/>
                  <c:y val="5.9260923888069063E-2"/>
                </c:manualLayout>
              </c:layout>
              <c:tx>
                <c:rich>
                  <a:bodyPr/>
                  <a:lstStyle/>
                  <a:p>
                    <a:fld id="{4E42B267-CAF5-4E81-9533-F3C50640DCD9}" type="CATEGORYNAME">
                      <a:rPr lang="lv-LV"/>
                      <a:pPr/>
                      <a:t>[CATEGORY NAME]</a:t>
                    </a:fld>
                    <a:r>
                      <a:rPr lang="lv-LV" baseline="0" dirty="0"/>
                      <a:t>; </a:t>
                    </a:r>
                    <a:fld id="{AC8A51B3-A6EE-4D24-8AE7-C004B397AED5}" type="VALUE">
                      <a:rPr lang="lv-LV" baseline="0"/>
                      <a:pPr/>
                      <a:t>[VALUE]</a:t>
                    </a:fld>
                    <a:r>
                      <a:rPr lang="lv-LV" baseline="0" dirty="0"/>
                      <a:t>; </a:t>
                    </a:r>
                    <a:fld id="{F666B104-4140-4B77-AD13-D95FE710EC10}" type="PERCENTAGE">
                      <a:rPr lang="lv-LV" sz="1400" baseline="0">
                        <a:solidFill>
                          <a:schemeClr val="accent4">
                            <a:lumMod val="75000"/>
                          </a:schemeClr>
                        </a:solidFill>
                      </a:rPr>
                      <a:pPr/>
                      <a:t>[PERCENTAGE]</a:t>
                    </a:fld>
                    <a:endParaRPr lang="lv-LV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498-4AC7-A96D-9316A3BC990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ADB7B3C2-0571-4D22-9501-8EFB35A21BE1}" type="CATEGORYNAME">
                      <a:rPr lang="lv-LV"/>
                      <a:pPr/>
                      <a:t>[CATEGORY NAME]</a:t>
                    </a:fld>
                    <a:r>
                      <a:rPr lang="lv-LV" baseline="0" dirty="0"/>
                      <a:t>; </a:t>
                    </a:r>
                    <a:fld id="{84D41C53-2438-4733-B86D-E2BDBAB14A28}" type="VALUE">
                      <a:rPr lang="lv-LV" baseline="0"/>
                      <a:pPr/>
                      <a:t>[VALUE]</a:t>
                    </a:fld>
                    <a:r>
                      <a:rPr lang="lv-LV" baseline="0" dirty="0"/>
                      <a:t>; </a:t>
                    </a:r>
                    <a:fld id="{3E01CF70-8BB2-49E8-A3E8-A98FEE3731CF}" type="PERCENTAGE">
                      <a:rPr lang="lv-LV" sz="1400" baseline="0">
                        <a:solidFill>
                          <a:srgbClr val="92D050"/>
                        </a:solidFill>
                      </a:rPr>
                      <a:pPr/>
                      <a:t>[PERCENTAGE]</a:t>
                    </a:fld>
                    <a:endParaRPr lang="lv-LV" baseline="0" dirty="0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498-4AC7-A96D-9316A3BC9904}"/>
                </c:ext>
              </c:extLst>
            </c:dLbl>
            <c:dLbl>
              <c:idx val="2"/>
              <c:layout>
                <c:manualLayout>
                  <c:x val="-8.2685971818821508E-2"/>
                  <c:y val="0"/>
                </c:manualLayout>
              </c:layout>
              <c:tx>
                <c:rich>
                  <a:bodyPr/>
                  <a:lstStyle/>
                  <a:p>
                    <a:fld id="{CECB5064-CBAE-43B8-9C5F-92BC07A56D6E}" type="CATEGORYNAME">
                      <a:rPr lang="fi-FI"/>
                      <a:pPr/>
                      <a:t>[CATEGORY NAME]</a:t>
                    </a:fld>
                    <a:r>
                      <a:rPr lang="fi-FI" baseline="0" dirty="0"/>
                      <a:t>; </a:t>
                    </a:r>
                    <a:fld id="{F28D6C28-EACF-44B5-8F88-9F3804CDF2C3}" type="VALUE">
                      <a:rPr lang="fi-FI" baseline="0"/>
                      <a:pPr/>
                      <a:t>[VALUE]</a:t>
                    </a:fld>
                    <a:r>
                      <a:rPr lang="fi-FI" baseline="0" dirty="0"/>
                      <a:t>; </a:t>
                    </a:r>
                    <a:fld id="{E1F770AD-CE9E-40A4-9521-422E941070CB}" type="PERCENTAGE">
                      <a:rPr lang="fi-FI" sz="1400" baseline="0">
                        <a:solidFill>
                          <a:srgbClr val="00B0F0"/>
                        </a:solidFill>
                      </a:rPr>
                      <a:pPr/>
                      <a:t>[PERCENTAGE]</a:t>
                    </a:fld>
                    <a:endParaRPr lang="fi-FI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498-4AC7-A96D-9316A3BC9904}"/>
                </c:ext>
              </c:extLst>
            </c:dLbl>
            <c:dLbl>
              <c:idx val="3"/>
              <c:layout>
                <c:manualLayout>
                  <c:x val="-4.5101439173902648E-3"/>
                  <c:y val="5.9260923888069084E-2"/>
                </c:manualLayout>
              </c:layout>
              <c:tx>
                <c:rich>
                  <a:bodyPr/>
                  <a:lstStyle/>
                  <a:p>
                    <a:fld id="{127ACEB8-2EC7-4F15-B31E-9CA328F8D2EA}" type="CATEGORYNAME">
                      <a:rPr lang="lv-LV"/>
                      <a:pPr/>
                      <a:t>[CATEGORY NAME]</a:t>
                    </a:fld>
                    <a:r>
                      <a:rPr lang="lv-LV" baseline="0" dirty="0"/>
                      <a:t>; </a:t>
                    </a:r>
                    <a:fld id="{EFA08171-4678-4DFF-A102-6DFA76FD8E24}" type="VALUE">
                      <a:rPr lang="lv-LV" baseline="0"/>
                      <a:pPr/>
                      <a:t>[VALUE]</a:t>
                    </a:fld>
                    <a:r>
                      <a:rPr lang="lv-LV" baseline="0" dirty="0"/>
                      <a:t>; </a:t>
                    </a:r>
                    <a:fld id="{54C95A4D-6BC3-4A20-9FF3-55967BF74AC1}" type="PERCENTAGE">
                      <a:rPr lang="lv-LV" sz="1400" baseline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/>
                      <a:t>[PERCENTAGE]</a:t>
                    </a:fld>
                    <a:endParaRPr lang="lv-LV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498-4AC7-A96D-9316A3BC9904}"/>
                </c:ext>
              </c:extLst>
            </c:dLbl>
            <c:dLbl>
              <c:idx val="4"/>
              <c:layout>
                <c:manualLayout>
                  <c:x val="-8.2685971818821508E-2"/>
                  <c:y val="2.3704369555227634E-3"/>
                </c:manualLayout>
              </c:layout>
              <c:tx>
                <c:rich>
                  <a:bodyPr/>
                  <a:lstStyle/>
                  <a:p>
                    <a:fld id="{456C1A0F-9686-430C-A20E-3D2E628C4E99}" type="CATEGORYNAME">
                      <a:rPr lang="lv-LV"/>
                      <a:pPr/>
                      <a:t>[CATEGORY NAME]</a:t>
                    </a:fld>
                    <a:r>
                      <a:rPr lang="lv-LV" baseline="0" dirty="0"/>
                      <a:t>; </a:t>
                    </a:r>
                    <a:fld id="{19F997CB-A4DF-42D5-A304-3DE70C003219}" type="VALUE">
                      <a:rPr lang="lv-LV" baseline="0"/>
                      <a:pPr/>
                      <a:t>[VALUE]</a:t>
                    </a:fld>
                    <a:r>
                      <a:rPr lang="lv-LV" baseline="0" dirty="0"/>
                      <a:t>; </a:t>
                    </a:r>
                    <a:fld id="{961F1C16-FB00-4B82-9ACD-4243968133B2}" type="PERCENTAGE">
                      <a:rPr lang="lv-LV" sz="1400" baseline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/>
                      <a:t>[PERCENTAGE]</a:t>
                    </a:fld>
                    <a:endParaRPr lang="lv-LV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498-4AC7-A96D-9316A3BC99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SAM!$C$43:$C$47</c:f>
              <c:strCache>
                <c:ptCount val="5"/>
                <c:pt idx="0">
                  <c:v>1.Politikas mērķis "Viedāka Eiropa"</c:v>
                </c:pt>
                <c:pt idx="1">
                  <c:v>2.Politikas mērķis "Zaļāka Eiropa"</c:v>
                </c:pt>
                <c:pt idx="2">
                  <c:v>3.Politikas mērķis "Savienotāka Eiropa"</c:v>
                </c:pt>
                <c:pt idx="3">
                  <c:v>4.Politikas mērķis "Sociālāka Eiropa"</c:v>
                </c:pt>
                <c:pt idx="4">
                  <c:v>5.Politikas mērķis "Iedzīvotājiem tuvāka Eiropa"</c:v>
                </c:pt>
              </c:strCache>
            </c:strRef>
          </c:cat>
          <c:val>
            <c:numRef>
              <c:f>SAM!$N$43:$N$47</c:f>
              <c:numCache>
                <c:formatCode>#,##0</c:formatCode>
                <c:ptCount val="5"/>
                <c:pt idx="0">
                  <c:v>971.98767799999996</c:v>
                </c:pt>
                <c:pt idx="1">
                  <c:v>1089.2347339999999</c:v>
                </c:pt>
                <c:pt idx="2">
                  <c:v>1011.611223</c:v>
                </c:pt>
                <c:pt idx="3">
                  <c:v>1451.9821240000001</c:v>
                </c:pt>
                <c:pt idx="4">
                  <c:v>262.96637600000003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498-4AC7-A96D-9316A3BC9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134836958939451"/>
          <c:y val="3.1157815752191381E-2"/>
          <c:w val="0.49882823969037771"/>
          <c:h val="0.8515710351962536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SAM!$G$139</c:f>
              <c:strCache>
                <c:ptCount val="1"/>
                <c:pt idx="0">
                  <c:v>ERAF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SAM!$F$140:$F$152</c:f>
              <c:strCache>
                <c:ptCount val="13"/>
                <c:pt idx="0">
                  <c:v>5.1.Reģionu līdzsvarota attīstība</c:v>
                </c:pt>
                <c:pt idx="1">
                  <c:v>4.4.Sociālās inovācijas</c:v>
                </c:pt>
                <c:pt idx="2">
                  <c:v>4.3.Nodarbinātība un sociālā iekļaušana</c:v>
                </c:pt>
                <c:pt idx="3">
                  <c:v>4.2.Izglītība, prasmes un mūžizglītība</c:v>
                </c:pt>
                <c:pt idx="4">
                  <c:v>4.1.Veselības veicināšana un aprūpe</c:v>
                </c:pt>
                <c:pt idx="5">
                  <c:v>3.1. Ilgtspējīga TEN-T infrastruktūra</c:v>
                </c:pt>
                <c:pt idx="6">
                  <c:v>2.3. Ilgtspējīga mobilitāte</c:v>
                </c:pt>
                <c:pt idx="7">
                  <c:v>2.2. Vides aizsardzība un attīstība</c:v>
                </c:pt>
                <c:pt idx="8">
                  <c:v>2.1.Klimata pārmaiņu mazināšana un pielāgošanās klimata pārmaiņām</c:v>
                </c:pt>
                <c:pt idx="9">
                  <c:v>1.4.Digitālā savienojamība</c:v>
                </c:pt>
                <c:pt idx="10">
                  <c:v>1.3.Digitalizācija</c:v>
                </c:pt>
                <c:pt idx="11">
                  <c:v>1.2.Atbalsts uzņēmējdarbībai</c:v>
                </c:pt>
                <c:pt idx="12">
                  <c:v>1.1.Pētniecība un prasmes</c:v>
                </c:pt>
              </c:strCache>
            </c:strRef>
          </c:cat>
          <c:val>
            <c:numRef>
              <c:f>SAM!$G$140:$G$152</c:f>
              <c:numCache>
                <c:formatCode>General</c:formatCode>
                <c:ptCount val="13"/>
                <c:pt idx="0" formatCode="#,##0">
                  <c:v>262.96637600000003</c:v>
                </c:pt>
                <c:pt idx="2" formatCode="#,##0">
                  <c:v>177.15838400000001</c:v>
                </c:pt>
                <c:pt idx="3" formatCode="#,##0">
                  <c:v>219.42246800000001</c:v>
                </c:pt>
                <c:pt idx="4" formatCode="#,##0">
                  <c:v>322.87788</c:v>
                </c:pt>
                <c:pt idx="6" formatCode="#,##0">
                  <c:v>92.454181000000005</c:v>
                </c:pt>
                <c:pt idx="7" formatCode="#,##0">
                  <c:v>178.226517</c:v>
                </c:pt>
                <c:pt idx="8" formatCode="#,##0">
                  <c:v>675.00403600000004</c:v>
                </c:pt>
                <c:pt idx="9" formatCode="#,##0">
                  <c:v>38.715000000000003</c:v>
                </c:pt>
                <c:pt idx="10" formatCode="#,##0">
                  <c:v>178.849988</c:v>
                </c:pt>
                <c:pt idx="11" formatCode="#,##0">
                  <c:v>434.565</c:v>
                </c:pt>
                <c:pt idx="12" formatCode="#,##0">
                  <c:v>319.85768999999999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05-4984-97DA-17C26656E24A}"/>
            </c:ext>
          </c:extLst>
        </c:ser>
        <c:ser>
          <c:idx val="1"/>
          <c:order val="1"/>
          <c:tx>
            <c:strRef>
              <c:f>SAM!$H$139</c:f>
              <c:strCache>
                <c:ptCount val="1"/>
                <c:pt idx="0">
                  <c:v>KF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SAM!$F$140:$F$152</c:f>
              <c:strCache>
                <c:ptCount val="13"/>
                <c:pt idx="0">
                  <c:v>5.1.Reģionu līdzsvarota attīstība</c:v>
                </c:pt>
                <c:pt idx="1">
                  <c:v>4.4.Sociālās inovācijas</c:v>
                </c:pt>
                <c:pt idx="2">
                  <c:v>4.3.Nodarbinātība un sociālā iekļaušana</c:v>
                </c:pt>
                <c:pt idx="3">
                  <c:v>4.2.Izglītība, prasmes un mūžizglītība</c:v>
                </c:pt>
                <c:pt idx="4">
                  <c:v>4.1.Veselības veicināšana un aprūpe</c:v>
                </c:pt>
                <c:pt idx="5">
                  <c:v>3.1. Ilgtspējīga TEN-T infrastruktūra</c:v>
                </c:pt>
                <c:pt idx="6">
                  <c:v>2.3. Ilgtspējīga mobilitāte</c:v>
                </c:pt>
                <c:pt idx="7">
                  <c:v>2.2. Vides aizsardzība un attīstība</c:v>
                </c:pt>
                <c:pt idx="8">
                  <c:v>2.1.Klimata pārmaiņu mazināšana un pielāgošanās klimata pārmaiņām</c:v>
                </c:pt>
                <c:pt idx="9">
                  <c:v>1.4.Digitālā savienojamība</c:v>
                </c:pt>
                <c:pt idx="10">
                  <c:v>1.3.Digitalizācija</c:v>
                </c:pt>
                <c:pt idx="11">
                  <c:v>1.2.Atbalsts uzņēmējdarbībai</c:v>
                </c:pt>
                <c:pt idx="12">
                  <c:v>1.1.Pētniecība un prasmes</c:v>
                </c:pt>
              </c:strCache>
            </c:strRef>
          </c:cat>
          <c:val>
            <c:numRef>
              <c:f>SAM!$H$140:$H$152</c:f>
              <c:numCache>
                <c:formatCode>General</c:formatCode>
                <c:ptCount val="13"/>
                <c:pt idx="5" formatCode="#,##0">
                  <c:v>1011.611223</c:v>
                </c:pt>
                <c:pt idx="7" formatCode="#,##0">
                  <c:v>121.8</c:v>
                </c:pt>
                <c:pt idx="8" formatCode="#,##0">
                  <c:v>21.75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05-4984-97DA-17C26656E24A}"/>
            </c:ext>
          </c:extLst>
        </c:ser>
        <c:ser>
          <c:idx val="2"/>
          <c:order val="2"/>
          <c:tx>
            <c:strRef>
              <c:f>SAM!$I$139</c:f>
              <c:strCache>
                <c:ptCount val="1"/>
                <c:pt idx="0">
                  <c:v>ESF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SAM!$F$140:$F$152</c:f>
              <c:strCache>
                <c:ptCount val="13"/>
                <c:pt idx="0">
                  <c:v>5.1.Reģionu līdzsvarota attīstība</c:v>
                </c:pt>
                <c:pt idx="1">
                  <c:v>4.4.Sociālās inovācijas</c:v>
                </c:pt>
                <c:pt idx="2">
                  <c:v>4.3.Nodarbinātība un sociālā iekļaušana</c:v>
                </c:pt>
                <c:pt idx="3">
                  <c:v>4.2.Izglītība, prasmes un mūžizglītība</c:v>
                </c:pt>
                <c:pt idx="4">
                  <c:v>4.1.Veselības veicināšana un aprūpe</c:v>
                </c:pt>
                <c:pt idx="5">
                  <c:v>3.1. Ilgtspējīga TEN-T infrastruktūra</c:v>
                </c:pt>
                <c:pt idx="6">
                  <c:v>2.3. Ilgtspējīga mobilitāte</c:v>
                </c:pt>
                <c:pt idx="7">
                  <c:v>2.2. Vides aizsardzība un attīstība</c:v>
                </c:pt>
                <c:pt idx="8">
                  <c:v>2.1.Klimata pārmaiņu mazināšana un pielāgošanās klimata pārmaiņām</c:v>
                </c:pt>
                <c:pt idx="9">
                  <c:v>1.4.Digitālā savienojamība</c:v>
                </c:pt>
                <c:pt idx="10">
                  <c:v>1.3.Digitalizācija</c:v>
                </c:pt>
                <c:pt idx="11">
                  <c:v>1.2.Atbalsts uzņēmējdarbībai</c:v>
                </c:pt>
                <c:pt idx="12">
                  <c:v>1.1.Pētniecība un prasmes</c:v>
                </c:pt>
              </c:strCache>
            </c:strRef>
          </c:cat>
          <c:val>
            <c:numRef>
              <c:f>SAM!$I$140:$I$152</c:f>
              <c:numCache>
                <c:formatCode>#,##0</c:formatCode>
                <c:ptCount val="13"/>
                <c:pt idx="1">
                  <c:v>25</c:v>
                </c:pt>
                <c:pt idx="2">
                  <c:v>354.81264700000003</c:v>
                </c:pt>
                <c:pt idx="3">
                  <c:v>292.94174500000003</c:v>
                </c:pt>
                <c:pt idx="4">
                  <c:v>59.768999999999998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05-4984-97DA-17C26656E2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1625160"/>
        <c:axId val="491626144"/>
      </c:barChart>
      <c:catAx>
        <c:axId val="491625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/>
          </a:p>
        </c:txPr>
        <c:crossAx val="491626144"/>
        <c:crosses val="autoZero"/>
        <c:auto val="1"/>
        <c:lblAlgn val="ctr"/>
        <c:lblOffset val="100"/>
        <c:noMultiLvlLbl val="0"/>
      </c:catAx>
      <c:valAx>
        <c:axId val="4916261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/>
          </a:p>
        </c:txPr>
        <c:crossAx val="491625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'DPP dati'!$J$234:$T$234</c:f>
              <c:strCache>
                <c:ptCount val="11"/>
                <c:pt idx="0">
                  <c:v>SM</c:v>
                </c:pt>
                <c:pt idx="1">
                  <c:v>EM</c:v>
                </c:pt>
                <c:pt idx="2">
                  <c:v>VARAM</c:v>
                </c:pt>
                <c:pt idx="3">
                  <c:v>IZM</c:v>
                </c:pt>
                <c:pt idx="4">
                  <c:v>VM</c:v>
                </c:pt>
                <c:pt idx="5">
                  <c:v>LM</c:v>
                </c:pt>
                <c:pt idx="6">
                  <c:v>KM</c:v>
                </c:pt>
                <c:pt idx="7">
                  <c:v>FM</c:v>
                </c:pt>
                <c:pt idx="8">
                  <c:v>VK</c:v>
                </c:pt>
                <c:pt idx="9">
                  <c:v>IeM</c:v>
                </c:pt>
                <c:pt idx="10">
                  <c:v>TM</c:v>
                </c:pt>
              </c:strCache>
            </c:strRef>
          </c:cat>
          <c:val>
            <c:numRef>
              <c:f>'DPP dati'!$J$269:$T$269</c:f>
              <c:numCache>
                <c:formatCode>#,##0</c:formatCode>
                <c:ptCount val="11"/>
                <c:pt idx="0">
                  <c:v>1065.7362870588236</c:v>
                </c:pt>
                <c:pt idx="1">
                  <c:v>988.73598588235291</c:v>
                </c:pt>
                <c:pt idx="2">
                  <c:v>876.06790588235299</c:v>
                </c:pt>
                <c:pt idx="3">
                  <c:v>814.17769529411771</c:v>
                </c:pt>
                <c:pt idx="4">
                  <c:v>382.64688000000001</c:v>
                </c:pt>
                <c:pt idx="5">
                  <c:v>351.74676352941179</c:v>
                </c:pt>
                <c:pt idx="6">
                  <c:v>88.087500000000006</c:v>
                </c:pt>
                <c:pt idx="7">
                  <c:v>77.044117647058826</c:v>
                </c:pt>
                <c:pt idx="8">
                  <c:v>70.505177647058829</c:v>
                </c:pt>
                <c:pt idx="9">
                  <c:v>64.986327058823534</c:v>
                </c:pt>
                <c:pt idx="10">
                  <c:v>8.0474999999999994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79-4890-8036-0F3CF46444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5495976"/>
        <c:axId val="655492040"/>
      </c:barChart>
      <c:catAx>
        <c:axId val="655495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/>
          </a:p>
        </c:txPr>
        <c:crossAx val="655492040"/>
        <c:crosses val="autoZero"/>
        <c:auto val="1"/>
        <c:lblAlgn val="ctr"/>
        <c:lblOffset val="100"/>
        <c:noMultiLvlLbl val="0"/>
      </c:catAx>
      <c:valAx>
        <c:axId val="655492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/>
          </a:p>
        </c:txPr>
        <c:crossAx val="655495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42-48F6-BE1A-225BAA8B3A28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42-48F6-BE1A-225BAA8B3A28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142-48F6-BE1A-225BAA8B3A28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142-48F6-BE1A-225BAA8B3A28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142-48F6-BE1A-225BAA8B3A28}"/>
              </c:ext>
            </c:extLst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142-48F6-BE1A-225BAA8B3A28}"/>
              </c:ext>
            </c:extLst>
          </c:dPt>
          <c:dPt>
            <c:idx val="6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9142-48F6-BE1A-225BAA8B3A28}"/>
              </c:ext>
            </c:extLst>
          </c:dPt>
          <c:dPt>
            <c:idx val="7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9142-48F6-BE1A-225BAA8B3A28}"/>
              </c:ext>
            </c:extLst>
          </c:dPt>
          <c:dPt>
            <c:idx val="8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9142-48F6-BE1A-225BAA8B3A28}"/>
              </c:ext>
            </c:extLst>
          </c:dPt>
          <c:dPt>
            <c:idx val="9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9142-48F6-BE1A-225BAA8B3A28}"/>
              </c:ext>
            </c:extLst>
          </c:dPt>
          <c:dPt>
            <c:idx val="10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9142-48F6-BE1A-225BAA8B3A28}"/>
              </c:ext>
            </c:extLst>
          </c:dPt>
          <c:dLbls>
            <c:dLbl>
              <c:idx val="5"/>
              <c:layout>
                <c:manualLayout>
                  <c:x val="-4.4727787184401332E-2"/>
                  <c:y val="4.166667909409421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9142-48F6-BE1A-225BAA8B3A28}"/>
                </c:ext>
              </c:extLst>
            </c:dLbl>
            <c:dLbl>
              <c:idx val="6"/>
              <c:layout>
                <c:manualLayout>
                  <c:x val="-4.7358833489366169E-2"/>
                  <c:y val="1.921230589725181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9142-48F6-BE1A-225BAA8B3A28}"/>
                </c:ext>
              </c:extLst>
            </c:dLbl>
            <c:dLbl>
              <c:idx val="7"/>
              <c:layout>
                <c:manualLayout>
                  <c:x val="-2.1048370439718276E-2"/>
                  <c:y val="-3.7878799176449289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9142-48F6-BE1A-225BAA8B3A28}"/>
                </c:ext>
              </c:extLst>
            </c:dLbl>
            <c:dLbl>
              <c:idx val="8"/>
              <c:layout>
                <c:manualLayout>
                  <c:x val="1.3155231524823922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9142-48F6-BE1A-225BAA8B3A28}"/>
                </c:ext>
              </c:extLst>
            </c:dLbl>
            <c:dLbl>
              <c:idx val="9"/>
              <c:layout>
                <c:manualLayout>
                  <c:x val="4.735883348936612E-2"/>
                  <c:y val="3.7292034509520187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9142-48F6-BE1A-225BAA8B3A28}"/>
                </c:ext>
              </c:extLst>
            </c:dLbl>
            <c:dLbl>
              <c:idx val="10"/>
              <c:layout>
                <c:manualLayout>
                  <c:x val="0.10261080589362659"/>
                  <c:y val="1.9173978499233454E-2"/>
                </c:manualLayout>
              </c:layout>
              <c:tx>
                <c:rich>
                  <a:bodyPr/>
                  <a:lstStyle/>
                  <a:p>
                    <a:fld id="{E0B6F33A-7C62-4D94-A687-22087C0B244B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0,7%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9142-48F6-BE1A-225BAA8B3A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'DPP dati'!$J$234:$T$234</c:f>
              <c:strCache>
                <c:ptCount val="11"/>
                <c:pt idx="0">
                  <c:v>SM</c:v>
                </c:pt>
                <c:pt idx="1">
                  <c:v>EM</c:v>
                </c:pt>
                <c:pt idx="2">
                  <c:v>VARAM</c:v>
                </c:pt>
                <c:pt idx="3">
                  <c:v>IZM</c:v>
                </c:pt>
                <c:pt idx="4">
                  <c:v>VM</c:v>
                </c:pt>
                <c:pt idx="5">
                  <c:v>LM</c:v>
                </c:pt>
                <c:pt idx="6">
                  <c:v>KM</c:v>
                </c:pt>
                <c:pt idx="7">
                  <c:v>FM</c:v>
                </c:pt>
                <c:pt idx="8">
                  <c:v>VK</c:v>
                </c:pt>
                <c:pt idx="9">
                  <c:v>IeM</c:v>
                </c:pt>
                <c:pt idx="10">
                  <c:v>TM</c:v>
                </c:pt>
              </c:strCache>
            </c:strRef>
          </c:cat>
          <c:val>
            <c:numRef>
              <c:f>'DPP dati'!$J$269:$T$269</c:f>
              <c:numCache>
                <c:formatCode>#,##0</c:formatCode>
                <c:ptCount val="11"/>
                <c:pt idx="0">
                  <c:v>1065.7362870588236</c:v>
                </c:pt>
                <c:pt idx="1">
                  <c:v>988.73598588235291</c:v>
                </c:pt>
                <c:pt idx="2">
                  <c:v>876.06790588235299</c:v>
                </c:pt>
                <c:pt idx="3">
                  <c:v>814.17769529411771</c:v>
                </c:pt>
                <c:pt idx="4">
                  <c:v>382.64688000000001</c:v>
                </c:pt>
                <c:pt idx="5">
                  <c:v>351.74676352941179</c:v>
                </c:pt>
                <c:pt idx="6">
                  <c:v>88.087500000000006</c:v>
                </c:pt>
                <c:pt idx="7">
                  <c:v>77.044117647058826</c:v>
                </c:pt>
                <c:pt idx="8">
                  <c:v>70.505177647058829</c:v>
                </c:pt>
                <c:pt idx="9">
                  <c:v>64.986327058823534</c:v>
                </c:pt>
                <c:pt idx="10">
                  <c:v>8.0474999999999994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9142-48F6-BE1A-225BAA8B3A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Verdana" panose="020B0604030504040204" pitchFamily="34" charset="0"/>
          <a:ea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299B26-BBE7-4824-8050-566A7F8A762A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F0B1F22-90D2-4CD9-A15E-A2C9C5E0D336}">
      <dgm:prSet phldrT="[Text]"/>
      <dgm:spPr/>
      <dgm:t>
        <a:bodyPr/>
        <a:lstStyle/>
        <a:p>
          <a:r>
            <a:rPr lang="lv-LV" noProof="0" dirty="0">
              <a:latin typeface="Verdana" panose="020B0604030504040204" pitchFamily="34" charset="0"/>
              <a:ea typeface="Verdana" panose="020B0604030504040204" pitchFamily="34" charset="0"/>
            </a:rPr>
            <a:t>Ieguldījumu priekšnosacījumi</a:t>
          </a:r>
          <a:endParaRPr lang="en-US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BFA8A10-9A7A-4258-8040-34865C6DF880}" type="parTrans" cxnId="{043CAE52-3DC9-4D7A-8712-C0AB15F0632C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CDA136F-C75D-49FE-80C1-73D990A9CE29}" type="sibTrans" cxnId="{043CAE52-3DC9-4D7A-8712-C0AB15F0632C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48C5801-9C2F-4CC6-A2D2-720B00D768CB}">
      <dgm:prSet phldrT="[Text]" custT="1"/>
      <dgm:spPr/>
      <dgm:t>
        <a:bodyPr/>
        <a:lstStyle/>
        <a:p>
          <a:pPr algn="l"/>
          <a:r>
            <a:rPr lang="lv-LV" sz="1300" b="1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Nozaru stratēģijas/ pamatnostādnes</a:t>
          </a:r>
          <a:endParaRPr lang="en-US" sz="1300" b="1" noProof="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algn="l"/>
          <a:r>
            <a: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lielākā daļa ir apstiprinātas/atlikušajām notiek to projektu saskaņošana</a:t>
          </a:r>
          <a:r>
            <a: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]</a:t>
          </a:r>
          <a:endParaRPr lang="en-US" sz="1000" noProof="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C2ABD73-2276-4835-AEE7-939764440475}" type="parTrans" cxnId="{D807A3A5-F75A-4602-BBD5-37B545A3CF5D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DD2D2B4-39FB-459F-8F25-47AFBD826E95}" type="sibTrans" cxnId="{D807A3A5-F75A-4602-BBD5-37B545A3CF5D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F7A880C-9ACC-40F9-BE31-6CFD3A3F2E4F}">
      <dgm:prSet phldrT="[Text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Programma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7DE378C-5C88-4F96-91BF-0F7DF7BF0756}" type="parTrans" cxnId="{638979A8-69BE-4F59-B6C6-D3C8891398A1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2B0E177-9CFE-4ED9-84FD-66AF2B069F24}" type="sibTrans" cxnId="{638979A8-69BE-4F59-B6C6-D3C8891398A1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FDFBFB6-E375-44F3-B88E-7859B4F73EA6}">
      <dgm:prSet phldrT="[Text]" custT="1"/>
      <dgm:spPr/>
      <dgm:t>
        <a:bodyPr/>
        <a:lstStyle/>
        <a:p>
          <a:r>
            <a:rPr lang="lv-LV" sz="1300" b="1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Programma 2021.–2027.gadam</a:t>
          </a:r>
          <a:endParaRPr lang="en-US" sz="1300" noProof="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r>
            <a:rPr lang="en-US" sz="10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iesniegta apstiprināšanai MK</a:t>
          </a:r>
          <a:r>
            <a:rPr lang="en-US" sz="10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]</a:t>
          </a:r>
          <a:endParaRPr lang="en-US" sz="1000" b="1" noProof="0" dirty="0">
            <a:solidFill>
              <a:srgbClr val="FF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1045FC4-637A-4E0F-8BBA-4129B969D441}" type="parTrans" cxnId="{5491789E-F8C9-4A36-BB36-3E63EF2C90A0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11274DC-FDA4-4438-BC68-C02E42ECA56E}" type="sibTrans" cxnId="{5491789E-F8C9-4A36-BB36-3E63EF2C90A0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8A2C513-175F-4276-BB14-66F9031163E4}">
      <dgm:prSet phldrT="[Text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Horizontālie noteikumi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B00CB55-A150-46CC-B0E8-B08A90F25F2C}" type="parTrans" cxnId="{6DC3EDE5-0A9B-437D-9E9B-3231EE289208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A473EFC-BB06-40F7-A8F1-C893BAE41041}" type="sibTrans" cxnId="{6DC3EDE5-0A9B-437D-9E9B-3231EE289208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06C218A-6204-401E-9F34-4C2BEED4464E}">
      <dgm:prSet phldrT="[Text]" custT="1"/>
      <dgm:spPr/>
      <dgm:t>
        <a:bodyPr/>
        <a:lstStyle/>
        <a:p>
          <a:pPr algn="l"/>
          <a:r>
            <a:rPr lang="lv-LV" sz="1100" b="1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ES fondu likums</a:t>
          </a:r>
        </a:p>
        <a:p>
          <a:pPr algn="l"/>
          <a:r>
            <a:rPr lang="lv-LV" sz="1000" b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[izsludināts VSS 19.08.2021.; notiek saskaņošana ar komentāru sniedzējiem]</a:t>
          </a:r>
          <a:endParaRPr lang="en-US" sz="1000" b="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algn="l"/>
          <a:r>
            <a:rPr lang="lv-LV" sz="1100" b="1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Horizontālie MK noteikumi</a:t>
          </a:r>
        </a:p>
        <a:p>
          <a:pPr algn="just"/>
          <a:r>
            <a:rPr lang="lv-LV" sz="1000" b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[izstrādāti projekti, notiek iekšējā saskaņošana]</a:t>
          </a:r>
        </a:p>
        <a:p>
          <a:pPr algn="l"/>
          <a:endParaRPr lang="en-US" sz="600" b="1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algn="l"/>
          <a:r>
            <a:rPr lang="lv-LV" sz="1100" b="1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Vienotie kritēriji</a:t>
          </a:r>
        </a:p>
        <a:p>
          <a:pPr algn="l"/>
          <a:r>
            <a:rPr lang="lv-LV" sz="1000" b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[saskaņošanā ar ministrijām]</a:t>
          </a:r>
          <a:endParaRPr lang="en-US" sz="1000" b="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algn="l"/>
          <a:r>
            <a:rPr lang="lv-LV" sz="1100" b="1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KPVIS</a:t>
          </a:r>
          <a:endParaRPr lang="en-US" sz="1100" b="1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algn="just"/>
          <a:r>
            <a: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notiek nepieciešamo datu lauku saskaņošana</a:t>
          </a:r>
          <a:r>
            <a: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]</a:t>
          </a:r>
        </a:p>
      </dgm:t>
    </dgm:pt>
    <dgm:pt modelId="{68A1D859-683C-4955-98F4-B56584DA96FE}" type="parTrans" cxnId="{C4D1817B-48A4-4B1C-8915-D80430E6982F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2496A34-0987-4990-BA58-5421A9653854}" type="sibTrans" cxnId="{C4D1817B-48A4-4B1C-8915-D80430E6982F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7E28F41-78D9-436D-B0CF-8500CA641A82}">
      <dgm:prSet phldrT="[Text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SAM ieviešana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E1DA3EB-03BA-422C-A3EB-D574E3D639F6}" type="parTrans" cxnId="{C55B9D10-9920-43F1-B496-C561DE165695}">
      <dgm:prSet/>
      <dgm:spPr/>
      <dgm:t>
        <a:bodyPr/>
        <a:lstStyle/>
        <a:p>
          <a:endParaRPr lang="en-US" dirty="0"/>
        </a:p>
      </dgm:t>
    </dgm:pt>
    <dgm:pt modelId="{73DE4673-61F5-4579-9E80-8B8C28508D73}" type="sibTrans" cxnId="{C55B9D10-9920-43F1-B496-C561DE165695}">
      <dgm:prSet/>
      <dgm:spPr/>
      <dgm:t>
        <a:bodyPr/>
        <a:lstStyle/>
        <a:p>
          <a:endParaRPr lang="en-US" dirty="0"/>
        </a:p>
      </dgm:t>
    </dgm:pt>
    <dgm:pt modelId="{BADFC616-BED5-4E83-AF9C-FA2F01E965A1}">
      <dgm:prSet phldrT="[Text]"/>
      <dgm:spPr/>
      <dgm:t>
        <a:bodyPr/>
        <a:lstStyle/>
        <a:p>
          <a:pPr algn="l"/>
          <a:r>
            <a:rPr lang="lv-LV" sz="1100" b="1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SAM MK noteikumi</a:t>
          </a:r>
          <a:r>
            <a:rPr lang="en-US" sz="1100" b="1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,</a:t>
          </a:r>
        </a:p>
      </dgm:t>
    </dgm:pt>
    <dgm:pt modelId="{D594AE46-C7CD-47E6-AACC-7FCAD932920B}" type="parTrans" cxnId="{89D69770-76CB-413D-859D-E8B1A78B0DA1}">
      <dgm:prSet/>
      <dgm:spPr/>
      <dgm:t>
        <a:bodyPr/>
        <a:lstStyle/>
        <a:p>
          <a:endParaRPr lang="en-US" dirty="0"/>
        </a:p>
      </dgm:t>
    </dgm:pt>
    <dgm:pt modelId="{8662FE68-5869-470A-A50C-60C536E65005}" type="sibTrans" cxnId="{89D69770-76CB-413D-859D-E8B1A78B0DA1}">
      <dgm:prSet/>
      <dgm:spPr/>
      <dgm:t>
        <a:bodyPr/>
        <a:lstStyle/>
        <a:p>
          <a:endParaRPr lang="en-US" dirty="0"/>
        </a:p>
      </dgm:t>
    </dgm:pt>
    <dgm:pt modelId="{8011D283-C245-4C93-9FBA-722454DAD37B}">
      <dgm:prSet phldrT="[Text]" custT="1"/>
      <dgm:spPr/>
      <dgm:t>
        <a:bodyPr/>
        <a:lstStyle/>
        <a:p>
          <a:pPr algn="l"/>
          <a:r>
            <a:rPr lang="lv-LV" sz="1100" b="1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Specifiskie atbilstības un kvalitātes kritēriji,</a:t>
          </a:r>
        </a:p>
        <a:p>
          <a:pPr algn="l"/>
          <a:r>
            <a:rPr lang="lv-LV" sz="1100" b="1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Projektu atlašu nolikumi</a:t>
          </a:r>
          <a:endParaRPr lang="en-US" sz="1100" b="1" noProof="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algn="just"/>
          <a:r>
            <a:rPr lang="en-US" sz="10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atsevišķas ministrijas ir uzsākušas darbu pie SAM MK noteikumu izstrādes un neformālas saskaņošanas</a:t>
          </a:r>
          <a:r>
            <a:rPr lang="en-US" sz="10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]</a:t>
          </a:r>
          <a:endParaRPr lang="en-US" sz="1000" b="1" noProof="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3C8E9A6-0A56-4712-852D-1507AF7724DA}" type="parTrans" cxnId="{5B28C1E5-1D1C-4237-9107-06E74E946036}">
      <dgm:prSet/>
      <dgm:spPr/>
      <dgm:t>
        <a:bodyPr/>
        <a:lstStyle/>
        <a:p>
          <a:endParaRPr lang="en-US" dirty="0"/>
        </a:p>
      </dgm:t>
    </dgm:pt>
    <dgm:pt modelId="{34A09BC8-0EAC-416E-8376-08A1709A32BD}" type="sibTrans" cxnId="{5B28C1E5-1D1C-4237-9107-06E74E946036}">
      <dgm:prSet/>
      <dgm:spPr/>
      <dgm:t>
        <a:bodyPr/>
        <a:lstStyle/>
        <a:p>
          <a:endParaRPr lang="en-US" dirty="0"/>
        </a:p>
      </dgm:t>
    </dgm:pt>
    <dgm:pt modelId="{7BAD090A-7171-4D79-B73A-816CCFE4E861}">
      <dgm:prSet phldrT="[Text]" custT="1"/>
      <dgm:spPr/>
      <dgm:t>
        <a:bodyPr/>
        <a:lstStyle/>
        <a:p>
          <a:r>
            <a:rPr lang="lv-LV" sz="1300" b="1" noProof="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</a:p>
        <a:p>
          <a:r>
            <a:rPr lang="lv-LV" sz="1300" b="1" u="sng" noProof="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rPr>
            <a:t>PROGRAMMAS PAPILDINĀJUMS</a:t>
          </a:r>
        </a:p>
        <a:p>
          <a:r>
            <a:rPr lang="lv-LV" sz="1000" b="1" noProof="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rPr>
            <a:t>Publicēts Esfondi.lv </a:t>
          </a:r>
          <a:endParaRPr lang="en-US" sz="1000" b="1" noProof="0" dirty="0">
            <a:solidFill>
              <a:srgbClr val="00B05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58B5FD3-E8D6-4C71-858F-20F26E3597B5}" type="parTrans" cxnId="{B111B898-CBA0-4F6E-916A-F1242ED23812}">
      <dgm:prSet/>
      <dgm:spPr/>
      <dgm:t>
        <a:bodyPr/>
        <a:lstStyle/>
        <a:p>
          <a:endParaRPr lang="lv-LV"/>
        </a:p>
      </dgm:t>
    </dgm:pt>
    <dgm:pt modelId="{E6FD1F08-CFE8-4F8B-8F1E-5784613F912E}" type="sibTrans" cxnId="{B111B898-CBA0-4F6E-916A-F1242ED23812}">
      <dgm:prSet/>
      <dgm:spPr/>
      <dgm:t>
        <a:bodyPr/>
        <a:lstStyle/>
        <a:p>
          <a:endParaRPr lang="lv-LV"/>
        </a:p>
      </dgm:t>
    </dgm:pt>
    <dgm:pt modelId="{4279CA81-FC5D-448A-AD8B-69F7FD87FD21}" type="pres">
      <dgm:prSet presAssocID="{BE299B26-BBE7-4824-8050-566A7F8A762A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CBB30F9-326E-48EB-8B49-C6F38A44BD1E}" type="pres">
      <dgm:prSet presAssocID="{1F0B1F22-90D2-4CD9-A15E-A2C9C5E0D336}" presName="parentText1" presStyleLbl="node1" presStyleIdx="0" presStyleCnt="4" custLinFactNeighborY="-512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F9A04C-B694-4EB5-8C2D-75377C4F483F}" type="pres">
      <dgm:prSet presAssocID="{1F0B1F22-90D2-4CD9-A15E-A2C9C5E0D336}" presName="childText1" presStyleLbl="solidAlignAcc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7C7FBF-4FFB-4841-9B65-578392F32456}" type="pres">
      <dgm:prSet presAssocID="{BF7A880C-9ACC-40F9-BE31-6CFD3A3F2E4F}" presName="parentText2" presStyleLbl="node1" presStyleIdx="1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B39E17-80B2-4CA8-876D-9291382978B5}" type="pres">
      <dgm:prSet presAssocID="{BF7A880C-9ACC-40F9-BE31-6CFD3A3F2E4F}" presName="childText2" presStyleLbl="solidAlignAcc1" presStyleIdx="1" presStyleCnt="4" custScaleY="109652" custLinFactNeighborX="463" custLinFactNeighborY="60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4D5818-0D9C-4720-B711-9864A322E9F3}" type="pres">
      <dgm:prSet presAssocID="{08A2C513-175F-4276-BB14-66F9031163E4}" presName="parentText3" presStyleLbl="node1" presStyleIdx="2" presStyleCnt="4" custScaleX="10140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097FC1-9EB6-49B5-A7BC-18E0D1A191ED}" type="pres">
      <dgm:prSet presAssocID="{08A2C513-175F-4276-BB14-66F9031163E4}" presName="childText3" presStyleLbl="solidAlignAcc1" presStyleIdx="2" presStyleCnt="4" custScaleY="148644" custLinFactNeighborX="-1242" custLinFactNeighborY="259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0AED1A-5772-4F4C-B2F7-36163B254ADF}" type="pres">
      <dgm:prSet presAssocID="{E7E28F41-78D9-436D-B0CF-8500CA641A82}" presName="parentText4" presStyleLbl="node1" presStyleIdx="3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41C277-3470-4B40-AF78-6A4D3E914EF4}" type="pres">
      <dgm:prSet presAssocID="{E7E28F41-78D9-436D-B0CF-8500CA641A82}" presName="childText4" presStyleLbl="solidAlignAcc1" presStyleIdx="3" presStyleCnt="4" custLinFactNeighborY="23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D69770-76CB-413D-859D-E8B1A78B0DA1}" srcId="{E7E28F41-78D9-436D-B0CF-8500CA641A82}" destId="{BADFC616-BED5-4E83-AF9C-FA2F01E965A1}" srcOrd="0" destOrd="0" parTransId="{D594AE46-C7CD-47E6-AACC-7FCAD932920B}" sibTransId="{8662FE68-5869-470A-A50C-60C536E65005}"/>
    <dgm:cxn modelId="{4FD49EE5-9EA8-4E75-9B56-57FFB58AAD3E}" type="presOf" srcId="{1F0B1F22-90D2-4CD9-A15E-A2C9C5E0D336}" destId="{ECBB30F9-326E-48EB-8B49-C6F38A44BD1E}" srcOrd="0" destOrd="0" presId="urn:microsoft.com/office/officeart/2009/3/layout/IncreasingArrowsProcess"/>
    <dgm:cxn modelId="{BCAF177B-7B78-4BBD-91EE-C26D68789603}" type="presOf" srcId="{BE299B26-BBE7-4824-8050-566A7F8A762A}" destId="{4279CA81-FC5D-448A-AD8B-69F7FD87FD21}" srcOrd="0" destOrd="0" presId="urn:microsoft.com/office/officeart/2009/3/layout/IncreasingArrowsProcess"/>
    <dgm:cxn modelId="{1A157FD3-AF57-481C-938C-B8B6859A9184}" type="presOf" srcId="{BF7A880C-9ACC-40F9-BE31-6CFD3A3F2E4F}" destId="{B57C7FBF-4FFB-4841-9B65-578392F32456}" srcOrd="0" destOrd="0" presId="urn:microsoft.com/office/officeart/2009/3/layout/IncreasingArrowsProcess"/>
    <dgm:cxn modelId="{5B28C1E5-1D1C-4237-9107-06E74E946036}" srcId="{E7E28F41-78D9-436D-B0CF-8500CA641A82}" destId="{8011D283-C245-4C93-9FBA-722454DAD37B}" srcOrd="1" destOrd="0" parTransId="{03C8E9A6-0A56-4712-852D-1507AF7724DA}" sibTransId="{34A09BC8-0EAC-416E-8376-08A1709A32BD}"/>
    <dgm:cxn modelId="{6DC3EDE5-0A9B-437D-9E9B-3231EE289208}" srcId="{BE299B26-BBE7-4824-8050-566A7F8A762A}" destId="{08A2C513-175F-4276-BB14-66F9031163E4}" srcOrd="2" destOrd="0" parTransId="{2B00CB55-A150-46CC-B0E8-B08A90F25F2C}" sibTransId="{4A473EFC-BB06-40F7-A8F1-C893BAE41041}"/>
    <dgm:cxn modelId="{C01B7CDF-1276-4556-B426-41A11B10F589}" type="presOf" srcId="{BADFC616-BED5-4E83-AF9C-FA2F01E965A1}" destId="{1641C277-3470-4B40-AF78-6A4D3E914EF4}" srcOrd="0" destOrd="0" presId="urn:microsoft.com/office/officeart/2009/3/layout/IncreasingArrowsProcess"/>
    <dgm:cxn modelId="{876542B5-C1BA-47B9-A775-C1E9A9A9FFAA}" type="presOf" srcId="{7BAD090A-7171-4D79-B73A-816CCFE4E861}" destId="{59B39E17-80B2-4CA8-876D-9291382978B5}" srcOrd="0" destOrd="1" presId="urn:microsoft.com/office/officeart/2009/3/layout/IncreasingArrowsProcess"/>
    <dgm:cxn modelId="{12516FEF-E9D5-4D1F-B9A8-B128AFB3BC64}" type="presOf" srcId="{648C5801-9C2F-4CC6-A2D2-720B00D768CB}" destId="{1DF9A04C-B694-4EB5-8C2D-75377C4F483F}" srcOrd="0" destOrd="0" presId="urn:microsoft.com/office/officeart/2009/3/layout/IncreasingArrowsProcess"/>
    <dgm:cxn modelId="{638979A8-69BE-4F59-B6C6-D3C8891398A1}" srcId="{BE299B26-BBE7-4824-8050-566A7F8A762A}" destId="{BF7A880C-9ACC-40F9-BE31-6CFD3A3F2E4F}" srcOrd="1" destOrd="0" parTransId="{87DE378C-5C88-4F96-91BF-0F7DF7BF0756}" sibTransId="{C2B0E177-9CFE-4ED9-84FD-66AF2B069F24}"/>
    <dgm:cxn modelId="{B111B898-CBA0-4F6E-916A-F1242ED23812}" srcId="{BF7A880C-9ACC-40F9-BE31-6CFD3A3F2E4F}" destId="{7BAD090A-7171-4D79-B73A-816CCFE4E861}" srcOrd="1" destOrd="0" parTransId="{A58B5FD3-E8D6-4C71-858F-20F26E3597B5}" sibTransId="{E6FD1F08-CFE8-4F8B-8F1E-5784613F912E}"/>
    <dgm:cxn modelId="{043CAE52-3DC9-4D7A-8712-C0AB15F0632C}" srcId="{BE299B26-BBE7-4824-8050-566A7F8A762A}" destId="{1F0B1F22-90D2-4CD9-A15E-A2C9C5E0D336}" srcOrd="0" destOrd="0" parTransId="{2BFA8A10-9A7A-4258-8040-34865C6DF880}" sibTransId="{7CDA136F-C75D-49FE-80C1-73D990A9CE29}"/>
    <dgm:cxn modelId="{D807A3A5-F75A-4602-BBD5-37B545A3CF5D}" srcId="{1F0B1F22-90D2-4CD9-A15E-A2C9C5E0D336}" destId="{648C5801-9C2F-4CC6-A2D2-720B00D768CB}" srcOrd="0" destOrd="0" parTransId="{5C2ABD73-2276-4835-AEE7-939764440475}" sibTransId="{9DD2D2B4-39FB-459F-8F25-47AFBD826E95}"/>
    <dgm:cxn modelId="{372FF7DF-C8D4-4AF3-A461-719B41F554E5}" type="presOf" srcId="{8011D283-C245-4C93-9FBA-722454DAD37B}" destId="{1641C277-3470-4B40-AF78-6A4D3E914EF4}" srcOrd="0" destOrd="1" presId="urn:microsoft.com/office/officeart/2009/3/layout/IncreasingArrowsProcess"/>
    <dgm:cxn modelId="{C4D1817B-48A4-4B1C-8915-D80430E6982F}" srcId="{08A2C513-175F-4276-BB14-66F9031163E4}" destId="{806C218A-6204-401E-9F34-4C2BEED4464E}" srcOrd="0" destOrd="0" parTransId="{68A1D859-683C-4955-98F4-B56584DA96FE}" sibTransId="{62496A34-0987-4990-BA58-5421A9653854}"/>
    <dgm:cxn modelId="{D4EA9D7A-E9E2-45C1-B361-6143DF88D69C}" type="presOf" srcId="{E7E28F41-78D9-436D-B0CF-8500CA641A82}" destId="{6E0AED1A-5772-4F4C-B2F7-36163B254ADF}" srcOrd="0" destOrd="0" presId="urn:microsoft.com/office/officeart/2009/3/layout/IncreasingArrowsProcess"/>
    <dgm:cxn modelId="{92D666D1-89E7-44AA-AD77-7F434742E6BF}" type="presOf" srcId="{0FDFBFB6-E375-44F3-B88E-7859B4F73EA6}" destId="{59B39E17-80B2-4CA8-876D-9291382978B5}" srcOrd="0" destOrd="0" presId="urn:microsoft.com/office/officeart/2009/3/layout/IncreasingArrowsProcess"/>
    <dgm:cxn modelId="{C55B9D10-9920-43F1-B496-C561DE165695}" srcId="{BE299B26-BBE7-4824-8050-566A7F8A762A}" destId="{E7E28F41-78D9-436D-B0CF-8500CA641A82}" srcOrd="3" destOrd="0" parTransId="{AE1DA3EB-03BA-422C-A3EB-D574E3D639F6}" sibTransId="{73DE4673-61F5-4579-9E80-8B8C28508D73}"/>
    <dgm:cxn modelId="{86F4C8BE-47DB-4C51-8B98-D6112F63EB7A}" type="presOf" srcId="{806C218A-6204-401E-9F34-4C2BEED4464E}" destId="{E4097FC1-9EB6-49B5-A7BC-18E0D1A191ED}" srcOrd="0" destOrd="0" presId="urn:microsoft.com/office/officeart/2009/3/layout/IncreasingArrowsProcess"/>
    <dgm:cxn modelId="{610B3C1F-9CFA-4877-A4F9-B3919FCA4C2C}" type="presOf" srcId="{08A2C513-175F-4276-BB14-66F9031163E4}" destId="{B44D5818-0D9C-4720-B711-9864A322E9F3}" srcOrd="0" destOrd="0" presId="urn:microsoft.com/office/officeart/2009/3/layout/IncreasingArrowsProcess"/>
    <dgm:cxn modelId="{5491789E-F8C9-4A36-BB36-3E63EF2C90A0}" srcId="{BF7A880C-9ACC-40F9-BE31-6CFD3A3F2E4F}" destId="{0FDFBFB6-E375-44F3-B88E-7859B4F73EA6}" srcOrd="0" destOrd="0" parTransId="{21045FC4-637A-4E0F-8BBA-4129B969D441}" sibTransId="{411274DC-FDA4-4438-BC68-C02E42ECA56E}"/>
    <dgm:cxn modelId="{1DF1A198-A7C3-4CD0-805B-D8976B271AEB}" type="presParOf" srcId="{4279CA81-FC5D-448A-AD8B-69F7FD87FD21}" destId="{ECBB30F9-326E-48EB-8B49-C6F38A44BD1E}" srcOrd="0" destOrd="0" presId="urn:microsoft.com/office/officeart/2009/3/layout/IncreasingArrowsProcess"/>
    <dgm:cxn modelId="{C00E58D0-A7C9-4674-A1F2-C2A0A7916F2F}" type="presParOf" srcId="{4279CA81-FC5D-448A-AD8B-69F7FD87FD21}" destId="{1DF9A04C-B694-4EB5-8C2D-75377C4F483F}" srcOrd="1" destOrd="0" presId="urn:microsoft.com/office/officeart/2009/3/layout/IncreasingArrowsProcess"/>
    <dgm:cxn modelId="{5AF08BD5-4A32-4326-BA4B-16BBACD5D5D2}" type="presParOf" srcId="{4279CA81-FC5D-448A-AD8B-69F7FD87FD21}" destId="{B57C7FBF-4FFB-4841-9B65-578392F32456}" srcOrd="2" destOrd="0" presId="urn:microsoft.com/office/officeart/2009/3/layout/IncreasingArrowsProcess"/>
    <dgm:cxn modelId="{C8F21703-A341-4615-AA68-10478B45BB73}" type="presParOf" srcId="{4279CA81-FC5D-448A-AD8B-69F7FD87FD21}" destId="{59B39E17-80B2-4CA8-876D-9291382978B5}" srcOrd="3" destOrd="0" presId="urn:microsoft.com/office/officeart/2009/3/layout/IncreasingArrowsProcess"/>
    <dgm:cxn modelId="{EA174DDF-FC2F-4CC5-8460-F5E234AE84E0}" type="presParOf" srcId="{4279CA81-FC5D-448A-AD8B-69F7FD87FD21}" destId="{B44D5818-0D9C-4720-B711-9864A322E9F3}" srcOrd="4" destOrd="0" presId="urn:microsoft.com/office/officeart/2009/3/layout/IncreasingArrowsProcess"/>
    <dgm:cxn modelId="{03F4106E-F80B-4C79-A0DD-34891AE2E9B2}" type="presParOf" srcId="{4279CA81-FC5D-448A-AD8B-69F7FD87FD21}" destId="{E4097FC1-9EB6-49B5-A7BC-18E0D1A191ED}" srcOrd="5" destOrd="0" presId="urn:microsoft.com/office/officeart/2009/3/layout/IncreasingArrowsProcess"/>
    <dgm:cxn modelId="{516D1193-1309-4DDA-B07E-9EE74992FE58}" type="presParOf" srcId="{4279CA81-FC5D-448A-AD8B-69F7FD87FD21}" destId="{6E0AED1A-5772-4F4C-B2F7-36163B254ADF}" srcOrd="6" destOrd="0" presId="urn:microsoft.com/office/officeart/2009/3/layout/IncreasingArrowsProcess"/>
    <dgm:cxn modelId="{2DCBD7C4-FA3A-4F6D-82B5-79302146E4DA}" type="presParOf" srcId="{4279CA81-FC5D-448A-AD8B-69F7FD87FD21}" destId="{1641C277-3470-4B40-AF78-6A4D3E914EF4}" srcOrd="7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D23118-275C-45CE-9BDD-2A4A3FABDB73}" type="doc">
      <dgm:prSet loTypeId="urn:diagrams.loki3.com/VaryingWidthList" loCatId="list" qsTypeId="urn:microsoft.com/office/officeart/2005/8/quickstyle/simple1" qsCatId="simple" csTypeId="urn:microsoft.com/office/officeart/2005/8/colors/colorful3" csCatId="colorful" phldr="1"/>
      <dgm:spPr/>
    </dgm:pt>
    <dgm:pt modelId="{40D8332D-79C0-4B14-9FC4-EF548541D1B1}">
      <dgm:prSet phldrT="[Text]" custT="1"/>
      <dgm:spPr/>
      <dgm:t>
        <a:bodyPr/>
        <a:lstStyle/>
        <a:p>
          <a:r>
            <a:rPr lang="lv-LV" sz="900" dirty="0">
              <a:latin typeface="Verdana" panose="020B0604030504040204" pitchFamily="34" charset="0"/>
              <a:ea typeface="Verdana" panose="020B0604030504040204" pitchFamily="34" charset="0"/>
            </a:rPr>
            <a:t>Atbalsts uzņēmējdarbībai</a:t>
          </a:r>
          <a:endParaRPr lang="en-US" sz="9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CB40CA6-665A-436F-8465-81EC4B5498C5}" type="parTrans" cxnId="{01313D1F-F5D1-4291-9737-76A961ECD640}">
      <dgm:prSet/>
      <dgm:spPr/>
      <dgm:t>
        <a:bodyPr/>
        <a:lstStyle/>
        <a:p>
          <a:endParaRPr lang="en-US" sz="9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AEEEE6B-7DD8-49B8-B235-CC68F4131DCE}" type="sibTrans" cxnId="{01313D1F-F5D1-4291-9737-76A961ECD640}">
      <dgm:prSet/>
      <dgm:spPr/>
      <dgm:t>
        <a:bodyPr/>
        <a:lstStyle/>
        <a:p>
          <a:endParaRPr lang="en-US" sz="9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C2E480F-D3EC-4F4D-AEDE-4B4601436D5F}">
      <dgm:prSet phldrT="[Text]" custT="1"/>
      <dgm:spPr/>
      <dgm:t>
        <a:bodyPr/>
        <a:lstStyle/>
        <a:p>
          <a:r>
            <a:rPr lang="lv-LV" sz="900" dirty="0">
              <a:latin typeface="Verdana" panose="020B0604030504040204" pitchFamily="34" charset="0"/>
              <a:ea typeface="Verdana" panose="020B0604030504040204" pitchFamily="34" charset="0"/>
            </a:rPr>
            <a:t>Atbalsts videi un klimatam</a:t>
          </a:r>
          <a:endParaRPr lang="en-US" sz="9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C37639B-CEC7-44A2-9346-9507D1016CCE}" type="parTrans" cxnId="{290126C3-A3F1-4813-9FD2-90D7702805F7}">
      <dgm:prSet/>
      <dgm:spPr/>
      <dgm:t>
        <a:bodyPr/>
        <a:lstStyle/>
        <a:p>
          <a:endParaRPr lang="en-US" sz="9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8E863D5-1E35-417A-8483-1F84C5E3B8BA}" type="sibTrans" cxnId="{290126C3-A3F1-4813-9FD2-90D7702805F7}">
      <dgm:prSet/>
      <dgm:spPr/>
      <dgm:t>
        <a:bodyPr/>
        <a:lstStyle/>
        <a:p>
          <a:endParaRPr lang="en-US" sz="9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292E1CD-E95D-43F5-9A9C-CF25CBDBAAF7}">
      <dgm:prSet phldrT="[Text]" custT="1"/>
      <dgm:spPr/>
      <dgm:t>
        <a:bodyPr/>
        <a:lstStyle/>
        <a:p>
          <a:r>
            <a:rPr lang="lv-LV" sz="900" dirty="0">
              <a:latin typeface="Verdana" panose="020B0604030504040204" pitchFamily="34" charset="0"/>
              <a:ea typeface="Verdana" panose="020B0604030504040204" pitchFamily="34" charset="0"/>
            </a:rPr>
            <a:t>Atbalsts mobilitātei</a:t>
          </a:r>
          <a:endParaRPr lang="en-US" sz="9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DC5C9AA-CC8F-432C-A1E6-1E9A64EF6D33}" type="parTrans" cxnId="{8D9FC45B-611D-41AE-A18D-47D5F1A70178}">
      <dgm:prSet/>
      <dgm:spPr/>
      <dgm:t>
        <a:bodyPr/>
        <a:lstStyle/>
        <a:p>
          <a:endParaRPr lang="en-US" sz="9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40C6640-99BD-4C79-8DAE-1EF78AB5015D}" type="sibTrans" cxnId="{8D9FC45B-611D-41AE-A18D-47D5F1A70178}">
      <dgm:prSet/>
      <dgm:spPr/>
      <dgm:t>
        <a:bodyPr/>
        <a:lstStyle/>
        <a:p>
          <a:endParaRPr lang="en-US" sz="9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06AA070-018D-4B69-A439-E2A021758B27}">
      <dgm:prSet phldrT="[Text]" custT="1"/>
      <dgm:spPr/>
      <dgm:t>
        <a:bodyPr/>
        <a:lstStyle/>
        <a:p>
          <a:r>
            <a:rPr lang="lv-LV" sz="900" dirty="0">
              <a:latin typeface="Verdana" panose="020B0604030504040204" pitchFamily="34" charset="0"/>
              <a:ea typeface="Verdana" panose="020B0604030504040204" pitchFamily="34" charset="0"/>
            </a:rPr>
            <a:t>Atbalsts cilvēkiem</a:t>
          </a:r>
          <a:endParaRPr lang="en-US" sz="9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3943053-CFCE-4741-849A-6466EAA91901}" type="parTrans" cxnId="{E2C854B5-419F-4C71-961B-5443BEF6CF00}">
      <dgm:prSet/>
      <dgm:spPr/>
      <dgm:t>
        <a:bodyPr/>
        <a:lstStyle/>
        <a:p>
          <a:endParaRPr lang="en-US" sz="900"/>
        </a:p>
      </dgm:t>
    </dgm:pt>
    <dgm:pt modelId="{72B74143-39A1-4871-82AE-66674CFEDE72}" type="sibTrans" cxnId="{E2C854B5-419F-4C71-961B-5443BEF6CF00}">
      <dgm:prSet/>
      <dgm:spPr/>
      <dgm:t>
        <a:bodyPr/>
        <a:lstStyle/>
        <a:p>
          <a:endParaRPr lang="en-US" sz="900"/>
        </a:p>
      </dgm:t>
    </dgm:pt>
    <dgm:pt modelId="{F625BA61-A606-4905-A076-84BE867B5289}">
      <dgm:prSet phldrT="[Text]" custT="1"/>
      <dgm:spPr/>
      <dgm:t>
        <a:bodyPr/>
        <a:lstStyle/>
        <a:p>
          <a:r>
            <a:rPr lang="lv-LV" sz="900" dirty="0">
              <a:latin typeface="Verdana" panose="020B0604030504040204" pitchFamily="34" charset="0"/>
              <a:ea typeface="Verdana" panose="020B0604030504040204" pitchFamily="34" charset="0"/>
            </a:rPr>
            <a:t>Atbalsts reģioniem</a:t>
          </a:r>
          <a:endParaRPr lang="en-US" sz="9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6B61426-4925-4F6E-99D2-525CFBBB9C32}" type="parTrans" cxnId="{84127311-F676-4C46-96E7-BA9FBD5B2FF9}">
      <dgm:prSet/>
      <dgm:spPr/>
      <dgm:t>
        <a:bodyPr/>
        <a:lstStyle/>
        <a:p>
          <a:endParaRPr lang="en-US" sz="900"/>
        </a:p>
      </dgm:t>
    </dgm:pt>
    <dgm:pt modelId="{E3E3D3EA-C0F0-472C-8B85-097C83E21752}" type="sibTrans" cxnId="{84127311-F676-4C46-96E7-BA9FBD5B2FF9}">
      <dgm:prSet/>
      <dgm:spPr/>
      <dgm:t>
        <a:bodyPr/>
        <a:lstStyle/>
        <a:p>
          <a:endParaRPr lang="en-US" sz="900"/>
        </a:p>
      </dgm:t>
    </dgm:pt>
    <dgm:pt modelId="{40DD9D86-178D-4259-B76B-D232C0FF1557}" type="pres">
      <dgm:prSet presAssocID="{ECD23118-275C-45CE-9BDD-2A4A3FABDB73}" presName="Name0" presStyleCnt="0">
        <dgm:presLayoutVars>
          <dgm:resizeHandles/>
        </dgm:presLayoutVars>
      </dgm:prSet>
      <dgm:spPr/>
    </dgm:pt>
    <dgm:pt modelId="{266DB199-DC77-4A09-991D-713F99B10406}" type="pres">
      <dgm:prSet presAssocID="{40D8332D-79C0-4B14-9FC4-EF548541D1B1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A9F75F-69F9-4C3A-B1C6-D268293D1E13}" type="pres">
      <dgm:prSet presAssocID="{CAEEEE6B-7DD8-49B8-B235-CC68F4131DCE}" presName="space" presStyleCnt="0"/>
      <dgm:spPr/>
    </dgm:pt>
    <dgm:pt modelId="{DCF360A8-8AF0-4410-9506-8A821255E6DA}" type="pres">
      <dgm:prSet presAssocID="{6C2E480F-D3EC-4F4D-AEDE-4B4601436D5F}" presName="text" presStyleLbl="node1" presStyleIdx="1" presStyleCnt="5" custScaleX="1427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BA1AC4-C8BE-4CB3-A8FF-EEECE9F2CE15}" type="pres">
      <dgm:prSet presAssocID="{98E863D5-1E35-417A-8483-1F84C5E3B8BA}" presName="space" presStyleCnt="0"/>
      <dgm:spPr/>
    </dgm:pt>
    <dgm:pt modelId="{5088BDA4-E547-4991-B0F5-B04CC75A5165}" type="pres">
      <dgm:prSet presAssocID="{5292E1CD-E95D-43F5-9A9C-CF25CBDBAAF7}" presName="text" presStyleLbl="node1" presStyleIdx="2" presStyleCnt="5" custScaleX="1444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A50E75-FACA-4150-926D-D692AF1E4719}" type="pres">
      <dgm:prSet presAssocID="{340C6640-99BD-4C79-8DAE-1EF78AB5015D}" presName="space" presStyleCnt="0"/>
      <dgm:spPr/>
    </dgm:pt>
    <dgm:pt modelId="{6C9A4FC0-0C3B-48A2-B960-C651317ED07C}" type="pres">
      <dgm:prSet presAssocID="{506AA070-018D-4B69-A439-E2A021758B27}" presName="text" presStyleLbl="node1" presStyleIdx="3" presStyleCnt="5" custScaleX="1411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4DA743-238F-4527-8A4C-A6430D1BD28D}" type="pres">
      <dgm:prSet presAssocID="{72B74143-39A1-4871-82AE-66674CFEDE72}" presName="space" presStyleCnt="0"/>
      <dgm:spPr/>
    </dgm:pt>
    <dgm:pt modelId="{46950F8D-5AB8-4A29-8985-422C94FB25C7}" type="pres">
      <dgm:prSet presAssocID="{F625BA61-A606-4905-A076-84BE867B5289}" presName="text" presStyleLbl="node1" presStyleIdx="4" presStyleCnt="5" custScaleX="1476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C854B5-419F-4C71-961B-5443BEF6CF00}" srcId="{ECD23118-275C-45CE-9BDD-2A4A3FABDB73}" destId="{506AA070-018D-4B69-A439-E2A021758B27}" srcOrd="3" destOrd="0" parTransId="{C3943053-CFCE-4741-849A-6466EAA91901}" sibTransId="{72B74143-39A1-4871-82AE-66674CFEDE72}"/>
    <dgm:cxn modelId="{84127311-F676-4C46-96E7-BA9FBD5B2FF9}" srcId="{ECD23118-275C-45CE-9BDD-2A4A3FABDB73}" destId="{F625BA61-A606-4905-A076-84BE867B5289}" srcOrd="4" destOrd="0" parTransId="{76B61426-4925-4F6E-99D2-525CFBBB9C32}" sibTransId="{E3E3D3EA-C0F0-472C-8B85-097C83E21752}"/>
    <dgm:cxn modelId="{290126C3-A3F1-4813-9FD2-90D7702805F7}" srcId="{ECD23118-275C-45CE-9BDD-2A4A3FABDB73}" destId="{6C2E480F-D3EC-4F4D-AEDE-4B4601436D5F}" srcOrd="1" destOrd="0" parTransId="{3C37639B-CEC7-44A2-9346-9507D1016CCE}" sibTransId="{98E863D5-1E35-417A-8483-1F84C5E3B8BA}"/>
    <dgm:cxn modelId="{01313D1F-F5D1-4291-9737-76A961ECD640}" srcId="{ECD23118-275C-45CE-9BDD-2A4A3FABDB73}" destId="{40D8332D-79C0-4B14-9FC4-EF548541D1B1}" srcOrd="0" destOrd="0" parTransId="{FCB40CA6-665A-436F-8465-81EC4B5498C5}" sibTransId="{CAEEEE6B-7DD8-49B8-B235-CC68F4131DCE}"/>
    <dgm:cxn modelId="{ABF5D950-629D-4E4C-A40A-1F1608784573}" type="presOf" srcId="{5292E1CD-E95D-43F5-9A9C-CF25CBDBAAF7}" destId="{5088BDA4-E547-4991-B0F5-B04CC75A5165}" srcOrd="0" destOrd="0" presId="urn:diagrams.loki3.com/VaryingWidthList"/>
    <dgm:cxn modelId="{A867DDE9-6A77-465D-92DC-CF8E287A7C7E}" type="presOf" srcId="{6C2E480F-D3EC-4F4D-AEDE-4B4601436D5F}" destId="{DCF360A8-8AF0-4410-9506-8A821255E6DA}" srcOrd="0" destOrd="0" presId="urn:diagrams.loki3.com/VaryingWidthList"/>
    <dgm:cxn modelId="{FBF86268-9B50-4080-BC3E-1C781FBA8EB8}" type="presOf" srcId="{506AA070-018D-4B69-A439-E2A021758B27}" destId="{6C9A4FC0-0C3B-48A2-B960-C651317ED07C}" srcOrd="0" destOrd="0" presId="urn:diagrams.loki3.com/VaryingWidthList"/>
    <dgm:cxn modelId="{8D9FC45B-611D-41AE-A18D-47D5F1A70178}" srcId="{ECD23118-275C-45CE-9BDD-2A4A3FABDB73}" destId="{5292E1CD-E95D-43F5-9A9C-CF25CBDBAAF7}" srcOrd="2" destOrd="0" parTransId="{4DC5C9AA-CC8F-432C-A1E6-1E9A64EF6D33}" sibTransId="{340C6640-99BD-4C79-8DAE-1EF78AB5015D}"/>
    <dgm:cxn modelId="{84275ED6-802E-484B-8629-EC55B7DCC61F}" type="presOf" srcId="{ECD23118-275C-45CE-9BDD-2A4A3FABDB73}" destId="{40DD9D86-178D-4259-B76B-D232C0FF1557}" srcOrd="0" destOrd="0" presId="urn:diagrams.loki3.com/VaryingWidthList"/>
    <dgm:cxn modelId="{FC1EC8DE-566A-49E0-BD47-5EC2FD7F3F59}" type="presOf" srcId="{F625BA61-A606-4905-A076-84BE867B5289}" destId="{46950F8D-5AB8-4A29-8985-422C94FB25C7}" srcOrd="0" destOrd="0" presId="urn:diagrams.loki3.com/VaryingWidthList"/>
    <dgm:cxn modelId="{5E3B8C60-A224-4560-8C51-E338F71CAF4C}" type="presOf" srcId="{40D8332D-79C0-4B14-9FC4-EF548541D1B1}" destId="{266DB199-DC77-4A09-991D-713F99B10406}" srcOrd="0" destOrd="0" presId="urn:diagrams.loki3.com/VaryingWidthList"/>
    <dgm:cxn modelId="{CA82E2CA-58D4-4E86-8BBB-A40714706139}" type="presParOf" srcId="{40DD9D86-178D-4259-B76B-D232C0FF1557}" destId="{266DB199-DC77-4A09-991D-713F99B10406}" srcOrd="0" destOrd="0" presId="urn:diagrams.loki3.com/VaryingWidthList"/>
    <dgm:cxn modelId="{9BFFFCD9-8E1C-426D-8BE5-06AFC94588B2}" type="presParOf" srcId="{40DD9D86-178D-4259-B76B-D232C0FF1557}" destId="{A7A9F75F-69F9-4C3A-B1C6-D268293D1E13}" srcOrd="1" destOrd="0" presId="urn:diagrams.loki3.com/VaryingWidthList"/>
    <dgm:cxn modelId="{298C1A36-539C-4880-A937-D41ADF319770}" type="presParOf" srcId="{40DD9D86-178D-4259-B76B-D232C0FF1557}" destId="{DCF360A8-8AF0-4410-9506-8A821255E6DA}" srcOrd="2" destOrd="0" presId="urn:diagrams.loki3.com/VaryingWidthList"/>
    <dgm:cxn modelId="{27B245FE-2FA3-448A-8EE3-77E1906B189A}" type="presParOf" srcId="{40DD9D86-178D-4259-B76B-D232C0FF1557}" destId="{02BA1AC4-C8BE-4CB3-A8FF-EEECE9F2CE15}" srcOrd="3" destOrd="0" presId="urn:diagrams.loki3.com/VaryingWidthList"/>
    <dgm:cxn modelId="{3C5BE1AE-D5C9-4CCE-BDB4-E4F3A9C8D5A4}" type="presParOf" srcId="{40DD9D86-178D-4259-B76B-D232C0FF1557}" destId="{5088BDA4-E547-4991-B0F5-B04CC75A5165}" srcOrd="4" destOrd="0" presId="urn:diagrams.loki3.com/VaryingWidthList"/>
    <dgm:cxn modelId="{7AA16109-86C9-4FD4-AD96-8AB01F4A1E79}" type="presParOf" srcId="{40DD9D86-178D-4259-B76B-D232C0FF1557}" destId="{1CA50E75-FACA-4150-926D-D692AF1E4719}" srcOrd="5" destOrd="0" presId="urn:diagrams.loki3.com/VaryingWidthList"/>
    <dgm:cxn modelId="{7F056022-2E07-4DD3-B728-64848E95362B}" type="presParOf" srcId="{40DD9D86-178D-4259-B76B-D232C0FF1557}" destId="{6C9A4FC0-0C3B-48A2-B960-C651317ED07C}" srcOrd="6" destOrd="0" presId="urn:diagrams.loki3.com/VaryingWidthList"/>
    <dgm:cxn modelId="{6CF50FCF-9EBA-462C-8174-D620EF0018E0}" type="presParOf" srcId="{40DD9D86-178D-4259-B76B-D232C0FF1557}" destId="{EB4DA743-238F-4527-8A4C-A6430D1BD28D}" srcOrd="7" destOrd="0" presId="urn:diagrams.loki3.com/VaryingWidthList"/>
    <dgm:cxn modelId="{64F1241D-5DA2-4D8B-BDC2-7C7CC7DF4B20}" type="presParOf" srcId="{40DD9D86-178D-4259-B76B-D232C0FF1557}" destId="{46950F8D-5AB8-4A29-8985-422C94FB25C7}" srcOrd="8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C1C262-ABEF-4512-A90F-8498C43304E4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8BDED108-0CAC-4797-B491-3740A6EEDC2D}">
      <dgm:prSet phldrT="[Text]" custT="1"/>
      <dgm:spPr/>
      <dgm:t>
        <a:bodyPr/>
        <a:lstStyle/>
        <a:p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Nozaru plānošanas dokumentu</a:t>
          </a:r>
          <a:r>
            <a:rPr lang="lv-LV" sz="1300" noProof="0" dirty="0">
              <a:latin typeface="Verdana" panose="020B0604030504040204" pitchFamily="34" charset="0"/>
              <a:ea typeface="Verdana" panose="020B0604030504040204" pitchFamily="34" charset="0"/>
            </a:rPr>
            <a:t> sabiedriskās apspriedes</a:t>
          </a:r>
          <a:r>
            <a:rPr lang="en-US" sz="1300" noProof="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endParaRPr lang="lv-LV" sz="1300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r>
            <a:rPr lang="en-US" sz="1100" noProof="0" dirty="0">
              <a:latin typeface="Verdana" panose="020B0604030504040204" pitchFamily="34" charset="0"/>
              <a:ea typeface="Verdana" panose="020B0604030504040204" pitchFamily="34" charset="0"/>
            </a:rPr>
            <a:t>(</a:t>
          </a:r>
          <a:r>
            <a:rPr lang="lv-LV" sz="1100" noProof="0" dirty="0">
              <a:latin typeface="Verdana" panose="020B0604030504040204" pitchFamily="34" charset="0"/>
              <a:ea typeface="Verdana" panose="020B0604030504040204" pitchFamily="34" charset="0"/>
            </a:rPr>
            <a:t>ieguldījumu priekšnosacījumi</a:t>
          </a:r>
          <a:r>
            <a:rPr lang="en-US" sz="1100" noProof="0" dirty="0">
              <a:latin typeface="Verdana" panose="020B0604030504040204" pitchFamily="34" charset="0"/>
              <a:ea typeface="Verdana" panose="020B0604030504040204" pitchFamily="34" charset="0"/>
            </a:rPr>
            <a:t>)</a:t>
          </a:r>
        </a:p>
      </dgm:t>
    </dgm:pt>
    <dgm:pt modelId="{F3A92E6D-DFD6-4354-84B3-1F61602784FE}" type="parTrans" cxnId="{7129A241-6CD7-498D-86EA-3B665A944D09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6D42542-B13A-4EB1-9020-381F7FA5FCB7}" type="sibTrans" cxnId="{7129A241-6CD7-498D-86EA-3B665A944D09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52CB17F-D37F-4F15-B3B3-42B7A6469A4A}">
      <dgm:prSet phldrT="[Text]" custT="1"/>
      <dgm:spPr/>
      <dgm:t>
        <a:bodyPr/>
        <a:lstStyle/>
        <a:p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Tematiskās diskusijas </a:t>
          </a:r>
        </a:p>
      </dgm:t>
    </dgm:pt>
    <dgm:pt modelId="{E02AC449-53BF-456B-92D9-75B2EBEC3A5A}" type="parTrans" cxnId="{957C16F6-8F9F-4934-85B4-60C22DE6F913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00485FC-C020-4608-A1C1-892C14D364A8}" type="sibTrans" cxnId="{957C16F6-8F9F-4934-85B4-60C22DE6F913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3C9909E-594C-40F6-83E2-9149E06CF5C2}">
      <dgm:prSet phldrT="[Text]" custT="1"/>
      <dgm:spPr/>
      <dgm:t>
        <a:bodyPr/>
        <a:lstStyle/>
        <a:p>
          <a:r>
            <a:rPr lang="lv-LV" sz="1300" noProof="0" dirty="0">
              <a:latin typeface="Verdana" panose="020B0604030504040204" pitchFamily="34" charset="0"/>
              <a:ea typeface="Verdana" panose="020B0604030504040204" pitchFamily="34" charset="0"/>
            </a:rPr>
            <a:t>Programmas projekta </a:t>
          </a:r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publiskā apspriede</a:t>
          </a:r>
          <a:endParaRPr lang="en-US" sz="1300" b="1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9F584CC-04D4-4EEC-9B9F-2BD215A8746E}" type="parTrans" cxnId="{F5F8EE10-2C51-4E2D-9895-544042AFE26A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5906F75-B1F3-487C-96C3-ACAE559F98A4}" type="sibTrans" cxnId="{F5F8EE10-2C51-4E2D-9895-544042AFE26A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6F81A9A-9A12-4D3E-A8EE-FC09C9AA3FA6}">
      <dgm:prSet phldrT="[Text]" custT="1"/>
      <dgm:spPr/>
      <dgm:t>
        <a:bodyPr/>
        <a:lstStyle/>
        <a:p>
          <a:r>
            <a:rPr lang="lv-LV" sz="1300" noProof="0" dirty="0">
              <a:latin typeface="Verdana" panose="020B0604030504040204" pitchFamily="34" charset="0"/>
              <a:ea typeface="Verdana" panose="020B0604030504040204" pitchFamily="34" charset="0"/>
            </a:rPr>
            <a:t>Dalība </a:t>
          </a:r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apakškomitejās </a:t>
          </a:r>
        </a:p>
        <a:p>
          <a:r>
            <a:rPr lang="lv-LV" sz="900" b="0" noProof="0" dirty="0">
              <a:latin typeface="Verdana" panose="020B0604030504040204" pitchFamily="34" charset="0"/>
              <a:ea typeface="Verdana" panose="020B0604030504040204" pitchFamily="34" charset="0"/>
            </a:rPr>
            <a:t>(pēc programmas apstiprināšanas – SAM ieviešanas nosacījumu izskatīšana)  </a:t>
          </a:r>
        </a:p>
      </dgm:t>
    </dgm:pt>
    <dgm:pt modelId="{C7BECF05-586B-4AFE-A2A5-AE37B9B2633F}" type="parTrans" cxnId="{D29D15FC-0537-4416-A0A9-F93E55BE70D0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9AC6368-65B2-4715-A86C-41611B167BEF}" type="sibTrans" cxnId="{D29D15FC-0537-4416-A0A9-F93E55BE70D0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4758D0E-CD18-485D-8E6D-D245F65687E3}">
      <dgm:prSet phldrT="[Text]" custT="1"/>
      <dgm:spPr/>
      <dgm:t>
        <a:bodyPr/>
        <a:lstStyle/>
        <a:p>
          <a:r>
            <a:rPr lang="lv-LV" sz="1300" noProof="0" dirty="0">
              <a:latin typeface="Verdana" panose="020B0604030504040204" pitchFamily="34" charset="0"/>
              <a:ea typeface="Verdana" panose="020B0604030504040204" pitchFamily="34" charset="0"/>
            </a:rPr>
            <a:t>Dalība ES fondu </a:t>
          </a:r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uzraudzības komitejā</a:t>
          </a:r>
        </a:p>
        <a:p>
          <a:r>
            <a:rPr lang="lv-LV" sz="900" b="0" noProof="0" dirty="0">
              <a:latin typeface="Verdana" panose="020B0604030504040204" pitchFamily="34" charset="0"/>
              <a:ea typeface="Verdana" panose="020B0604030504040204" pitchFamily="34" charset="0"/>
            </a:rPr>
            <a:t>(pēc programmas apstiprināšanas vērtēšanas kritēriju apstiprināšana UK)</a:t>
          </a:r>
          <a:endParaRPr lang="en-US" sz="900" b="0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91A406A-A819-4E9F-83AD-BF1314EF2365}" type="parTrans" cxnId="{2BC5891D-0167-4B17-976A-3F9E890BE0BA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8741F04-4A94-4958-AF35-3F4BE7B13BCA}" type="sibTrans" cxnId="{2BC5891D-0167-4B17-976A-3F9E890BE0BA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A082D88-8A5D-4A5E-AFC3-40EB2C8A3ED6}">
      <dgm:prSet phldrT="[Text]" custT="1"/>
      <dgm:spPr/>
      <dgm:t>
        <a:bodyPr/>
        <a:lstStyle/>
        <a:p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Atkārtotas tematiskās diskusijas</a:t>
          </a:r>
          <a:endParaRPr lang="en-US" sz="1100" b="0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242217A-FDF9-4D1F-AF9C-E68C3F53F7CA}" type="parTrans" cxnId="{1F5A6E29-248B-44B1-928F-E88E2106ED3A}">
      <dgm:prSet/>
      <dgm:spPr/>
      <dgm:t>
        <a:bodyPr/>
        <a:lstStyle/>
        <a:p>
          <a:endParaRPr lang="en-US"/>
        </a:p>
      </dgm:t>
    </dgm:pt>
    <dgm:pt modelId="{916202F5-666A-4A83-9265-737D28D636FB}" type="sibTrans" cxnId="{1F5A6E29-248B-44B1-928F-E88E2106ED3A}">
      <dgm:prSet/>
      <dgm:spPr/>
      <dgm:t>
        <a:bodyPr/>
        <a:lstStyle/>
        <a:p>
          <a:endParaRPr lang="en-US"/>
        </a:p>
      </dgm:t>
    </dgm:pt>
    <dgm:pt modelId="{AC1ED1C4-7FD5-47C7-9708-8A9E3C0995D5}">
      <dgm:prSet phldrT="[Text]" custT="1"/>
      <dgm:spPr/>
      <dgm:t>
        <a:bodyPr/>
        <a:lstStyle/>
        <a:p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Sabiedrības līdzdalība VSS procesa ietvaros</a:t>
          </a:r>
          <a:endParaRPr lang="en-US" sz="1300" b="1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CD594E8-EDB8-4C66-9B87-87C60D3716EF}" type="parTrans" cxnId="{F03C1F44-B0FB-4F90-9C2E-B82B729D4C83}">
      <dgm:prSet/>
      <dgm:spPr/>
      <dgm:t>
        <a:bodyPr/>
        <a:lstStyle/>
        <a:p>
          <a:endParaRPr lang="en-US"/>
        </a:p>
      </dgm:t>
    </dgm:pt>
    <dgm:pt modelId="{69D27D8D-7D38-4E76-97B1-F6D4B6772565}" type="sibTrans" cxnId="{F03C1F44-B0FB-4F90-9C2E-B82B729D4C83}">
      <dgm:prSet/>
      <dgm:spPr/>
      <dgm:t>
        <a:bodyPr/>
        <a:lstStyle/>
        <a:p>
          <a:endParaRPr lang="en-US"/>
        </a:p>
      </dgm:t>
    </dgm:pt>
    <dgm:pt modelId="{01821B28-CACA-4E5D-9071-FD4A6367A937}" type="pres">
      <dgm:prSet presAssocID="{C3C1C262-ABEF-4512-A90F-8498C43304E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C1D44C-F75C-49A6-8D38-BB31625BF848}" type="pres">
      <dgm:prSet presAssocID="{8BDED108-0CAC-4797-B491-3740A6EEDC2D}" presName="linNode" presStyleCnt="0"/>
      <dgm:spPr/>
    </dgm:pt>
    <dgm:pt modelId="{88054BCB-6784-47CE-89E3-8421B345F2E5}" type="pres">
      <dgm:prSet presAssocID="{8BDED108-0CAC-4797-B491-3740A6EEDC2D}" presName="parentText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7275BB-7E32-45B5-B079-526A86710156}" type="pres">
      <dgm:prSet presAssocID="{26D42542-B13A-4EB1-9020-381F7FA5FCB7}" presName="sp" presStyleCnt="0"/>
      <dgm:spPr/>
    </dgm:pt>
    <dgm:pt modelId="{73CC3B6C-BD84-462F-85A6-A2B26D508948}" type="pres">
      <dgm:prSet presAssocID="{952CB17F-D37F-4F15-B3B3-42B7A6469A4A}" presName="linNode" presStyleCnt="0"/>
      <dgm:spPr/>
    </dgm:pt>
    <dgm:pt modelId="{31C262C5-219E-4D46-8D1B-9AA00E7BADFE}" type="pres">
      <dgm:prSet presAssocID="{952CB17F-D37F-4F15-B3B3-42B7A6469A4A}" presName="parentText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B6B0A3-EAA2-4E7E-A25F-78641BD98F9A}" type="pres">
      <dgm:prSet presAssocID="{500485FC-C020-4608-A1C1-892C14D364A8}" presName="sp" presStyleCnt="0"/>
      <dgm:spPr/>
    </dgm:pt>
    <dgm:pt modelId="{4BD69EFC-5529-440C-B1B8-4215E9A95C19}" type="pres">
      <dgm:prSet presAssocID="{53C9909E-594C-40F6-83E2-9149E06CF5C2}" presName="linNode" presStyleCnt="0"/>
      <dgm:spPr/>
    </dgm:pt>
    <dgm:pt modelId="{27075806-A2D8-4182-8D81-6BC5F4E3BAC5}" type="pres">
      <dgm:prSet presAssocID="{53C9909E-594C-40F6-83E2-9149E06CF5C2}" presName="parentText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404261-1BD4-415F-8AEB-6234680A5223}" type="pres">
      <dgm:prSet presAssocID="{C5906F75-B1F3-487C-96C3-ACAE559F98A4}" presName="sp" presStyleCnt="0"/>
      <dgm:spPr/>
    </dgm:pt>
    <dgm:pt modelId="{F0ECA558-2AB6-4480-BD01-5687E6F3B2A5}" type="pres">
      <dgm:prSet presAssocID="{1A082D88-8A5D-4A5E-AFC3-40EB2C8A3ED6}" presName="linNode" presStyleCnt="0"/>
      <dgm:spPr/>
    </dgm:pt>
    <dgm:pt modelId="{4CC3774D-87C6-4B91-B676-9F82FA1999FC}" type="pres">
      <dgm:prSet presAssocID="{1A082D88-8A5D-4A5E-AFC3-40EB2C8A3ED6}" presName="parentText" presStyleLbl="node1" presStyleIdx="3" presStyleCnt="7" custScaleY="5402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D26148-65CC-420E-A132-C983772FE727}" type="pres">
      <dgm:prSet presAssocID="{916202F5-666A-4A83-9265-737D28D636FB}" presName="sp" presStyleCnt="0"/>
      <dgm:spPr/>
    </dgm:pt>
    <dgm:pt modelId="{08C31EAF-A1EA-4022-A7FD-8ED0F1EC854D}" type="pres">
      <dgm:prSet presAssocID="{AC1ED1C4-7FD5-47C7-9708-8A9E3C0995D5}" presName="linNode" presStyleCnt="0"/>
      <dgm:spPr/>
    </dgm:pt>
    <dgm:pt modelId="{D9ED58C2-B213-43C2-82F3-833BBFBEA7C0}" type="pres">
      <dgm:prSet presAssocID="{AC1ED1C4-7FD5-47C7-9708-8A9E3C0995D5}" presName="parentText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384146-93BF-4A11-89A4-856ED3838830}" type="pres">
      <dgm:prSet presAssocID="{69D27D8D-7D38-4E76-97B1-F6D4B6772565}" presName="sp" presStyleCnt="0"/>
      <dgm:spPr/>
    </dgm:pt>
    <dgm:pt modelId="{62CC205A-8B69-48A7-9E8D-4BCF907B110C}" type="pres">
      <dgm:prSet presAssocID="{56F81A9A-9A12-4D3E-A8EE-FC09C9AA3FA6}" presName="linNode" presStyleCnt="0"/>
      <dgm:spPr/>
    </dgm:pt>
    <dgm:pt modelId="{36830AD1-59C5-46B0-9A1E-5958AF8CEEE9}" type="pres">
      <dgm:prSet presAssocID="{56F81A9A-9A12-4D3E-A8EE-FC09C9AA3FA6}" presName="parentText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73E0DC-96DB-4E0A-A04A-10B0BAD90909}" type="pres">
      <dgm:prSet presAssocID="{69AC6368-65B2-4715-A86C-41611B167BEF}" presName="sp" presStyleCnt="0"/>
      <dgm:spPr/>
    </dgm:pt>
    <dgm:pt modelId="{38DCFB88-4710-4927-A1EB-C0C2199C13B0}" type="pres">
      <dgm:prSet presAssocID="{64758D0E-CD18-485D-8E6D-D245F65687E3}" presName="linNode" presStyleCnt="0"/>
      <dgm:spPr/>
    </dgm:pt>
    <dgm:pt modelId="{9256BF09-D8A0-4DB9-977D-210F461C5BED}" type="pres">
      <dgm:prSet presAssocID="{64758D0E-CD18-485D-8E6D-D245F65687E3}" presName="parentText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F8EE10-2C51-4E2D-9895-544042AFE26A}" srcId="{C3C1C262-ABEF-4512-A90F-8498C43304E4}" destId="{53C9909E-594C-40F6-83E2-9149E06CF5C2}" srcOrd="2" destOrd="0" parTransId="{89F584CC-04D4-4EEC-9B9F-2BD215A8746E}" sibTransId="{C5906F75-B1F3-487C-96C3-ACAE559F98A4}"/>
    <dgm:cxn modelId="{1AD06DAD-43E4-4DDB-9C8A-732659D2327C}" type="presOf" srcId="{1A082D88-8A5D-4A5E-AFC3-40EB2C8A3ED6}" destId="{4CC3774D-87C6-4B91-B676-9F82FA1999FC}" srcOrd="0" destOrd="0" presId="urn:microsoft.com/office/officeart/2005/8/layout/vList5"/>
    <dgm:cxn modelId="{7129A241-6CD7-498D-86EA-3B665A944D09}" srcId="{C3C1C262-ABEF-4512-A90F-8498C43304E4}" destId="{8BDED108-0CAC-4797-B491-3740A6EEDC2D}" srcOrd="0" destOrd="0" parTransId="{F3A92E6D-DFD6-4354-84B3-1F61602784FE}" sibTransId="{26D42542-B13A-4EB1-9020-381F7FA5FCB7}"/>
    <dgm:cxn modelId="{1F5A6E29-248B-44B1-928F-E88E2106ED3A}" srcId="{C3C1C262-ABEF-4512-A90F-8498C43304E4}" destId="{1A082D88-8A5D-4A5E-AFC3-40EB2C8A3ED6}" srcOrd="3" destOrd="0" parTransId="{2242217A-FDF9-4D1F-AF9C-E68C3F53F7CA}" sibTransId="{916202F5-666A-4A83-9265-737D28D636FB}"/>
    <dgm:cxn modelId="{6BA6CEE9-85D5-4D60-AA1A-D89572960358}" type="presOf" srcId="{56F81A9A-9A12-4D3E-A8EE-FC09C9AA3FA6}" destId="{36830AD1-59C5-46B0-9A1E-5958AF8CEEE9}" srcOrd="0" destOrd="0" presId="urn:microsoft.com/office/officeart/2005/8/layout/vList5"/>
    <dgm:cxn modelId="{359A0AFA-8ED9-4D5D-8B02-660A6EC0D9BE}" type="presOf" srcId="{64758D0E-CD18-485D-8E6D-D245F65687E3}" destId="{9256BF09-D8A0-4DB9-977D-210F461C5BED}" srcOrd="0" destOrd="0" presId="urn:microsoft.com/office/officeart/2005/8/layout/vList5"/>
    <dgm:cxn modelId="{BC285C94-EBE8-4536-BEE3-B010FBA208A3}" type="presOf" srcId="{8BDED108-0CAC-4797-B491-3740A6EEDC2D}" destId="{88054BCB-6784-47CE-89E3-8421B345F2E5}" srcOrd="0" destOrd="0" presId="urn:microsoft.com/office/officeart/2005/8/layout/vList5"/>
    <dgm:cxn modelId="{6E3D1F19-453A-4999-A567-FF736A934C05}" type="presOf" srcId="{AC1ED1C4-7FD5-47C7-9708-8A9E3C0995D5}" destId="{D9ED58C2-B213-43C2-82F3-833BBFBEA7C0}" srcOrd="0" destOrd="0" presId="urn:microsoft.com/office/officeart/2005/8/layout/vList5"/>
    <dgm:cxn modelId="{F03C1F44-B0FB-4F90-9C2E-B82B729D4C83}" srcId="{C3C1C262-ABEF-4512-A90F-8498C43304E4}" destId="{AC1ED1C4-7FD5-47C7-9708-8A9E3C0995D5}" srcOrd="4" destOrd="0" parTransId="{3CD594E8-EDB8-4C66-9B87-87C60D3716EF}" sibTransId="{69D27D8D-7D38-4E76-97B1-F6D4B6772565}"/>
    <dgm:cxn modelId="{D29D15FC-0537-4416-A0A9-F93E55BE70D0}" srcId="{C3C1C262-ABEF-4512-A90F-8498C43304E4}" destId="{56F81A9A-9A12-4D3E-A8EE-FC09C9AA3FA6}" srcOrd="5" destOrd="0" parTransId="{C7BECF05-586B-4AFE-A2A5-AE37B9B2633F}" sibTransId="{69AC6368-65B2-4715-A86C-41611B167BEF}"/>
    <dgm:cxn modelId="{2E6ABDEE-37F7-4001-9B77-D8C3B9DE7903}" type="presOf" srcId="{53C9909E-594C-40F6-83E2-9149E06CF5C2}" destId="{27075806-A2D8-4182-8D81-6BC5F4E3BAC5}" srcOrd="0" destOrd="0" presId="urn:microsoft.com/office/officeart/2005/8/layout/vList5"/>
    <dgm:cxn modelId="{0F1126C3-DABB-4FA5-9925-BCC46510A44B}" type="presOf" srcId="{952CB17F-D37F-4F15-B3B3-42B7A6469A4A}" destId="{31C262C5-219E-4D46-8D1B-9AA00E7BADFE}" srcOrd="0" destOrd="0" presId="urn:microsoft.com/office/officeart/2005/8/layout/vList5"/>
    <dgm:cxn modelId="{2BC5891D-0167-4B17-976A-3F9E890BE0BA}" srcId="{C3C1C262-ABEF-4512-A90F-8498C43304E4}" destId="{64758D0E-CD18-485D-8E6D-D245F65687E3}" srcOrd="6" destOrd="0" parTransId="{E91A406A-A819-4E9F-83AD-BF1314EF2365}" sibTransId="{98741F04-4A94-4958-AF35-3F4BE7B13BCA}"/>
    <dgm:cxn modelId="{957C16F6-8F9F-4934-85B4-60C22DE6F913}" srcId="{C3C1C262-ABEF-4512-A90F-8498C43304E4}" destId="{952CB17F-D37F-4F15-B3B3-42B7A6469A4A}" srcOrd="1" destOrd="0" parTransId="{E02AC449-53BF-456B-92D9-75B2EBEC3A5A}" sibTransId="{500485FC-C020-4608-A1C1-892C14D364A8}"/>
    <dgm:cxn modelId="{FD8A7F89-8AD8-45B5-A110-F04B3F5A44CE}" type="presOf" srcId="{C3C1C262-ABEF-4512-A90F-8498C43304E4}" destId="{01821B28-CACA-4E5D-9071-FD4A6367A937}" srcOrd="0" destOrd="0" presId="urn:microsoft.com/office/officeart/2005/8/layout/vList5"/>
    <dgm:cxn modelId="{8A19696E-A2F9-42B0-BDFF-8DE1DDB93639}" type="presParOf" srcId="{01821B28-CACA-4E5D-9071-FD4A6367A937}" destId="{76C1D44C-F75C-49A6-8D38-BB31625BF848}" srcOrd="0" destOrd="0" presId="urn:microsoft.com/office/officeart/2005/8/layout/vList5"/>
    <dgm:cxn modelId="{19E4C993-B1E0-4B09-809B-233CD4184693}" type="presParOf" srcId="{76C1D44C-F75C-49A6-8D38-BB31625BF848}" destId="{88054BCB-6784-47CE-89E3-8421B345F2E5}" srcOrd="0" destOrd="0" presId="urn:microsoft.com/office/officeart/2005/8/layout/vList5"/>
    <dgm:cxn modelId="{64B47103-9B16-49DC-A12F-8A8DCB3746DF}" type="presParOf" srcId="{01821B28-CACA-4E5D-9071-FD4A6367A937}" destId="{A57275BB-7E32-45B5-B079-526A86710156}" srcOrd="1" destOrd="0" presId="urn:microsoft.com/office/officeart/2005/8/layout/vList5"/>
    <dgm:cxn modelId="{F3FA532B-7A86-48EC-9193-F4C9EF9FFD1C}" type="presParOf" srcId="{01821B28-CACA-4E5D-9071-FD4A6367A937}" destId="{73CC3B6C-BD84-462F-85A6-A2B26D508948}" srcOrd="2" destOrd="0" presId="urn:microsoft.com/office/officeart/2005/8/layout/vList5"/>
    <dgm:cxn modelId="{2949C5EF-29DF-4852-8962-0EA8B77AA083}" type="presParOf" srcId="{73CC3B6C-BD84-462F-85A6-A2B26D508948}" destId="{31C262C5-219E-4D46-8D1B-9AA00E7BADFE}" srcOrd="0" destOrd="0" presId="urn:microsoft.com/office/officeart/2005/8/layout/vList5"/>
    <dgm:cxn modelId="{96781911-4957-4B59-A340-56C5BEE671C3}" type="presParOf" srcId="{01821B28-CACA-4E5D-9071-FD4A6367A937}" destId="{12B6B0A3-EAA2-4E7E-A25F-78641BD98F9A}" srcOrd="3" destOrd="0" presId="urn:microsoft.com/office/officeart/2005/8/layout/vList5"/>
    <dgm:cxn modelId="{CDF34E53-9F9F-464E-AF23-6B59255B97CE}" type="presParOf" srcId="{01821B28-CACA-4E5D-9071-FD4A6367A937}" destId="{4BD69EFC-5529-440C-B1B8-4215E9A95C19}" srcOrd="4" destOrd="0" presId="urn:microsoft.com/office/officeart/2005/8/layout/vList5"/>
    <dgm:cxn modelId="{483B0FA3-2B71-4036-BC03-CEAA1EED964E}" type="presParOf" srcId="{4BD69EFC-5529-440C-B1B8-4215E9A95C19}" destId="{27075806-A2D8-4182-8D81-6BC5F4E3BAC5}" srcOrd="0" destOrd="0" presId="urn:microsoft.com/office/officeart/2005/8/layout/vList5"/>
    <dgm:cxn modelId="{E1640003-593F-48BA-86AC-7549736B6404}" type="presParOf" srcId="{01821B28-CACA-4E5D-9071-FD4A6367A937}" destId="{74404261-1BD4-415F-8AEB-6234680A5223}" srcOrd="5" destOrd="0" presId="urn:microsoft.com/office/officeart/2005/8/layout/vList5"/>
    <dgm:cxn modelId="{F0E9899C-0804-4C50-8FAE-7B2D3115EA73}" type="presParOf" srcId="{01821B28-CACA-4E5D-9071-FD4A6367A937}" destId="{F0ECA558-2AB6-4480-BD01-5687E6F3B2A5}" srcOrd="6" destOrd="0" presId="urn:microsoft.com/office/officeart/2005/8/layout/vList5"/>
    <dgm:cxn modelId="{C7D44A18-91D4-4F62-B196-33F9E0BE7342}" type="presParOf" srcId="{F0ECA558-2AB6-4480-BD01-5687E6F3B2A5}" destId="{4CC3774D-87C6-4B91-B676-9F82FA1999FC}" srcOrd="0" destOrd="0" presId="urn:microsoft.com/office/officeart/2005/8/layout/vList5"/>
    <dgm:cxn modelId="{E551795D-74B5-45A4-AEBF-E3266E06889A}" type="presParOf" srcId="{01821B28-CACA-4E5D-9071-FD4A6367A937}" destId="{74D26148-65CC-420E-A132-C983772FE727}" srcOrd="7" destOrd="0" presId="urn:microsoft.com/office/officeart/2005/8/layout/vList5"/>
    <dgm:cxn modelId="{E241681B-0186-4A9D-9A63-BAEF230C4F10}" type="presParOf" srcId="{01821B28-CACA-4E5D-9071-FD4A6367A937}" destId="{08C31EAF-A1EA-4022-A7FD-8ED0F1EC854D}" srcOrd="8" destOrd="0" presId="urn:microsoft.com/office/officeart/2005/8/layout/vList5"/>
    <dgm:cxn modelId="{AF2892EE-FDB6-4BAA-A12F-5C8A6B1B29DE}" type="presParOf" srcId="{08C31EAF-A1EA-4022-A7FD-8ED0F1EC854D}" destId="{D9ED58C2-B213-43C2-82F3-833BBFBEA7C0}" srcOrd="0" destOrd="0" presId="urn:microsoft.com/office/officeart/2005/8/layout/vList5"/>
    <dgm:cxn modelId="{050BE28B-5D9A-4B27-A11A-327FEB24F0B8}" type="presParOf" srcId="{01821B28-CACA-4E5D-9071-FD4A6367A937}" destId="{95384146-93BF-4A11-89A4-856ED3838830}" srcOrd="9" destOrd="0" presId="urn:microsoft.com/office/officeart/2005/8/layout/vList5"/>
    <dgm:cxn modelId="{06B2AA61-59AB-409F-9F84-7D202FC8104B}" type="presParOf" srcId="{01821B28-CACA-4E5D-9071-FD4A6367A937}" destId="{62CC205A-8B69-48A7-9E8D-4BCF907B110C}" srcOrd="10" destOrd="0" presId="urn:microsoft.com/office/officeart/2005/8/layout/vList5"/>
    <dgm:cxn modelId="{30ED73E1-A976-4636-A401-E424F4EA2036}" type="presParOf" srcId="{62CC205A-8B69-48A7-9E8D-4BCF907B110C}" destId="{36830AD1-59C5-46B0-9A1E-5958AF8CEEE9}" srcOrd="0" destOrd="0" presId="urn:microsoft.com/office/officeart/2005/8/layout/vList5"/>
    <dgm:cxn modelId="{DC1638C0-EF31-4922-A601-52C75B65A78D}" type="presParOf" srcId="{01821B28-CACA-4E5D-9071-FD4A6367A937}" destId="{3173E0DC-96DB-4E0A-A04A-10B0BAD90909}" srcOrd="11" destOrd="0" presId="urn:microsoft.com/office/officeart/2005/8/layout/vList5"/>
    <dgm:cxn modelId="{47D3E389-ED4F-4BF5-AE36-50D4B1E177D5}" type="presParOf" srcId="{01821B28-CACA-4E5D-9071-FD4A6367A937}" destId="{38DCFB88-4710-4927-A1EB-C0C2199C13B0}" srcOrd="12" destOrd="0" presId="urn:microsoft.com/office/officeart/2005/8/layout/vList5"/>
    <dgm:cxn modelId="{F3157E1E-AE21-455C-B0B5-1C0A9D8A9AFD}" type="presParOf" srcId="{38DCFB88-4710-4927-A1EB-C0C2199C13B0}" destId="{9256BF09-D8A0-4DB9-977D-210F461C5BE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BB30F9-326E-48EB-8B49-C6F38A44BD1E}">
      <dsp:nvSpPr>
        <dsp:cNvPr id="0" name=""/>
        <dsp:cNvSpPr/>
      </dsp:nvSpPr>
      <dsp:spPr>
        <a:xfrm>
          <a:off x="55520" y="1029324"/>
          <a:ext cx="7864716" cy="1144984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254000" bIns="181766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9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Ieguldījumu priekšnosacījumi</a:t>
          </a:r>
          <a:endParaRPr lang="en-US" sz="190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5520" y="1315570"/>
        <a:ext cx="7578470" cy="572492"/>
      </dsp:txXfrm>
    </dsp:sp>
    <dsp:sp modelId="{1DF9A04C-B694-4EB5-8C2D-75377C4F483F}">
      <dsp:nvSpPr>
        <dsp:cNvPr id="0" name=""/>
        <dsp:cNvSpPr/>
      </dsp:nvSpPr>
      <dsp:spPr>
        <a:xfrm>
          <a:off x="55520" y="1920003"/>
          <a:ext cx="1812817" cy="21178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b="1" kern="12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Nozaru stratēģijas/ pamatnostādnes</a:t>
          </a:r>
          <a:endParaRPr lang="en-US" sz="1300" b="1" kern="1200" noProof="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lielākā daļa ir apstiprinātas/atlikušajām notiek to projektu saskaņošana</a:t>
          </a:r>
          <a:r>
            <a:rPr lang="en-US" sz="1000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]</a:t>
          </a:r>
          <a:endParaRPr lang="en-US" sz="1000" kern="1200" noProof="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5520" y="1920003"/>
        <a:ext cx="1812817" cy="2117876"/>
      </dsp:txXfrm>
    </dsp:sp>
    <dsp:sp modelId="{B57C7FBF-4FFB-4841-9B65-578392F32456}">
      <dsp:nvSpPr>
        <dsp:cNvPr id="0" name=""/>
        <dsp:cNvSpPr/>
      </dsp:nvSpPr>
      <dsp:spPr>
        <a:xfrm>
          <a:off x="1868337" y="1416713"/>
          <a:ext cx="6051899" cy="1144984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254000" bIns="181766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900" kern="1200" dirty="0">
              <a:latin typeface="Verdana" panose="020B0604030504040204" pitchFamily="34" charset="0"/>
              <a:ea typeface="Verdana" panose="020B0604030504040204" pitchFamily="34" charset="0"/>
            </a:rPr>
            <a:t>Programma</a:t>
          </a:r>
          <a:endParaRPr lang="en-US" sz="1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68337" y="1702959"/>
        <a:ext cx="5765653" cy="572492"/>
      </dsp:txXfrm>
    </dsp:sp>
    <dsp:sp modelId="{59B39E17-80B2-4CA8-876D-9291382978B5}">
      <dsp:nvSpPr>
        <dsp:cNvPr id="0" name=""/>
        <dsp:cNvSpPr/>
      </dsp:nvSpPr>
      <dsp:spPr>
        <a:xfrm>
          <a:off x="1876731" y="2327761"/>
          <a:ext cx="1812817" cy="226310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b="1" kern="12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Programma 2021.–2027.gadam</a:t>
          </a:r>
          <a:endParaRPr lang="en-US" sz="1300" kern="1200" noProof="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kern="12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iesniegta apstiprināšanai MK</a:t>
          </a:r>
          <a:r>
            <a:rPr lang="en-US" sz="1000" kern="12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]</a:t>
          </a:r>
          <a:endParaRPr lang="en-US" sz="1000" b="1" kern="1200" noProof="0" dirty="0">
            <a:solidFill>
              <a:srgbClr val="FF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b="1" kern="1200" noProof="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b="1" u="sng" kern="1200" noProof="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rPr>
            <a:t>PROGRAMMAS PAPILDINĀJUMS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000" b="1" kern="1200" noProof="0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rPr>
            <a:t>Publicēts Esfondi.lv </a:t>
          </a:r>
          <a:endParaRPr lang="en-US" sz="1000" b="1" kern="1200" noProof="0" dirty="0">
            <a:solidFill>
              <a:srgbClr val="00B05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76731" y="2327761"/>
        <a:ext cx="1812817" cy="2263101"/>
      </dsp:txXfrm>
    </dsp:sp>
    <dsp:sp modelId="{B44D5818-0D9C-4720-B711-9864A322E9F3}">
      <dsp:nvSpPr>
        <dsp:cNvPr id="0" name=""/>
        <dsp:cNvSpPr/>
      </dsp:nvSpPr>
      <dsp:spPr>
        <a:xfrm>
          <a:off x="3651417" y="1798239"/>
          <a:ext cx="4298556" cy="1144984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254000" bIns="181766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900" kern="1200" dirty="0">
              <a:latin typeface="Verdana" panose="020B0604030504040204" pitchFamily="34" charset="0"/>
              <a:ea typeface="Verdana" panose="020B0604030504040204" pitchFamily="34" charset="0"/>
            </a:rPr>
            <a:t>Horizontālie noteikumi</a:t>
          </a:r>
          <a:endParaRPr lang="en-US" sz="1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651417" y="2084485"/>
        <a:ext cx="4012310" cy="572492"/>
      </dsp:txXfrm>
    </dsp:sp>
    <dsp:sp modelId="{E4097FC1-9EB6-49B5-A7BC-18E0D1A191ED}">
      <dsp:nvSpPr>
        <dsp:cNvPr id="0" name=""/>
        <dsp:cNvSpPr/>
      </dsp:nvSpPr>
      <dsp:spPr>
        <a:xfrm>
          <a:off x="3658639" y="2717607"/>
          <a:ext cx="1812817" cy="30883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b="1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ES fondu likums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000" b="0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[izsludināts VSS 19.08.2021.; notiek saskaņošana ar komentāru sniedzējiem]</a:t>
          </a:r>
          <a:endParaRPr lang="en-US" sz="1000" b="0" kern="120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b="1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Horizontālie MK noteikumi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000" b="0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[izstrādāti projekti, notiek iekšējā saskaņošana]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b="1" kern="120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b="1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Vienotie kritēriji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000" b="0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[saskaņošanā ar ministrijām]</a:t>
          </a:r>
          <a:endParaRPr lang="en-US" sz="1000" b="0" kern="120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b="1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KPVIS</a:t>
          </a:r>
          <a:endParaRPr lang="en-US" sz="1100" b="1" kern="120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notiek nepieciešamo datu lauku saskaņošana</a:t>
          </a:r>
          <a:r>
            <a:rPr lang="en-US" sz="1000" kern="12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]</a:t>
          </a:r>
        </a:p>
      </dsp:txBody>
      <dsp:txXfrm>
        <a:off x="3658639" y="2717607"/>
        <a:ext cx="1812817" cy="3088368"/>
      </dsp:txXfrm>
    </dsp:sp>
    <dsp:sp modelId="{6E0AED1A-5772-4F4C-B2F7-36163B254ADF}">
      <dsp:nvSpPr>
        <dsp:cNvPr id="0" name=""/>
        <dsp:cNvSpPr/>
      </dsp:nvSpPr>
      <dsp:spPr>
        <a:xfrm>
          <a:off x="5493972" y="2179765"/>
          <a:ext cx="2426265" cy="1144984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254000" bIns="181766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900" kern="1200" dirty="0">
              <a:latin typeface="Verdana" panose="020B0604030504040204" pitchFamily="34" charset="0"/>
              <a:ea typeface="Verdana" panose="020B0604030504040204" pitchFamily="34" charset="0"/>
            </a:rPr>
            <a:t>SAM ieviešana</a:t>
          </a:r>
          <a:endParaRPr lang="en-US" sz="1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493972" y="2466011"/>
        <a:ext cx="2140019" cy="572492"/>
      </dsp:txXfrm>
    </dsp:sp>
    <dsp:sp modelId="{1641C277-3470-4B40-AF78-6A4D3E914EF4}">
      <dsp:nvSpPr>
        <dsp:cNvPr id="0" name=""/>
        <dsp:cNvSpPr/>
      </dsp:nvSpPr>
      <dsp:spPr>
        <a:xfrm>
          <a:off x="5493972" y="3114904"/>
          <a:ext cx="1829333" cy="21020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b="1" kern="12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SAM MK noteikumi</a:t>
          </a:r>
          <a:r>
            <a:rPr lang="en-US" sz="1100" b="1" kern="12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,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b="1" kern="12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Specifiskie atbilstības un kvalitātes kritēriji,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b="1" kern="12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Projektu atlašu nolikumi</a:t>
          </a:r>
          <a:endParaRPr lang="en-US" sz="1100" b="1" kern="1200" noProof="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kern="12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atsevišķas ministrijas ir uzsākušas darbu pie SAM MK noteikumu izstrādes un neformālas saskaņošanas</a:t>
          </a:r>
          <a:r>
            <a:rPr lang="en-US" sz="1000" kern="1200" noProof="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rPr>
            <a:t>]</a:t>
          </a:r>
          <a:endParaRPr lang="en-US" sz="1000" b="1" kern="1200" noProof="0" dirty="0">
            <a:solidFill>
              <a:schemeClr val="tx1">
                <a:lumMod val="75000"/>
                <a:lumOff val="25000"/>
              </a:schemeClr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493972" y="3114904"/>
        <a:ext cx="1829333" cy="21020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6DB199-DC77-4A09-991D-713F99B10406}">
      <dsp:nvSpPr>
        <dsp:cNvPr id="0" name=""/>
        <dsp:cNvSpPr/>
      </dsp:nvSpPr>
      <dsp:spPr>
        <a:xfrm>
          <a:off x="2541750" y="2267"/>
          <a:ext cx="1012500" cy="99148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900" kern="1200" dirty="0">
              <a:latin typeface="Verdana" panose="020B0604030504040204" pitchFamily="34" charset="0"/>
              <a:ea typeface="Verdana" panose="020B0604030504040204" pitchFamily="34" charset="0"/>
            </a:rPr>
            <a:t>Atbalsts uzņēmējdarbībai</a:t>
          </a:r>
          <a:endParaRPr lang="en-US" sz="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541750" y="2267"/>
        <a:ext cx="1012500" cy="991480"/>
      </dsp:txXfrm>
    </dsp:sp>
    <dsp:sp modelId="{DCF360A8-8AF0-4410-9506-8A821255E6DA}">
      <dsp:nvSpPr>
        <dsp:cNvPr id="0" name=""/>
        <dsp:cNvSpPr/>
      </dsp:nvSpPr>
      <dsp:spPr>
        <a:xfrm>
          <a:off x="2533945" y="1043322"/>
          <a:ext cx="1028109" cy="991480"/>
        </a:xfrm>
        <a:prstGeom prst="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900" kern="1200" dirty="0">
              <a:latin typeface="Verdana" panose="020B0604030504040204" pitchFamily="34" charset="0"/>
              <a:ea typeface="Verdana" panose="020B0604030504040204" pitchFamily="34" charset="0"/>
            </a:rPr>
            <a:t>Atbalsts videi un klimatam</a:t>
          </a:r>
          <a:endParaRPr lang="en-US" sz="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533945" y="1043322"/>
        <a:ext cx="1028109" cy="991480"/>
      </dsp:txXfrm>
    </dsp:sp>
    <dsp:sp modelId="{5088BDA4-E547-4991-B0F5-B04CC75A5165}">
      <dsp:nvSpPr>
        <dsp:cNvPr id="0" name=""/>
        <dsp:cNvSpPr/>
      </dsp:nvSpPr>
      <dsp:spPr>
        <a:xfrm>
          <a:off x="2528008" y="2084377"/>
          <a:ext cx="1039982" cy="991480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900" kern="1200" dirty="0">
              <a:latin typeface="Verdana" panose="020B0604030504040204" pitchFamily="34" charset="0"/>
              <a:ea typeface="Verdana" panose="020B0604030504040204" pitchFamily="34" charset="0"/>
            </a:rPr>
            <a:t>Atbalsts mobilitātei</a:t>
          </a:r>
          <a:endParaRPr lang="en-US" sz="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528008" y="2084377"/>
        <a:ext cx="1039982" cy="991480"/>
      </dsp:txXfrm>
    </dsp:sp>
    <dsp:sp modelId="{6C9A4FC0-0C3B-48A2-B960-C651317ED07C}">
      <dsp:nvSpPr>
        <dsp:cNvPr id="0" name=""/>
        <dsp:cNvSpPr/>
      </dsp:nvSpPr>
      <dsp:spPr>
        <a:xfrm>
          <a:off x="2539885" y="3125431"/>
          <a:ext cx="1016229" cy="991480"/>
        </a:xfrm>
        <a:prstGeom prst="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900" kern="1200" dirty="0">
              <a:latin typeface="Verdana" panose="020B0604030504040204" pitchFamily="34" charset="0"/>
              <a:ea typeface="Verdana" panose="020B0604030504040204" pitchFamily="34" charset="0"/>
            </a:rPr>
            <a:t>Atbalsts cilvēkiem</a:t>
          </a:r>
          <a:endParaRPr lang="en-US" sz="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539885" y="3125431"/>
        <a:ext cx="1016229" cy="991480"/>
      </dsp:txXfrm>
    </dsp:sp>
    <dsp:sp modelId="{46950F8D-5AB8-4A29-8985-422C94FB25C7}">
      <dsp:nvSpPr>
        <dsp:cNvPr id="0" name=""/>
        <dsp:cNvSpPr/>
      </dsp:nvSpPr>
      <dsp:spPr>
        <a:xfrm>
          <a:off x="2516388" y="4166486"/>
          <a:ext cx="1063224" cy="991480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900" kern="1200" dirty="0">
              <a:latin typeface="Verdana" panose="020B0604030504040204" pitchFamily="34" charset="0"/>
              <a:ea typeface="Verdana" panose="020B0604030504040204" pitchFamily="34" charset="0"/>
            </a:rPr>
            <a:t>Atbalsts reģioniem</a:t>
          </a:r>
          <a:endParaRPr lang="en-US" sz="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516388" y="4166486"/>
        <a:ext cx="1063224" cy="9914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054BCB-6784-47CE-89E3-8421B345F2E5}">
      <dsp:nvSpPr>
        <dsp:cNvPr id="0" name=""/>
        <dsp:cNvSpPr/>
      </dsp:nvSpPr>
      <dsp:spPr>
        <a:xfrm>
          <a:off x="2284451" y="3794"/>
          <a:ext cx="2570008" cy="82245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Nozaru plānošanas dokumentu</a:t>
          </a:r>
          <a:r>
            <a:rPr lang="lv-LV" sz="13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 sabiedriskās apspriedes</a:t>
          </a:r>
          <a:r>
            <a:rPr lang="en-US" sz="13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endParaRPr lang="lv-LV" sz="130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(</a:t>
          </a:r>
          <a:r>
            <a:rPr lang="lv-LV" sz="11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ieguldījumu priekšnosacījumi</a:t>
          </a:r>
          <a:r>
            <a:rPr lang="en-US" sz="11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)</a:t>
          </a:r>
        </a:p>
      </dsp:txBody>
      <dsp:txXfrm>
        <a:off x="2324600" y="43943"/>
        <a:ext cx="2489710" cy="742159"/>
      </dsp:txXfrm>
    </dsp:sp>
    <dsp:sp modelId="{31C262C5-219E-4D46-8D1B-9AA00E7BADFE}">
      <dsp:nvSpPr>
        <dsp:cNvPr id="0" name=""/>
        <dsp:cNvSpPr/>
      </dsp:nvSpPr>
      <dsp:spPr>
        <a:xfrm>
          <a:off x="2284451" y="867375"/>
          <a:ext cx="2570008" cy="822457"/>
        </a:xfrm>
        <a:prstGeom prst="roundRect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Tematiskās diskusijas </a:t>
          </a:r>
        </a:p>
      </dsp:txBody>
      <dsp:txXfrm>
        <a:off x="2324600" y="907524"/>
        <a:ext cx="2489710" cy="742159"/>
      </dsp:txXfrm>
    </dsp:sp>
    <dsp:sp modelId="{27075806-A2D8-4182-8D81-6BC5F4E3BAC5}">
      <dsp:nvSpPr>
        <dsp:cNvPr id="0" name=""/>
        <dsp:cNvSpPr/>
      </dsp:nvSpPr>
      <dsp:spPr>
        <a:xfrm>
          <a:off x="2284451" y="1730955"/>
          <a:ext cx="2570008" cy="822457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Programmas projekta </a:t>
          </a: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publiskā apspriede</a:t>
          </a:r>
          <a:endParaRPr lang="en-US" sz="1300" b="1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324600" y="1771104"/>
        <a:ext cx="2489710" cy="742159"/>
      </dsp:txXfrm>
    </dsp:sp>
    <dsp:sp modelId="{4CC3774D-87C6-4B91-B676-9F82FA1999FC}">
      <dsp:nvSpPr>
        <dsp:cNvPr id="0" name=""/>
        <dsp:cNvSpPr/>
      </dsp:nvSpPr>
      <dsp:spPr>
        <a:xfrm>
          <a:off x="2284451" y="2594535"/>
          <a:ext cx="2570008" cy="444349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Atkārtotas tematiskās diskusijas</a:t>
          </a:r>
          <a:endParaRPr lang="en-US" sz="1100" b="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306142" y="2616226"/>
        <a:ext cx="2526626" cy="400967"/>
      </dsp:txXfrm>
    </dsp:sp>
    <dsp:sp modelId="{D9ED58C2-B213-43C2-82F3-833BBFBEA7C0}">
      <dsp:nvSpPr>
        <dsp:cNvPr id="0" name=""/>
        <dsp:cNvSpPr/>
      </dsp:nvSpPr>
      <dsp:spPr>
        <a:xfrm>
          <a:off x="2284451" y="3080007"/>
          <a:ext cx="2570008" cy="822457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Sabiedrības līdzdalība VSS procesa ietvaros</a:t>
          </a:r>
          <a:endParaRPr lang="en-US" sz="1300" b="1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324600" y="3120156"/>
        <a:ext cx="2489710" cy="742159"/>
      </dsp:txXfrm>
    </dsp:sp>
    <dsp:sp modelId="{36830AD1-59C5-46B0-9A1E-5958AF8CEEE9}">
      <dsp:nvSpPr>
        <dsp:cNvPr id="0" name=""/>
        <dsp:cNvSpPr/>
      </dsp:nvSpPr>
      <dsp:spPr>
        <a:xfrm>
          <a:off x="2284451" y="3943587"/>
          <a:ext cx="2570008" cy="822457"/>
        </a:xfrm>
        <a:prstGeom prst="roundRect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Dalība </a:t>
          </a: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apakškomitejās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900" b="0" kern="1200" noProof="0" dirty="0">
              <a:latin typeface="Verdana" panose="020B0604030504040204" pitchFamily="34" charset="0"/>
              <a:ea typeface="Verdana" panose="020B0604030504040204" pitchFamily="34" charset="0"/>
            </a:rPr>
            <a:t>(pēc programmas apstiprināšanas – SAM ieviešanas nosacījumu izskatīšana)  </a:t>
          </a:r>
        </a:p>
      </dsp:txBody>
      <dsp:txXfrm>
        <a:off x="2324600" y="3983736"/>
        <a:ext cx="2489710" cy="742159"/>
      </dsp:txXfrm>
    </dsp:sp>
    <dsp:sp modelId="{9256BF09-D8A0-4DB9-977D-210F461C5BED}">
      <dsp:nvSpPr>
        <dsp:cNvPr id="0" name=""/>
        <dsp:cNvSpPr/>
      </dsp:nvSpPr>
      <dsp:spPr>
        <a:xfrm>
          <a:off x="2284451" y="4807167"/>
          <a:ext cx="2570008" cy="822457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3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Dalība ES fondu </a:t>
          </a: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uzraudzības komitejā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900" b="0" kern="1200" noProof="0" dirty="0">
              <a:latin typeface="Verdana" panose="020B0604030504040204" pitchFamily="34" charset="0"/>
              <a:ea typeface="Verdana" panose="020B0604030504040204" pitchFamily="34" charset="0"/>
            </a:rPr>
            <a:t>(pēc programmas apstiprināšanas vērtēšanas kritēriju apstiprināšana UK)</a:t>
          </a:r>
          <a:endParaRPr lang="en-US" sz="900" b="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324600" y="4847316"/>
        <a:ext cx="2489710" cy="742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565" cy="493868"/>
          </a:xfrm>
          <a:prstGeom prst="rect">
            <a:avLst/>
          </a:prstGeom>
        </p:spPr>
        <p:txBody>
          <a:bodyPr vert="horz" lIns="90749" tIns="45375" rIns="90749" bIns="45375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627" y="0"/>
            <a:ext cx="2919565" cy="493868"/>
          </a:xfrm>
          <a:prstGeom prst="rect">
            <a:avLst/>
          </a:prstGeom>
        </p:spPr>
        <p:txBody>
          <a:bodyPr vert="horz" lIns="90749" tIns="45375" rIns="90749" bIns="45375" rtlCol="0"/>
          <a:lstStyle>
            <a:lvl1pPr algn="r">
              <a:defRPr sz="1200"/>
            </a:lvl1pPr>
          </a:lstStyle>
          <a:p>
            <a:fld id="{1E5068E2-6C8B-423C-B0C3-6B2575CED263}" type="datetimeFigureOut">
              <a:rPr lang="lv-LV" smtClean="0"/>
              <a:t>15.11.2021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2445"/>
            <a:ext cx="2919565" cy="493868"/>
          </a:xfrm>
          <a:prstGeom prst="rect">
            <a:avLst/>
          </a:prstGeom>
        </p:spPr>
        <p:txBody>
          <a:bodyPr vert="horz" lIns="90749" tIns="45375" rIns="90749" bIns="45375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627" y="9372445"/>
            <a:ext cx="2919565" cy="493868"/>
          </a:xfrm>
          <a:prstGeom prst="rect">
            <a:avLst/>
          </a:prstGeom>
        </p:spPr>
        <p:txBody>
          <a:bodyPr vert="horz" lIns="90749" tIns="45375" rIns="90749" bIns="45375" rtlCol="0" anchor="b"/>
          <a:lstStyle>
            <a:lvl1pPr algn="r">
              <a:defRPr sz="1200"/>
            </a:lvl1pPr>
          </a:lstStyle>
          <a:p>
            <a:fld id="{099E791B-6D58-495A-B12D-A8E333E70C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29130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3316"/>
          </a:xfrm>
          <a:prstGeom prst="rect">
            <a:avLst/>
          </a:prstGeom>
        </p:spPr>
        <p:txBody>
          <a:bodyPr vert="horz" lIns="90749" tIns="45375" rIns="90749" bIns="45375" rtlCol="0"/>
          <a:lstStyle>
            <a:lvl1pPr algn="l" defTabSz="93247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3316"/>
          </a:xfrm>
          <a:prstGeom prst="rect">
            <a:avLst/>
          </a:prstGeom>
        </p:spPr>
        <p:txBody>
          <a:bodyPr vert="horz" lIns="90749" tIns="45375" rIns="90749" bIns="45375" rtlCol="0"/>
          <a:lstStyle>
            <a:lvl1pPr algn="r" defTabSz="93247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269A99F-EF31-4B9C-A738-C27DFF01580E}" type="datetimeFigureOut">
              <a:rPr lang="lv-LV"/>
              <a:pPr>
                <a:defRPr/>
              </a:pPr>
              <a:t>15.11.2021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9" tIns="45375" rIns="90749" bIns="45375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0749" tIns="45375" rIns="90749" bIns="45375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1285"/>
            <a:ext cx="2918830" cy="493316"/>
          </a:xfrm>
          <a:prstGeom prst="rect">
            <a:avLst/>
          </a:prstGeom>
        </p:spPr>
        <p:txBody>
          <a:bodyPr vert="horz" lIns="90749" tIns="45375" rIns="90749" bIns="45375" rtlCol="0" anchor="b"/>
          <a:lstStyle>
            <a:lvl1pPr algn="l" defTabSz="93247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6" y="9371285"/>
            <a:ext cx="2918830" cy="493316"/>
          </a:xfrm>
          <a:prstGeom prst="rect">
            <a:avLst/>
          </a:prstGeom>
        </p:spPr>
        <p:txBody>
          <a:bodyPr vert="horz" wrap="square" lIns="90749" tIns="45375" rIns="90749" bIns="4537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FACE587-8D14-4055-82B5-6CCDF55621C3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19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40807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17607" y="6324600"/>
            <a:ext cx="421593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B582915-0310-4CDD-9A79-BDC3E59340E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5232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1517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91970" y="6324600"/>
            <a:ext cx="44723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515252D6-3622-483F-A7E8-9E60FEFE5E8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007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32262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09062" y="6324600"/>
            <a:ext cx="430138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D7664841-0D73-44CB-AE22-42FD73D83E0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7312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32262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409062" y="6324600"/>
            <a:ext cx="430138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4EC0522-D5CF-4FDD-85E3-6E22DB726A4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5446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40807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17607" y="6324600"/>
            <a:ext cx="421593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B50DFDF-96B8-465A-918F-3FF13AAF5E1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0468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23716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00516" y="6324600"/>
            <a:ext cx="438683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E87027D6-B333-4374-94DC-E94160EB0D4C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64636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32262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09062" y="6324600"/>
            <a:ext cx="430138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6036CB6-F7FF-4F1F-8F32-92EA84D42F9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01266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6531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55D10C-3E28-49B5-BA9F-F2FF950E44C7}" type="datetime1">
              <a:rPr lang="en-US"/>
              <a:pPr>
                <a:defRPr/>
              </a:pPr>
              <a:t>11/15/2021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D893850-4C62-42FA-A22B-349FCBB3BAE1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</p:sldLayoutIdLst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esfondi.lv/planosana-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808466" y="3338944"/>
            <a:ext cx="7772400" cy="1600103"/>
          </a:xfrm>
        </p:spPr>
        <p:txBody>
          <a:bodyPr>
            <a:normAutofit/>
          </a:bodyPr>
          <a:lstStyle/>
          <a:p>
            <a:r>
              <a:rPr lang="lv-LV" sz="2800" dirty="0"/>
              <a:t>Eiropas Savienības kohēzijas politikas programma </a:t>
            </a:r>
            <a:br>
              <a:rPr lang="lv-LV" sz="2800" dirty="0"/>
            </a:br>
            <a:r>
              <a:rPr lang="lv-LV" sz="2800" dirty="0"/>
              <a:t>2021.–2027.gadam </a:t>
            </a:r>
            <a:endParaRPr lang="lv-LV" altLang="lv-LV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804" y="99754"/>
            <a:ext cx="6957752" cy="1150548"/>
          </a:xfrm>
        </p:spPr>
        <p:txBody>
          <a:bodyPr>
            <a:normAutofit fontScale="90000"/>
          </a:bodyPr>
          <a:lstStyle/>
          <a:p>
            <a:r>
              <a:rPr lang="lv-LV" b="0" dirty="0"/>
              <a:t>Jau pieejama detalizētāka informācija par programmā plānotajām investīcijām –</a:t>
            </a:r>
            <a:br>
              <a:rPr lang="lv-LV" b="0" dirty="0"/>
            </a:br>
            <a:r>
              <a:rPr lang="lv-LV" dirty="0"/>
              <a:t>Programmas papildinājums</a:t>
            </a:r>
            <a:endParaRPr lang="en-US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88526" y="1396122"/>
            <a:ext cx="849656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ESfondi.lv jau pieejama informācija par programmas ietvaros plānoto SAM, to pasākumiem un kārtām, t.sk.:</a:t>
            </a:r>
          </a:p>
          <a:p>
            <a:endParaRPr lang="lv-LV" sz="15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indikatīvais finansējuma sadalījums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finansējuma saņēmēji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sadarbības partneri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atlases veids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galvenās atbalstāmās darbības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plānotais atlases uzsākšanas laiks</a:t>
            </a:r>
          </a:p>
          <a:p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https://www.esfondi.lv/planosana-1</a:t>
            </a: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5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↓</a:t>
            </a:r>
            <a:endParaRPr lang="lv-LV" sz="15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85" y="3803138"/>
            <a:ext cx="7899648" cy="29493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93677" y="2291861"/>
            <a:ext cx="3356956" cy="1092607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lv-LV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FM sadarbībā ar ministrijām </a:t>
            </a:r>
            <a:r>
              <a:rPr lang="lv-LV" sz="1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turpina darbu pie programmas izstrādes, t.sk. konsultācijas ar EK, attiecīgi arī programmas papildinājuma informācija var vēl precizēties</a:t>
            </a:r>
            <a:r>
              <a:rPr lang="lv-LV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167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4056611" y="6619155"/>
            <a:ext cx="4421001" cy="304800"/>
          </a:xfrm>
        </p:spPr>
        <p:txBody>
          <a:bodyPr>
            <a:normAutofit/>
          </a:bodyPr>
          <a:lstStyle/>
          <a:p>
            <a:r>
              <a:rPr lang="lv-LV" altLang="lv-LV" sz="900" b="1" i="1" dirty="0"/>
              <a:t>*Finansējums, ieskaitot nacionālo līdzfinansējumu, </a:t>
            </a:r>
            <a:r>
              <a:rPr lang="lv-LV" altLang="lv-LV" sz="900" b="1" i="1" dirty="0" smtClean="0"/>
              <a:t>milj. </a:t>
            </a:r>
            <a:r>
              <a:rPr lang="lv-LV" altLang="lv-LV" sz="900" b="1" i="1" dirty="0"/>
              <a:t>EUR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64E850-D53B-45E6-B33E-E95A5E7B069A}" type="slidenum">
              <a:rPr lang="en-US" altLang="lv-LV"/>
              <a:pPr/>
              <a:t>2</a:t>
            </a:fld>
            <a:endParaRPr lang="en-US" altLang="lv-LV"/>
          </a:p>
        </p:txBody>
      </p:sp>
      <p:sp>
        <p:nvSpPr>
          <p:cNvPr id="8" name="Date Placeholder 1"/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3B2C3C-8A85-427A-9697-F614754E2576}" type="datetime1">
              <a:rPr lang="lv-LV" smtClean="0"/>
              <a:pPr/>
              <a:t>15.11.2021</a:t>
            </a:fld>
            <a:endParaRPr lang="lv-LV" dirty="0"/>
          </a:p>
        </p:txBody>
      </p:sp>
      <p:sp>
        <p:nvSpPr>
          <p:cNvPr id="10" name="Content Placeholder 3"/>
          <p:cNvSpPr>
            <a:spLocks noGrp="1"/>
          </p:cNvSpPr>
          <p:nvPr>
            <p:ph idx="1"/>
          </p:nvPr>
        </p:nvSpPr>
        <p:spPr>
          <a:xfrm>
            <a:off x="179512" y="1268760"/>
            <a:ext cx="8507288" cy="4857403"/>
          </a:xfrm>
        </p:spPr>
        <p:txBody>
          <a:bodyPr>
            <a:normAutofit/>
          </a:bodyPr>
          <a:lstStyle/>
          <a:p>
            <a:pPr algn="just"/>
            <a:endParaRPr lang="lv-LV" b="1" dirty="0"/>
          </a:p>
          <a:p>
            <a:pPr algn="just">
              <a:spcBef>
                <a:spcPts val="1200"/>
              </a:spcBef>
            </a:pPr>
            <a:endParaRPr lang="lv-LV" dirty="0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1662463" y="0"/>
            <a:ext cx="6883660" cy="103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300" dirty="0"/>
              <a:t>Programmas finansējuma sadalījums </a:t>
            </a:r>
          </a:p>
          <a:p>
            <a:r>
              <a:rPr lang="lv-LV" sz="2300" u="sng" dirty="0"/>
              <a:t>pa politikas mērķiem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5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5323210"/>
              </p:ext>
            </p:extLst>
          </p:nvPr>
        </p:nvGraphicFramePr>
        <p:xfrm>
          <a:off x="391576" y="1232220"/>
          <a:ext cx="8447624" cy="5357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509846" y="950694"/>
            <a:ext cx="31300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Kopā: 4 788 milj.</a:t>
            </a:r>
            <a:endParaRPr lang="lv-LV" sz="22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411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64E850-D53B-45E6-B33E-E95A5E7B069A}" type="slidenum">
              <a:rPr lang="en-US" altLang="lv-LV"/>
              <a:pPr/>
              <a:t>3</a:t>
            </a:fld>
            <a:endParaRPr lang="en-US" altLang="lv-LV"/>
          </a:p>
        </p:txBody>
      </p:sp>
      <p:sp>
        <p:nvSpPr>
          <p:cNvPr id="8" name="Date Placeholder 1"/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3B2C3C-8A85-427A-9697-F614754E2576}" type="datetime1">
              <a:rPr lang="lv-LV" smtClean="0"/>
              <a:pPr/>
              <a:t>15.11.2021</a:t>
            </a:fld>
            <a:endParaRPr lang="lv-LV" dirty="0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1740471" y="9282"/>
            <a:ext cx="6883660" cy="103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300" dirty="0"/>
              <a:t>Programmas finansējuma sadalījums</a:t>
            </a:r>
          </a:p>
          <a:p>
            <a:r>
              <a:rPr lang="lv-LV" sz="2300" u="sng" dirty="0"/>
              <a:t>pa prioritātēm un fondiem</a:t>
            </a:r>
            <a:endParaRPr lang="lv-LV" sz="1800" b="0" u="sng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064369" y="6530376"/>
            <a:ext cx="3774831" cy="304800"/>
          </a:xfrm>
        </p:spPr>
        <p:txBody>
          <a:bodyPr>
            <a:normAutofit fontScale="92500"/>
          </a:bodyPr>
          <a:lstStyle/>
          <a:p>
            <a:r>
              <a:rPr lang="lv-LV" altLang="lv-LV" sz="900" b="1" i="1" dirty="0"/>
              <a:t>*Finansējums, ieskaitot nacionālo līdzfinansējumu, milj. EUR</a:t>
            </a:r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0176966"/>
              </p:ext>
            </p:extLst>
          </p:nvPr>
        </p:nvGraphicFramePr>
        <p:xfrm>
          <a:off x="46893" y="1178169"/>
          <a:ext cx="8921262" cy="5298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273977" y="3114797"/>
            <a:ext cx="112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Kopā: 300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8833" y="2761457"/>
            <a:ext cx="112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Kopā: 697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52752" y="4160520"/>
            <a:ext cx="112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Kopā: 383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34336" y="4514242"/>
            <a:ext cx="112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Kopā: 512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13232" y="4867964"/>
            <a:ext cx="112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Kopā: 532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01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4056611" y="6466755"/>
            <a:ext cx="4421001" cy="304800"/>
          </a:xfrm>
        </p:spPr>
        <p:txBody>
          <a:bodyPr>
            <a:normAutofit/>
          </a:bodyPr>
          <a:lstStyle/>
          <a:p>
            <a:r>
              <a:rPr lang="lv-LV" altLang="lv-LV" sz="900" b="1" i="1" dirty="0"/>
              <a:t>*Finansējums, ieskaitot nacionālo līdzfinansējumu, milj. EUR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64E850-D53B-45E6-B33E-E95A5E7B069A}" type="slidenum">
              <a:rPr lang="en-US" altLang="lv-LV"/>
              <a:pPr/>
              <a:t>4</a:t>
            </a:fld>
            <a:endParaRPr lang="en-US" altLang="lv-LV"/>
          </a:p>
        </p:txBody>
      </p:sp>
      <p:sp>
        <p:nvSpPr>
          <p:cNvPr id="8" name="Date Placeholder 1"/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3B2C3C-8A85-427A-9697-F614754E2576}" type="datetime1">
              <a:rPr lang="lv-LV" smtClean="0"/>
              <a:pPr/>
              <a:t>15.11.2021</a:t>
            </a:fld>
            <a:endParaRPr lang="lv-LV" dirty="0"/>
          </a:p>
        </p:txBody>
      </p:sp>
      <p:sp>
        <p:nvSpPr>
          <p:cNvPr id="10" name="Content Placeholder 3"/>
          <p:cNvSpPr>
            <a:spLocks noGrp="1"/>
          </p:cNvSpPr>
          <p:nvPr>
            <p:ph idx="1"/>
          </p:nvPr>
        </p:nvSpPr>
        <p:spPr>
          <a:xfrm>
            <a:off x="255712" y="1501885"/>
            <a:ext cx="8507288" cy="4857403"/>
          </a:xfrm>
        </p:spPr>
        <p:txBody>
          <a:bodyPr>
            <a:normAutofit/>
          </a:bodyPr>
          <a:lstStyle/>
          <a:p>
            <a:pPr algn="just"/>
            <a:endParaRPr lang="lv-LV" b="1" dirty="0"/>
          </a:p>
          <a:p>
            <a:pPr algn="just">
              <a:spcBef>
                <a:spcPts val="1200"/>
              </a:spcBef>
            </a:pPr>
            <a:endParaRPr lang="lv-LV" dirty="0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1662463" y="0"/>
            <a:ext cx="6883660" cy="103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300" dirty="0"/>
              <a:t>Programmas finansējuma sadalījums </a:t>
            </a:r>
          </a:p>
          <a:p>
            <a:r>
              <a:rPr lang="lv-LV" sz="2300" u="sng" dirty="0"/>
              <a:t>pa atbildīgajām iestādēm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2250094"/>
              </p:ext>
            </p:extLst>
          </p:nvPr>
        </p:nvGraphicFramePr>
        <p:xfrm>
          <a:off x="457200" y="1556564"/>
          <a:ext cx="8229600" cy="4768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4252012"/>
              </p:ext>
            </p:extLst>
          </p:nvPr>
        </p:nvGraphicFramePr>
        <p:xfrm>
          <a:off x="3974123" y="838200"/>
          <a:ext cx="4826977" cy="3405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18224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926" y="0"/>
            <a:ext cx="6479884" cy="1380099"/>
          </a:xfrm>
        </p:spPr>
        <p:txBody>
          <a:bodyPr>
            <a:normAutofit fontScale="90000"/>
          </a:bodyPr>
          <a:lstStyle/>
          <a:p>
            <a:r>
              <a:rPr lang="lv-LV" dirty="0"/>
              <a:t>Gatavošanās programmas 2021-2027 investīciju uzsākšanai</a:t>
            </a:r>
            <a:br>
              <a:rPr lang="lv-LV" dirty="0"/>
            </a:br>
            <a:r>
              <a:rPr lang="lv-LV" sz="2200" b="0" i="1" dirty="0"/>
              <a:t>Pārējie priekšnosacījumi, lai uzsāktu investīcijas</a:t>
            </a:r>
            <a:endParaRPr lang="en-US" sz="2200" b="0" i="1" u="sng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55133760"/>
              </p:ext>
            </p:extLst>
          </p:nvPr>
        </p:nvGraphicFramePr>
        <p:xfrm>
          <a:off x="655393" y="54077"/>
          <a:ext cx="8005495" cy="6301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55393" y="4760351"/>
            <a:ext cx="3553192" cy="1996700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lv-LV" sz="1125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Saskaņošana ar EK</a:t>
            </a:r>
          </a:p>
          <a:p>
            <a:pPr algn="just"/>
            <a:r>
              <a:rPr lang="lv-LV" sz="1125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Paralēli turpinās programmas neoficiālā saskaņošana ar Eiropas Komisiju, lai iespējami samazinātu oficiālās saskaņošanas </a:t>
            </a:r>
            <a:r>
              <a:rPr lang="lv-LV" sz="1125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laiku.</a:t>
            </a:r>
          </a:p>
          <a:p>
            <a:pPr algn="just"/>
            <a:endParaRPr lang="lv-LV" sz="1125" dirty="0" smtClean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lv-LV" sz="1125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Pēc visu komentāru atrisināšanas ar EK:</a:t>
            </a:r>
          </a:p>
          <a:p>
            <a:pPr marL="171450" indent="-171450" algn="just">
              <a:buFontTx/>
              <a:buChar char="-"/>
            </a:pPr>
            <a:r>
              <a:rPr lang="lv-LV" sz="1125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Pēc programmas gala versijas iesniegšana apstiprināšanai EK;</a:t>
            </a:r>
          </a:p>
          <a:p>
            <a:pPr marL="171450" indent="-171450" algn="just">
              <a:buFontTx/>
              <a:buChar char="-"/>
            </a:pPr>
            <a:r>
              <a:rPr lang="lv-LV" sz="1125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Oficiāla programmas iesniegšana EK SFC sistēmā.</a:t>
            </a:r>
            <a:endParaRPr lang="en-GB" sz="1125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698" y="5434428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563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64E850-D53B-45E6-B33E-E95A5E7B069A}" type="slidenum">
              <a:rPr lang="en-US" altLang="lv-LV"/>
              <a:pPr/>
              <a:t>6</a:t>
            </a:fld>
            <a:endParaRPr lang="en-US" altLang="lv-LV"/>
          </a:p>
        </p:txBody>
      </p:sp>
      <p:sp>
        <p:nvSpPr>
          <p:cNvPr id="8" name="Date Placeholder 1"/>
          <p:cNvSpPr txBox="1">
            <a:spLocks/>
          </p:cNvSpPr>
          <p:nvPr/>
        </p:nvSpPr>
        <p:spPr bwMode="auto">
          <a:xfrm>
            <a:off x="369277" y="6617677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3B2C3C-8A85-427A-9697-F614754E2576}" type="datetime1">
              <a:rPr lang="lv-LV" smtClean="0"/>
              <a:pPr/>
              <a:t>15.11.2021</a:t>
            </a:fld>
            <a:endParaRPr lang="lv-LV" dirty="0"/>
          </a:p>
        </p:txBody>
      </p:sp>
      <p:sp>
        <p:nvSpPr>
          <p:cNvPr id="10" name="Content Placeholder 3"/>
          <p:cNvSpPr>
            <a:spLocks noGrp="1"/>
          </p:cNvSpPr>
          <p:nvPr>
            <p:ph idx="1"/>
          </p:nvPr>
        </p:nvSpPr>
        <p:spPr>
          <a:xfrm>
            <a:off x="38834" y="1033783"/>
            <a:ext cx="8671411" cy="4857403"/>
          </a:xfrm>
        </p:spPr>
        <p:txBody>
          <a:bodyPr>
            <a:normAutofit/>
          </a:bodyPr>
          <a:lstStyle/>
          <a:p>
            <a:pPr algn="just"/>
            <a:endParaRPr lang="lv-LV" b="1" dirty="0"/>
          </a:p>
          <a:p>
            <a:pPr algn="just">
              <a:spcBef>
                <a:spcPts val="1200"/>
              </a:spcBef>
            </a:pPr>
            <a:endParaRPr lang="lv-LV" dirty="0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1651272" y="129070"/>
            <a:ext cx="6883660" cy="103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300" dirty="0"/>
              <a:t>Būtiskākie sagaidāmie rezultāti no programmas īstenošanas</a:t>
            </a:r>
            <a:endParaRPr lang="lv-LV" sz="2300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537032" y="1436022"/>
            <a:ext cx="763912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5 207 atbalstīti MVU &amp; 1 946 ar grantiem atbalstīti uzņēmumi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48,4 milj. EUR pētniecības un inovācijas aprīkojums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3 023 uzņēmumi ar augstu digitālo intensitāti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13 450 mājokļi ar uzlabotu energoefektivitāti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91 ha ar zaļo infrastruktūru, nolūkā pielāgoties klimata pārmaiņām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622 050 t/gadā pārstrādāto atkritumu apjoms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60 km velo infrastruktūra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130 km jaunu vai modernizētu TEN-T dzelzceļa sliežu garums, </a:t>
            </a:r>
            <a:b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40 jaunas vai modernizētas dzelzceļa pieturas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40 km jaunu vai modernizētu TEN-T autoceļu garums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1,7 milj. personas gadā jaunu vai modernizētu veselības aprūpes iestāžu kapacitāte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56 470 dalībnieki, kuri pēc dalības pārtraukšanas ir ieguvuši kvalifikāciju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50 000 iedzīvotāji, kuri mainījuši uztura un citus dzīvesveida paradumus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21 924 jaunu vai modernizētu izglītības iestāžu lietotāju skaits gadā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88,7 milj. EUR privātās nefinanšu investīcijas nemateriālajos </a:t>
            </a:r>
            <a:r>
              <a:rPr lang="lv-LV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ieguldījumos     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un pamatlīdzekļos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78,3 milj. EUR darba algu fonda pieaugums privātajos uzņēmumos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</a:rPr>
              <a:t>902 000 apmeklētāji/ gadā atbalstīto kultūras un tūrisma vietās</a:t>
            </a:r>
            <a:endParaRPr lang="en-GB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71321575"/>
              </p:ext>
            </p:extLst>
          </p:nvPr>
        </p:nvGraphicFramePr>
        <p:xfrm>
          <a:off x="5244612" y="1379672"/>
          <a:ext cx="6096000" cy="5160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Connector 4"/>
          <p:cNvCxnSpPr/>
          <p:nvPr/>
        </p:nvCxnSpPr>
        <p:spPr>
          <a:xfrm flipV="1">
            <a:off x="977811" y="2222200"/>
            <a:ext cx="6157356" cy="29688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977811" y="3311235"/>
            <a:ext cx="6157356" cy="29688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979714" y="4164279"/>
            <a:ext cx="6157356" cy="29688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79714" y="5409209"/>
            <a:ext cx="6157356" cy="29688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0974" y="206141"/>
            <a:ext cx="909271" cy="921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08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746FD-F995-441C-8631-71EF469BF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3057" y="-12178"/>
            <a:ext cx="7452328" cy="499844"/>
          </a:xfrm>
        </p:spPr>
        <p:txBody>
          <a:bodyPr>
            <a:noAutofit/>
          </a:bodyPr>
          <a:lstStyle/>
          <a:p>
            <a:r>
              <a:rPr lang="lv-LV" sz="2300" dirty="0"/>
              <a:t>Priekšlikumi tālākai rīcībai programmas virzībā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92A46-94EE-4ECE-AE08-CFE4B1E61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36" y="2529025"/>
            <a:ext cx="8388664" cy="4486958"/>
          </a:xfrm>
        </p:spPr>
        <p:txBody>
          <a:bodyPr>
            <a:normAutofit lnSpcReduction="10000"/>
          </a:bodyPr>
          <a:lstStyle/>
          <a:p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Būtiskākie ar EK vēl risināmie jautājumi:</a:t>
            </a:r>
          </a:p>
          <a:p>
            <a:pPr marL="342900" indent="-342900" algn="just">
              <a:buAutoNum type="arabicParenR"/>
            </a:pP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Konceptuāli EK iebildumi plānotajam</a:t>
            </a:r>
            <a:r>
              <a:rPr lang="lv-LV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investīciju tvērumam Taisnīgas pārkārtošanās fondā </a:t>
            </a: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(JTF).</a:t>
            </a:r>
            <a:r>
              <a:rPr lang="lv-LV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just"/>
            <a:r>
              <a:rPr lang="lv-LV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(Šobrīd izņemts no programmas (iesniegšana EK kopā ar programmas gala versiju, vai grozījumiem vēlāk))</a:t>
            </a:r>
          </a:p>
          <a:p>
            <a:pPr algn="just"/>
            <a:endParaRPr lang="lv-LV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lv-LV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2) </a:t>
            </a: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Konceptuāli EK iebildumi plānotajam </a:t>
            </a:r>
            <a:r>
              <a:rPr lang="lv-LV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transporta investīciju tvērumam:</a:t>
            </a:r>
          </a:p>
          <a:p>
            <a:pPr lvl="1" algn="just"/>
            <a:r>
              <a:rPr lang="lv-LV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nav nodrošināts samērīgs </a:t>
            </a:r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līdzsvars starp KF ieguldījumiem vides pasākumos un </a:t>
            </a:r>
            <a:r>
              <a:rPr lang="lv-LV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ieguldījumiem </a:t>
            </a:r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transporta infrastruktūrā</a:t>
            </a:r>
            <a:r>
              <a:rPr lang="lv-LV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lvl="1" algn="just"/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investīcijas «reģionālajos ceļos» </a:t>
            </a:r>
            <a:r>
              <a:rPr lang="lv-LV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EK ieskatā nav attiecināmas </a:t>
            </a:r>
            <a:r>
              <a:rPr lang="lv-LV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 KF</a:t>
            </a:r>
            <a:r>
              <a:rPr lang="lv-LV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/>
            <a:endParaRPr lang="lv-LV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lv-LV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3) </a:t>
            </a:r>
            <a:r>
              <a:rPr lang="lv-LV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Neatbalsta finansējuma pārvedumu no ESF uz ERAF</a:t>
            </a: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algn="just"/>
            <a:r>
              <a:rPr lang="lv-LV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(LM priekšlikums </a:t>
            </a:r>
            <a:r>
              <a:rPr lang="lv-LV" sz="12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deinstitucionalizācijas</a:t>
            </a:r>
            <a:r>
              <a:rPr lang="lv-LV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infrastruktūras finansēšanai) </a:t>
            </a:r>
          </a:p>
          <a:p>
            <a:pPr algn="just"/>
            <a:endParaRPr lang="lv-LV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lv-LV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4) </a:t>
            </a:r>
            <a:r>
              <a:rPr lang="lv-LV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Ieguldījumu priekšnosacījumi </a:t>
            </a: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lai arī lielākā daļa nacionāli jau definēti kā izpildīti, jāņem vērā, ka </a:t>
            </a:r>
            <a:r>
              <a:rPr lang="lv-LV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EK pie programmas apstiprināšanas rūpīgi vērtēs katra kritērija izpildi</a:t>
            </a:r>
            <a:r>
              <a:rPr lang="lv-LV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pret regulā definētajiem aspektiem.</a:t>
            </a:r>
          </a:p>
          <a:p>
            <a:endParaRPr lang="lv-LV" sz="1000" dirty="0"/>
          </a:p>
          <a:p>
            <a:r>
              <a:rPr lang="lv-LV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Atbildīgās ministrijas jau paralēli uzsāk aktīvu darbu pie SAM un pasākumu nosacījumu izstrādes.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980D2-BA31-4A0C-80F3-2195B1F8A81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B582915-0310-4CDD-9A79-BDC3E59340E8}" type="slidenum">
              <a:rPr lang="en-US" altLang="lv-LV" smtClean="0"/>
              <a:pPr/>
              <a:t>7</a:t>
            </a:fld>
            <a:endParaRPr lang="en-US" altLang="lv-LV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975CED-4396-408D-8C0D-2898CBD6FDAF}"/>
              </a:ext>
            </a:extLst>
          </p:cNvPr>
          <p:cNvSpPr txBox="1"/>
          <p:nvPr/>
        </p:nvSpPr>
        <p:spPr>
          <a:xfrm>
            <a:off x="1746570" y="812192"/>
            <a:ext cx="7001359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lv-LV" sz="19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MK atbalstīt programmu esošajā redakcijā.</a:t>
            </a:r>
          </a:p>
          <a:p>
            <a:pPr algn="just"/>
            <a:endParaRPr lang="lv-LV" sz="8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lv-LV" sz="19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Mandāts FM sadarbībā ar iesaistītajām ministrijām turpināt konsultācijas ar EK par atlikušajiem konceptuālajiem jautājumiem līdz oficiālai programmas iesniegšanai EK. </a:t>
            </a:r>
            <a:endParaRPr lang="lv-LV" sz="1900" i="1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40568D4-F644-4F89-84D0-CC68567C401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15" y="2280448"/>
            <a:ext cx="472278" cy="535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check mark check box green mark public domain image - FreeIMG">
            <a:extLst>
              <a:ext uri="{FF2B5EF4-FFF2-40B4-BE49-F238E27FC236}">
                <a16:creationId xmlns:a16="http://schemas.microsoft.com/office/drawing/2014/main" id="{789C7C80-D59E-4AC6-90E3-5FE9294F8A1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571" y="1217506"/>
            <a:ext cx="331229" cy="3005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heck mark check box green mark public domain image - FreeIMG">
            <a:extLst>
              <a:ext uri="{FF2B5EF4-FFF2-40B4-BE49-F238E27FC236}">
                <a16:creationId xmlns:a16="http://schemas.microsoft.com/office/drawing/2014/main" id="{789C7C80-D59E-4AC6-90E3-5FE9294F8A1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964" y="850625"/>
            <a:ext cx="344444" cy="245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7022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82108" y="3523435"/>
            <a:ext cx="7772400" cy="914400"/>
          </a:xfrm>
        </p:spPr>
        <p:txBody>
          <a:bodyPr>
            <a:normAutofit/>
          </a:bodyPr>
          <a:lstStyle/>
          <a:p>
            <a:r>
              <a:rPr lang="lv-LV" altLang="lv-LV" sz="2000" b="1" dirty="0"/>
              <a:t>Paldies par uzmanību!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79611858"/>
              </p:ext>
            </p:extLst>
          </p:nvPr>
        </p:nvGraphicFramePr>
        <p:xfrm>
          <a:off x="-1707405" y="1206286"/>
          <a:ext cx="7138912" cy="5633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763846" y="85088"/>
            <a:ext cx="6824749" cy="1036638"/>
          </a:xfrm>
        </p:spPr>
        <p:txBody>
          <a:bodyPr>
            <a:normAutofit/>
          </a:bodyPr>
          <a:lstStyle/>
          <a:p>
            <a:r>
              <a:rPr lang="lv-LV" sz="2300" dirty="0"/>
              <a:t>Partneru iesaiste programmas izstrādē un saskaņošanā </a:t>
            </a:r>
            <a:endParaRPr lang="en-US" sz="2300" dirty="0"/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8279476" y="6248400"/>
            <a:ext cx="618238" cy="381000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38213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898989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68313" indent="-111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38213" indent="-238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408113" indent="-365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78013" indent="-492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fld id="{0B582915-0310-4CDD-9A79-BDC3E59340E8}" type="slidenum">
              <a:rPr lang="en-US" altLang="lv-LV" smtClean="0"/>
              <a:pPr/>
              <a:t>9</a:t>
            </a:fld>
            <a:endParaRPr lang="en-US" altLang="lv-LV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71490" y="1271727"/>
            <a:ext cx="16474" cy="5093904"/>
          </a:xfrm>
          <a:prstGeom prst="straightConnector1">
            <a:avLst/>
          </a:prstGeom>
          <a:ln w="3810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89720" y="1218486"/>
            <a:ext cx="4898874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lv-LV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Nozaru asociāciju un biedrību iesaiste nozares politikā un ieguldījumu priekšnosacījumu izpildē</a:t>
            </a:r>
            <a:r>
              <a:rPr lang="lv-LV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</a:t>
            </a:r>
            <a:r>
              <a:rPr lang="lv-LV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sniedzot viedokli elektroniskās saskaņošanas un organizēto publisko apspriežu ietvaros</a:t>
            </a:r>
            <a:endParaRPr lang="en-GB" sz="1100" b="1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19019" y="2140327"/>
            <a:ext cx="4869575" cy="1446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lv-LV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Kopā 11 tematiskās diskusijas – piedalījušies </a:t>
            </a:r>
            <a:br>
              <a:rPr lang="lv-LV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1 204 pārstāvji no ļoti plaša interesentu loka – sadarbības partneri, NVO, biedrības un nodibinājumi, pašvaldības, juridiskas personas un privātpersonas</a:t>
            </a:r>
            <a:endParaRPr lang="lv-LV" sz="11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lv-LV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 fondu iestāžu un partneru kopīga platforma = </a:t>
            </a:r>
          </a:p>
          <a:p>
            <a:r>
              <a:rPr lang="lv-LV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 informācijas apmaiņa</a:t>
            </a:r>
          </a:p>
          <a:p>
            <a:r>
              <a:rPr lang="lv-LV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 aktīvas diskusijas</a:t>
            </a:r>
          </a:p>
          <a:p>
            <a:r>
              <a:rPr lang="lv-LV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 vienošanos par nepieciešamajām izmaiņām programmā</a:t>
            </a:r>
            <a:endParaRPr lang="en-GB" sz="11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5872" y="3783249"/>
            <a:ext cx="4859183" cy="17851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lv-LV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Publiskajā apspriedē saņemti 724 komentāri – no vairāk kā 60 sadarbības partneriem, dažādām NVO, biedrībām un nodibinājumiem, pašvaldībām, juridiskām personām un privātpersonām</a:t>
            </a:r>
            <a:endParaRPr lang="lv-LV" sz="11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Rezultātā:</a:t>
            </a:r>
          </a:p>
          <a:p>
            <a:pPr marL="285750" indent="-285750">
              <a:buFontTx/>
              <a:buChar char="-"/>
            </a:pPr>
            <a:r>
              <a:rPr lang="lv-LV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precīzākas atbalstāmās darbības un mērķa grupas, uzlabota programmas teksta kvalitāte</a:t>
            </a:r>
          </a:p>
          <a:p>
            <a:pPr marL="285750" indent="-285750">
              <a:buFontTx/>
              <a:buChar char="-"/>
            </a:pPr>
            <a:r>
              <a:rPr lang="lv-LV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apzinātas skaidrākas nozaru prioritātes un vajadzības</a:t>
            </a:r>
          </a:p>
          <a:p>
            <a:pPr marL="285750" indent="-285750">
              <a:buFontTx/>
              <a:buChar char="-"/>
            </a:pPr>
            <a:r>
              <a:rPr lang="lv-LV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saņemti argumenti un fona informācija tālākām diskusijām ar EK </a:t>
            </a:r>
            <a:endParaRPr lang="en-GB" sz="11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0" name="Straight Arrow Connector 9"/>
          <p:cNvCxnSpPr>
            <a:cxnSpLocks/>
            <a:endCxn id="6" idx="1"/>
          </p:cNvCxnSpPr>
          <p:nvPr/>
        </p:nvCxnSpPr>
        <p:spPr>
          <a:xfrm>
            <a:off x="3118480" y="1603207"/>
            <a:ext cx="57124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165224" y="2497355"/>
            <a:ext cx="5706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124940" y="3493764"/>
            <a:ext cx="610932" cy="90975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124940" y="3042812"/>
            <a:ext cx="610932" cy="98018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735871" y="5777141"/>
            <a:ext cx="4852723" cy="7694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lv-LV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VSS procesā saņemti vairāk kā 50 atzinumi, 248 komentāri (t.sk. sniedzot pirmreizējos atzinumus) </a:t>
            </a:r>
            <a:r>
              <a:rPr lang="lv-LV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 16 sadarbības un sociālajiem partneriem, NVO, pašvaldībām.</a:t>
            </a:r>
          </a:p>
          <a:p>
            <a:r>
              <a:rPr lang="lv-LV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Lielākā daļa komentāru ņemti vērā.</a:t>
            </a:r>
            <a:endParaRPr lang="en-GB" sz="13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118480" y="4670364"/>
            <a:ext cx="610932" cy="120289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4797700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2_prezentacija_LV.potx" id="{A644DF08-55B1-441C-9C90-68DAAFBF52DD}" vid="{0BD70AD8-9966-43E4-A8AF-9A8830185A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22_prezentacija_LV</Template>
  <TotalTime>6948</TotalTime>
  <Words>920</Words>
  <Application>Microsoft Office PowerPoint</Application>
  <PresentationFormat>On-screen Show (4:3)</PresentationFormat>
  <Paragraphs>151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Verdana</vt:lpstr>
      <vt:lpstr>Wingdings</vt:lpstr>
      <vt:lpstr>89_Prezentacija_templateLV</vt:lpstr>
      <vt:lpstr>Eiropas Savienības kohēzijas politikas programma  2021.–2027.gadam </vt:lpstr>
      <vt:lpstr>PowerPoint Presentation</vt:lpstr>
      <vt:lpstr>PowerPoint Presentation</vt:lpstr>
      <vt:lpstr>PowerPoint Presentation</vt:lpstr>
      <vt:lpstr>Gatavošanās programmas 2021-2027 investīciju uzsākšanai Pārējie priekšnosacījumi, lai uzsāktu investīcijas</vt:lpstr>
      <vt:lpstr>PowerPoint Presentation</vt:lpstr>
      <vt:lpstr>Priekšlikumi tālākai rīcībai programmas virzībā</vt:lpstr>
      <vt:lpstr>PowerPoint Presentation</vt:lpstr>
      <vt:lpstr>Partneru iesaiste programmas izstrādē un saskaņošanā </vt:lpstr>
      <vt:lpstr>Jau pieejama detalizētāka informācija par programmā plānotajām investīcijām – Programmas papildinājums</vt:lpstr>
    </vt:vector>
  </TitlesOfParts>
  <Company>Finanšu Ministrija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FM</dc:creator>
  <cp:lastModifiedBy>Anna Pukse </cp:lastModifiedBy>
  <cp:revision>754</cp:revision>
  <cp:lastPrinted>2020-08-05T07:43:07Z</cp:lastPrinted>
  <dcterms:created xsi:type="dcterms:W3CDTF">2020-02-06T06:46:43Z</dcterms:created>
  <dcterms:modified xsi:type="dcterms:W3CDTF">2021-11-15T07:42:41Z</dcterms:modified>
</cp:coreProperties>
</file>