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415" r:id="rId3"/>
    <p:sldId id="417" r:id="rId4"/>
    <p:sldId id="408" r:id="rId5"/>
    <p:sldId id="428" r:id="rId6"/>
    <p:sldId id="429" r:id="rId7"/>
    <p:sldId id="430" r:id="rId8"/>
    <p:sldId id="431" r:id="rId9"/>
    <p:sldId id="432" r:id="rId10"/>
    <p:sldId id="419" r:id="rId11"/>
    <p:sldId id="416" r:id="rId12"/>
    <p:sldId id="422" r:id="rId13"/>
    <p:sldId id="420" r:id="rId14"/>
    <p:sldId id="433" r:id="rId15"/>
    <p:sldId id="421" r:id="rId16"/>
    <p:sldId id="264" r:id="rId17"/>
  </p:sldIdLst>
  <p:sldSz cx="12192000" cy="6858000"/>
  <p:notesSz cx="6735763" cy="9866313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281"/>
    <a:srgbClr val="9F4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3979" autoAdjust="0"/>
  </p:normalViewPr>
  <p:slideViewPr>
    <p:cSldViewPr snapToGrid="0" snapToObjects="1">
      <p:cViewPr varScale="1">
        <p:scale>
          <a:sx n="38" d="100"/>
          <a:sy n="38" d="100"/>
        </p:scale>
        <p:origin x="720" y="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Fk\esfd\VADO&#352;&#256;%20IEST&#256;DE\ES%20FONDU%20STRAT&#274;&#290;IJAS%20DEPARTAMENTS\2021-2027\DP_sada&#316;u_piek&#353;likumi\05_DPP\DPP_21-27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vd-pukse\AppData\Local\Microsoft\Windows\INetCache\Content.Outlook\42NKI6OF\dal&#299;jum&#257;_pa_PO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98-4AC7-A96D-9316A3BC9904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98-4AC7-A96D-9316A3BC9904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498-4AC7-A96D-9316A3BC9904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498-4AC7-A96D-9316A3BC9904}"/>
              </c:ext>
            </c:extLst>
          </c:dPt>
          <c:dPt>
            <c:idx val="4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498-4AC7-A96D-9316A3BC9904}"/>
              </c:ext>
            </c:extLst>
          </c:dPt>
          <c:dLbls>
            <c:dLbl>
              <c:idx val="0"/>
              <c:layout>
                <c:manualLayout>
                  <c:x val="-2.4054100892748179E-2"/>
                  <c:y val="5.9260923888069063E-2"/>
                </c:manualLayout>
              </c:layout>
              <c:tx>
                <c:rich>
                  <a:bodyPr/>
                  <a:lstStyle/>
                  <a:p>
                    <a:fld id="{4E42B267-CAF5-4E81-9533-F3C50640DCD9}" type="CATEGORYNAME">
                      <a:rPr lang="lv-LV"/>
                      <a:pPr/>
                      <a:t>[CATEGORY NAME]</a:t>
                    </a:fld>
                    <a:r>
                      <a:rPr lang="lv-LV" baseline="0" dirty="0"/>
                      <a:t>; </a:t>
                    </a:r>
                    <a:fld id="{AC8A51B3-A6EE-4D24-8AE7-C004B397AED5}" type="VALUE">
                      <a:rPr lang="lv-LV" baseline="0"/>
                      <a:pPr/>
                      <a:t>[VALUE]</a:t>
                    </a:fld>
                    <a:r>
                      <a:rPr lang="lv-LV" baseline="0" dirty="0"/>
                      <a:t>; </a:t>
                    </a:r>
                    <a:fld id="{F666B104-4140-4B77-AD13-D95FE710EC10}" type="PERCENTAGE">
                      <a:rPr lang="lv-LV" sz="1400" baseline="0">
                        <a:solidFill>
                          <a:schemeClr val="accent5">
                            <a:lumMod val="75000"/>
                          </a:schemeClr>
                        </a:solidFill>
                      </a:rPr>
                      <a:pPr/>
                      <a:t>[PERCENTAGE]</a:t>
                    </a:fld>
                    <a:endParaRPr lang="lv-LV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498-4AC7-A96D-9316A3BC990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DB7B3C2-0571-4D22-9501-8EFB35A21BE1}" type="CATEGORYNAME">
                      <a:rPr lang="lv-LV"/>
                      <a:pPr/>
                      <a:t>[CATEGORY NAME]</a:t>
                    </a:fld>
                    <a:r>
                      <a:rPr lang="lv-LV" baseline="0" dirty="0"/>
                      <a:t>; </a:t>
                    </a:r>
                    <a:fld id="{84D41C53-2438-4733-B86D-E2BDBAB14A28}" type="VALUE">
                      <a:rPr lang="lv-LV" baseline="0"/>
                      <a:pPr/>
                      <a:t>[VALUE]</a:t>
                    </a:fld>
                    <a:r>
                      <a:rPr lang="lv-LV" baseline="0" dirty="0"/>
                      <a:t>; </a:t>
                    </a:r>
                    <a:fld id="{3E01CF70-8BB2-49E8-A3E8-A98FEE3731CF}" type="PERCENTAGE">
                      <a:rPr lang="lv-LV" sz="1400" baseline="0">
                        <a:solidFill>
                          <a:schemeClr val="accent3">
                            <a:lumMod val="75000"/>
                          </a:schemeClr>
                        </a:solidFill>
                      </a:rPr>
                      <a:pPr/>
                      <a:t>[PERCENTAGE]</a:t>
                    </a:fld>
                    <a:endParaRPr lang="lv-LV" baseline="0" dirty="0"/>
                  </a:p>
                </c:rich>
              </c:tx>
              <c:dLblPos val="outEnd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498-4AC7-A96D-9316A3BC9904}"/>
                </c:ext>
              </c:extLst>
            </c:dLbl>
            <c:dLbl>
              <c:idx val="2"/>
              <c:layout>
                <c:manualLayout>
                  <c:x val="-0.12628402968692734"/>
                  <c:y val="-3.0815680421795926E-2"/>
                </c:manualLayout>
              </c:layout>
              <c:tx>
                <c:rich>
                  <a:bodyPr/>
                  <a:lstStyle/>
                  <a:p>
                    <a:fld id="{CECB5064-CBAE-43B8-9C5F-92BC07A56D6E}" type="CATEGORYNAME">
                      <a:rPr lang="fi-FI"/>
                      <a:pPr/>
                      <a:t>[CATEGORY NAME]</a:t>
                    </a:fld>
                    <a:r>
                      <a:rPr lang="fi-FI" baseline="0" dirty="0"/>
                      <a:t>; </a:t>
                    </a:r>
                    <a:fld id="{F28D6C28-EACF-44B5-8F88-9F3804CDF2C3}" type="VALUE">
                      <a:rPr lang="fi-FI" baseline="0"/>
                      <a:pPr/>
                      <a:t>[VALUE]</a:t>
                    </a:fld>
                    <a:r>
                      <a:rPr lang="fi-FI" baseline="0" dirty="0"/>
                      <a:t>; </a:t>
                    </a:r>
                    <a:fld id="{E1F770AD-CE9E-40A4-9521-422E941070CB}" type="PERCENTAGE">
                      <a:rPr lang="fi-FI" sz="1400" baseline="0">
                        <a:solidFill>
                          <a:schemeClr val="accent5">
                            <a:lumMod val="75000"/>
                          </a:schemeClr>
                        </a:solidFill>
                      </a:rPr>
                      <a:pPr/>
                      <a:t>[PERCENTAGE]</a:t>
                    </a:fld>
                    <a:endParaRPr lang="fi-FI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498-4AC7-A96D-9316A3BC9904}"/>
                </c:ext>
              </c:extLst>
            </c:dLbl>
            <c:dLbl>
              <c:idx val="3"/>
              <c:layout>
                <c:manualLayout>
                  <c:x val="-4.5101439173902648E-3"/>
                  <c:y val="5.9260923888069084E-2"/>
                </c:manualLayout>
              </c:layout>
              <c:tx>
                <c:rich>
                  <a:bodyPr/>
                  <a:lstStyle/>
                  <a:p>
                    <a:fld id="{127ACEB8-2EC7-4F15-B31E-9CA328F8D2EA}" type="CATEGORYNAME">
                      <a:rPr lang="lv-LV"/>
                      <a:pPr/>
                      <a:t>[CATEGORY NAME]</a:t>
                    </a:fld>
                    <a:r>
                      <a:rPr lang="lv-LV" baseline="0" dirty="0"/>
                      <a:t>; </a:t>
                    </a:r>
                    <a:fld id="{EFA08171-4678-4DFF-A102-6DFA76FD8E24}" type="VALUE">
                      <a:rPr lang="lv-LV" baseline="0"/>
                      <a:pPr/>
                      <a:t>[VALUE]</a:t>
                    </a:fld>
                    <a:r>
                      <a:rPr lang="lv-LV" baseline="0" dirty="0"/>
                      <a:t>; </a:t>
                    </a:r>
                    <a:fld id="{54C95A4D-6BC3-4A20-9FF3-55967BF74AC1}" type="PERCENTAGE">
                      <a:rPr lang="lv-LV" sz="1400" baseline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/>
                      <a:t>[PERCENTAGE]</a:t>
                    </a:fld>
                    <a:endParaRPr lang="lv-LV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498-4AC7-A96D-9316A3BC9904}"/>
                </c:ext>
              </c:extLst>
            </c:dLbl>
            <c:dLbl>
              <c:idx val="4"/>
              <c:layout>
                <c:manualLayout>
                  <c:x val="-8.2685971818821508E-2"/>
                  <c:y val="2.3704369555227634E-3"/>
                </c:manualLayout>
              </c:layout>
              <c:tx>
                <c:rich>
                  <a:bodyPr/>
                  <a:lstStyle/>
                  <a:p>
                    <a:fld id="{456C1A0F-9686-430C-A20E-3D2E628C4E99}" type="CATEGORYNAME">
                      <a:rPr lang="lv-LV"/>
                      <a:pPr/>
                      <a:t>[CATEGORY NAME]</a:t>
                    </a:fld>
                    <a:r>
                      <a:rPr lang="lv-LV" baseline="0" dirty="0"/>
                      <a:t>; </a:t>
                    </a:r>
                    <a:fld id="{19F997CB-A4DF-42D5-A304-3DE70C003219}" type="VALUE">
                      <a:rPr lang="lv-LV" baseline="0"/>
                      <a:pPr/>
                      <a:t>[VALUE]</a:t>
                    </a:fld>
                    <a:r>
                      <a:rPr lang="lv-LV" baseline="0" dirty="0"/>
                      <a:t>; </a:t>
                    </a:r>
                    <a:fld id="{961F1C16-FB00-4B82-9ACD-4243968133B2}" type="PERCENTAGE">
                      <a:rPr lang="lv-LV" sz="1400" baseline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/>
                      <a:t>[PERCENTAGE]</a:t>
                    </a:fld>
                    <a:endParaRPr lang="lv-LV" baseline="0" dirty="0"/>
                  </a:p>
                </c:rich>
              </c:tx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498-4AC7-A96D-9316A3BC99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SAM!$C$43:$C$47</c:f>
              <c:strCache>
                <c:ptCount val="5"/>
                <c:pt idx="0">
                  <c:v>1.Politikas mērķis "Viedāka Eiropa"</c:v>
                </c:pt>
                <c:pt idx="1">
                  <c:v>2.Politikas mērķis "Zaļāka Eiropa"</c:v>
                </c:pt>
                <c:pt idx="2">
                  <c:v>3.Politikas mērķis "Savienotāka Eiropa"</c:v>
                </c:pt>
                <c:pt idx="3">
                  <c:v>4.Politikas mērķis "Sociālāka Eiropa"</c:v>
                </c:pt>
                <c:pt idx="4">
                  <c:v>5.Politikas mērķis "Iedzīvotājiem tuvāka Eiropa"</c:v>
                </c:pt>
              </c:strCache>
            </c:strRef>
          </c:cat>
          <c:val>
            <c:numRef>
              <c:f>SAM!$N$43:$N$47</c:f>
              <c:numCache>
                <c:formatCode>#,##0</c:formatCode>
                <c:ptCount val="5"/>
                <c:pt idx="0">
                  <c:v>971.98767799999996</c:v>
                </c:pt>
                <c:pt idx="1">
                  <c:v>1089.2347339999999</c:v>
                </c:pt>
                <c:pt idx="2">
                  <c:v>1011.611223</c:v>
                </c:pt>
                <c:pt idx="3">
                  <c:v>1451.9821240000001</c:v>
                </c:pt>
                <c:pt idx="4">
                  <c:v>262.96637600000003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498-4AC7-A96D-9316A3BC99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134836958939451"/>
          <c:y val="3.1157815752191381E-2"/>
          <c:w val="0.49882823969037771"/>
          <c:h val="0.8515710351962536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SAM!$G$139</c:f>
              <c:strCache>
                <c:ptCount val="1"/>
                <c:pt idx="0">
                  <c:v>ERAF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SAM!$F$140:$F$152</c:f>
              <c:strCache>
                <c:ptCount val="13"/>
                <c:pt idx="0">
                  <c:v>5.1.Reģionu līdzsvarota attīstība</c:v>
                </c:pt>
                <c:pt idx="1">
                  <c:v>4.4.Sociālās inovācijas</c:v>
                </c:pt>
                <c:pt idx="2">
                  <c:v>4.3.Nodarbinātība un sociālā iekļaušana</c:v>
                </c:pt>
                <c:pt idx="3">
                  <c:v>4.2.Izglītība, prasmes un mūžizglītība</c:v>
                </c:pt>
                <c:pt idx="4">
                  <c:v>4.1.Veselības veicināšana un aprūpe</c:v>
                </c:pt>
                <c:pt idx="5">
                  <c:v>3.1. Ilgtspējīga TEN-T infrastruktūra</c:v>
                </c:pt>
                <c:pt idx="6">
                  <c:v>2.3. Ilgtspējīga mobilitāte</c:v>
                </c:pt>
                <c:pt idx="7">
                  <c:v>2.2. Vides aizsardzība un attīstība</c:v>
                </c:pt>
                <c:pt idx="8">
                  <c:v>2.1.Klimata pārmaiņu mazināšana un pielāgošanās klimata pārmaiņām</c:v>
                </c:pt>
                <c:pt idx="9">
                  <c:v>1.4.Digitālā savienojamība</c:v>
                </c:pt>
                <c:pt idx="10">
                  <c:v>1.3.Digitalizācija</c:v>
                </c:pt>
                <c:pt idx="11">
                  <c:v>1.2.Atbalsts uzņēmējdarbībai</c:v>
                </c:pt>
                <c:pt idx="12">
                  <c:v>1.1.Pētniecība un prasmes</c:v>
                </c:pt>
              </c:strCache>
            </c:strRef>
          </c:cat>
          <c:val>
            <c:numRef>
              <c:f>SAM!$G$140:$G$152</c:f>
              <c:numCache>
                <c:formatCode>General</c:formatCode>
                <c:ptCount val="13"/>
                <c:pt idx="0" formatCode="#,##0">
                  <c:v>262.96637600000003</c:v>
                </c:pt>
                <c:pt idx="2" formatCode="#,##0">
                  <c:v>177.15838400000001</c:v>
                </c:pt>
                <c:pt idx="3" formatCode="#,##0">
                  <c:v>219.42246800000001</c:v>
                </c:pt>
                <c:pt idx="4" formatCode="#,##0">
                  <c:v>322.87788</c:v>
                </c:pt>
                <c:pt idx="6" formatCode="#,##0">
                  <c:v>92.454181000000005</c:v>
                </c:pt>
                <c:pt idx="7" formatCode="#,##0">
                  <c:v>178.226517</c:v>
                </c:pt>
                <c:pt idx="8" formatCode="#,##0">
                  <c:v>675.00403600000004</c:v>
                </c:pt>
                <c:pt idx="9" formatCode="#,##0">
                  <c:v>38.715000000000003</c:v>
                </c:pt>
                <c:pt idx="10" formatCode="#,##0">
                  <c:v>178.849988</c:v>
                </c:pt>
                <c:pt idx="11" formatCode="#,##0">
                  <c:v>434.565</c:v>
                </c:pt>
                <c:pt idx="12" formatCode="#,##0">
                  <c:v>319.85768999999999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05-4984-97DA-17C26656E24A}"/>
            </c:ext>
          </c:extLst>
        </c:ser>
        <c:ser>
          <c:idx val="1"/>
          <c:order val="1"/>
          <c:tx>
            <c:strRef>
              <c:f>SAM!$H$139</c:f>
              <c:strCache>
                <c:ptCount val="1"/>
                <c:pt idx="0">
                  <c:v>KF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SAM!$F$140:$F$152</c:f>
              <c:strCache>
                <c:ptCount val="13"/>
                <c:pt idx="0">
                  <c:v>5.1.Reģionu līdzsvarota attīstība</c:v>
                </c:pt>
                <c:pt idx="1">
                  <c:v>4.4.Sociālās inovācijas</c:v>
                </c:pt>
                <c:pt idx="2">
                  <c:v>4.3.Nodarbinātība un sociālā iekļaušana</c:v>
                </c:pt>
                <c:pt idx="3">
                  <c:v>4.2.Izglītība, prasmes un mūžizglītība</c:v>
                </c:pt>
                <c:pt idx="4">
                  <c:v>4.1.Veselības veicināšana un aprūpe</c:v>
                </c:pt>
                <c:pt idx="5">
                  <c:v>3.1. Ilgtspējīga TEN-T infrastruktūra</c:v>
                </c:pt>
                <c:pt idx="6">
                  <c:v>2.3. Ilgtspējīga mobilitāte</c:v>
                </c:pt>
                <c:pt idx="7">
                  <c:v>2.2. Vides aizsardzība un attīstība</c:v>
                </c:pt>
                <c:pt idx="8">
                  <c:v>2.1.Klimata pārmaiņu mazināšana un pielāgošanās klimata pārmaiņām</c:v>
                </c:pt>
                <c:pt idx="9">
                  <c:v>1.4.Digitālā savienojamība</c:v>
                </c:pt>
                <c:pt idx="10">
                  <c:v>1.3.Digitalizācija</c:v>
                </c:pt>
                <c:pt idx="11">
                  <c:v>1.2.Atbalsts uzņēmējdarbībai</c:v>
                </c:pt>
                <c:pt idx="12">
                  <c:v>1.1.Pētniecība un prasmes</c:v>
                </c:pt>
              </c:strCache>
            </c:strRef>
          </c:cat>
          <c:val>
            <c:numRef>
              <c:f>SAM!$H$140:$H$152</c:f>
              <c:numCache>
                <c:formatCode>General</c:formatCode>
                <c:ptCount val="13"/>
                <c:pt idx="5" formatCode="#,##0">
                  <c:v>1011.611223</c:v>
                </c:pt>
                <c:pt idx="7" formatCode="#,##0">
                  <c:v>121.8</c:v>
                </c:pt>
                <c:pt idx="8" formatCode="#,##0">
                  <c:v>21.75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05-4984-97DA-17C26656E24A}"/>
            </c:ext>
          </c:extLst>
        </c:ser>
        <c:ser>
          <c:idx val="2"/>
          <c:order val="2"/>
          <c:tx>
            <c:strRef>
              <c:f>SAM!$I$139</c:f>
              <c:strCache>
                <c:ptCount val="1"/>
                <c:pt idx="0">
                  <c:v>ESF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SAM!$F$140:$F$152</c:f>
              <c:strCache>
                <c:ptCount val="13"/>
                <c:pt idx="0">
                  <c:v>5.1.Reģionu līdzsvarota attīstība</c:v>
                </c:pt>
                <c:pt idx="1">
                  <c:v>4.4.Sociālās inovācijas</c:v>
                </c:pt>
                <c:pt idx="2">
                  <c:v>4.3.Nodarbinātība un sociālā iekļaušana</c:v>
                </c:pt>
                <c:pt idx="3">
                  <c:v>4.2.Izglītība, prasmes un mūžizglītība</c:v>
                </c:pt>
                <c:pt idx="4">
                  <c:v>4.1.Veselības veicināšana un aprūpe</c:v>
                </c:pt>
                <c:pt idx="5">
                  <c:v>3.1. Ilgtspējīga TEN-T infrastruktūra</c:v>
                </c:pt>
                <c:pt idx="6">
                  <c:v>2.3. Ilgtspējīga mobilitāte</c:v>
                </c:pt>
                <c:pt idx="7">
                  <c:v>2.2. Vides aizsardzība un attīstība</c:v>
                </c:pt>
                <c:pt idx="8">
                  <c:v>2.1.Klimata pārmaiņu mazināšana un pielāgošanās klimata pārmaiņām</c:v>
                </c:pt>
                <c:pt idx="9">
                  <c:v>1.4.Digitālā savienojamība</c:v>
                </c:pt>
                <c:pt idx="10">
                  <c:v>1.3.Digitalizācija</c:v>
                </c:pt>
                <c:pt idx="11">
                  <c:v>1.2.Atbalsts uzņēmējdarbībai</c:v>
                </c:pt>
                <c:pt idx="12">
                  <c:v>1.1.Pētniecība un prasmes</c:v>
                </c:pt>
              </c:strCache>
            </c:strRef>
          </c:cat>
          <c:val>
            <c:numRef>
              <c:f>SAM!$I$140:$I$152</c:f>
              <c:numCache>
                <c:formatCode>#,##0</c:formatCode>
                <c:ptCount val="13"/>
                <c:pt idx="1">
                  <c:v>25</c:v>
                </c:pt>
                <c:pt idx="2">
                  <c:v>354.81264700000003</c:v>
                </c:pt>
                <c:pt idx="3">
                  <c:v>292.94174500000003</c:v>
                </c:pt>
                <c:pt idx="4">
                  <c:v>59.768999999999998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05-4984-97DA-17C26656E2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1625160"/>
        <c:axId val="491626144"/>
      </c:barChart>
      <c:catAx>
        <c:axId val="491625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491626144"/>
        <c:crosses val="autoZero"/>
        <c:auto val="1"/>
        <c:lblAlgn val="ctr"/>
        <c:lblOffset val="100"/>
        <c:noMultiLvlLbl val="0"/>
      </c:catAx>
      <c:valAx>
        <c:axId val="491626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491625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SAM!$F$114:$F$117</c:f>
              <c:strCache>
                <c:ptCount val="4"/>
                <c:pt idx="0">
                  <c:v>1.4.Digitālā savienojamība</c:v>
                </c:pt>
                <c:pt idx="1">
                  <c:v>1.3.Digitalizācija</c:v>
                </c:pt>
                <c:pt idx="2">
                  <c:v>1.2.Atbalsts uzņēmējdarbībai</c:v>
                </c:pt>
                <c:pt idx="3">
                  <c:v>1.1.Pētniecība un prasmes</c:v>
                </c:pt>
              </c:strCache>
            </c:strRef>
          </c:cat>
          <c:val>
            <c:numRef>
              <c:f>SAM!$J$114:$J$117</c:f>
              <c:numCache>
                <c:formatCode>#,##0</c:formatCode>
                <c:ptCount val="4"/>
                <c:pt idx="0">
                  <c:v>38.715000000000003</c:v>
                </c:pt>
                <c:pt idx="1">
                  <c:v>178.849988</c:v>
                </c:pt>
                <c:pt idx="2">
                  <c:v>434.565</c:v>
                </c:pt>
                <c:pt idx="3">
                  <c:v>319.85768999999999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73-46A8-9A16-86748FACFE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17439376"/>
        <c:axId val="617443312"/>
      </c:barChart>
      <c:catAx>
        <c:axId val="617439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617443312"/>
        <c:crosses val="autoZero"/>
        <c:auto val="1"/>
        <c:lblAlgn val="ctr"/>
        <c:lblOffset val="100"/>
        <c:noMultiLvlLbl val="0"/>
      </c:catAx>
      <c:valAx>
        <c:axId val="617443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617439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SAM!$H$126</c:f>
              <c:strCache>
                <c:ptCount val="1"/>
                <c:pt idx="0">
                  <c:v>ERAF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SAM!$F$127:$F$129</c:f>
              <c:strCache>
                <c:ptCount val="3"/>
                <c:pt idx="0">
                  <c:v>2.3. Ilgtspējīga mobilitāte</c:v>
                </c:pt>
                <c:pt idx="1">
                  <c:v>2.2. Vides aizsardzība un attīstība</c:v>
                </c:pt>
                <c:pt idx="2">
                  <c:v>2.1.Klimata pārmaiņu mazināšana un pielāgošanās klimata pārmaiņām</c:v>
                </c:pt>
              </c:strCache>
            </c:strRef>
          </c:cat>
          <c:val>
            <c:numRef>
              <c:f>SAM!$H$127:$H$129</c:f>
              <c:numCache>
                <c:formatCode>#,##0</c:formatCode>
                <c:ptCount val="3"/>
                <c:pt idx="0">
                  <c:v>92.454181000000005</c:v>
                </c:pt>
                <c:pt idx="1">
                  <c:v>178.226517</c:v>
                </c:pt>
                <c:pt idx="2">
                  <c:v>675.00403600000004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CB-4F58-B02C-A001076E901F}"/>
            </c:ext>
          </c:extLst>
        </c:ser>
        <c:ser>
          <c:idx val="1"/>
          <c:order val="1"/>
          <c:tx>
            <c:strRef>
              <c:f>SAM!$I$126</c:f>
              <c:strCache>
                <c:ptCount val="1"/>
                <c:pt idx="0">
                  <c:v>KF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SAM!$F$127:$F$129</c:f>
              <c:strCache>
                <c:ptCount val="3"/>
                <c:pt idx="0">
                  <c:v>2.3. Ilgtspējīga mobilitāte</c:v>
                </c:pt>
                <c:pt idx="1">
                  <c:v>2.2. Vides aizsardzība un attīstība</c:v>
                </c:pt>
                <c:pt idx="2">
                  <c:v>2.1.Klimata pārmaiņu mazināšana un pielāgošanās klimata pārmaiņām</c:v>
                </c:pt>
              </c:strCache>
            </c:strRef>
          </c:cat>
          <c:val>
            <c:numRef>
              <c:f>SAM!$I$127:$I$129</c:f>
              <c:numCache>
                <c:formatCode>#,##0</c:formatCode>
                <c:ptCount val="3"/>
                <c:pt idx="1">
                  <c:v>121.8</c:v>
                </c:pt>
                <c:pt idx="2">
                  <c:v>21.75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CB-4F58-B02C-A001076E90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17395752"/>
        <c:axId val="617396080"/>
      </c:barChart>
      <c:catAx>
        <c:axId val="617395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617396080"/>
        <c:crosses val="autoZero"/>
        <c:auto val="1"/>
        <c:lblAlgn val="ctr"/>
        <c:lblOffset val="100"/>
        <c:noMultiLvlLbl val="0"/>
      </c:catAx>
      <c:valAx>
        <c:axId val="617396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617395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SAM!$G$132</c:f>
              <c:strCache>
                <c:ptCount val="1"/>
                <c:pt idx="0">
                  <c:v>KF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SAM!$F$133</c:f>
              <c:strCache>
                <c:ptCount val="1"/>
                <c:pt idx="0">
                  <c:v>3.1. Ilgtspējīga TEN-T infrastruktūra</c:v>
                </c:pt>
              </c:strCache>
            </c:strRef>
          </c:cat>
          <c:val>
            <c:numRef>
              <c:f>SAM!$G$133</c:f>
              <c:numCache>
                <c:formatCode>#,##0</c:formatCode>
                <c:ptCount val="1"/>
                <c:pt idx="0">
                  <c:v>1011.611223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E8-451B-9DE7-1053697BB3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01643048"/>
        <c:axId val="401639768"/>
      </c:barChart>
      <c:catAx>
        <c:axId val="401643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401639768"/>
        <c:crosses val="autoZero"/>
        <c:auto val="1"/>
        <c:lblAlgn val="ctr"/>
        <c:lblOffset val="100"/>
        <c:noMultiLvlLbl val="0"/>
      </c:catAx>
      <c:valAx>
        <c:axId val="401639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401643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SAM!$H$138</c:f>
              <c:strCache>
                <c:ptCount val="1"/>
                <c:pt idx="0">
                  <c:v>ERAF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SAM!$F$139:$F$142</c:f>
              <c:strCache>
                <c:ptCount val="4"/>
                <c:pt idx="0">
                  <c:v>4.4.Sociālās inovācijas</c:v>
                </c:pt>
                <c:pt idx="1">
                  <c:v>4.3.Nodarbinātība un sociālā iekļaušana</c:v>
                </c:pt>
                <c:pt idx="2">
                  <c:v>4.2.Izglītība, prasmes un mūžizglītība</c:v>
                </c:pt>
                <c:pt idx="3">
                  <c:v>4.1.Veselības veicināšana un aprūpe</c:v>
                </c:pt>
              </c:strCache>
            </c:strRef>
          </c:cat>
          <c:val>
            <c:numRef>
              <c:f>SAM!$H$139:$H$142</c:f>
              <c:numCache>
                <c:formatCode>#,##0</c:formatCode>
                <c:ptCount val="4"/>
                <c:pt idx="1">
                  <c:v>177.15838400000001</c:v>
                </c:pt>
                <c:pt idx="2">
                  <c:v>219.42246800000001</c:v>
                </c:pt>
                <c:pt idx="3">
                  <c:v>322.87788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16-4FBC-9D88-F33640A466F0}"/>
            </c:ext>
          </c:extLst>
        </c:ser>
        <c:ser>
          <c:idx val="1"/>
          <c:order val="1"/>
          <c:tx>
            <c:strRef>
              <c:f>SAM!$I$138</c:f>
              <c:strCache>
                <c:ptCount val="1"/>
                <c:pt idx="0">
                  <c:v>ESF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SAM!$F$139:$F$142</c:f>
              <c:strCache>
                <c:ptCount val="4"/>
                <c:pt idx="0">
                  <c:v>4.4.Sociālās inovācijas</c:v>
                </c:pt>
                <c:pt idx="1">
                  <c:v>4.3.Nodarbinātība un sociālā iekļaušana</c:v>
                </c:pt>
                <c:pt idx="2">
                  <c:v>4.2.Izglītība, prasmes un mūžizglītība</c:v>
                </c:pt>
                <c:pt idx="3">
                  <c:v>4.1.Veselības veicināšana un aprūpe</c:v>
                </c:pt>
              </c:strCache>
            </c:strRef>
          </c:cat>
          <c:val>
            <c:numRef>
              <c:f>SAM!$I$139:$I$142</c:f>
              <c:numCache>
                <c:formatCode>#,##0</c:formatCode>
                <c:ptCount val="4"/>
                <c:pt idx="0">
                  <c:v>25</c:v>
                </c:pt>
                <c:pt idx="1">
                  <c:v>354.81264700000003</c:v>
                </c:pt>
                <c:pt idx="2">
                  <c:v>292.94174500000003</c:v>
                </c:pt>
                <c:pt idx="3">
                  <c:v>59.768999999999998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16-4FBC-9D88-F33640A466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3769944"/>
        <c:axId val="393773552"/>
      </c:barChart>
      <c:catAx>
        <c:axId val="393769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393773552"/>
        <c:crosses val="autoZero"/>
        <c:auto val="1"/>
        <c:lblAlgn val="ctr"/>
        <c:lblOffset val="100"/>
        <c:noMultiLvlLbl val="0"/>
      </c:catAx>
      <c:valAx>
        <c:axId val="393773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393769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SAM!$G$135</c:f>
              <c:strCache>
                <c:ptCount val="1"/>
                <c:pt idx="0">
                  <c:v>ERAF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SAM!$F$136</c:f>
              <c:strCache>
                <c:ptCount val="1"/>
                <c:pt idx="0">
                  <c:v>5.1.Reģionu līdzsvarota attīstība</c:v>
                </c:pt>
              </c:strCache>
            </c:strRef>
          </c:cat>
          <c:val>
            <c:numRef>
              <c:f>SAM!$G$136</c:f>
              <c:numCache>
                <c:formatCode>#,##0</c:formatCode>
                <c:ptCount val="1"/>
                <c:pt idx="0">
                  <c:v>262.96637600000003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4E-4850-BFCD-1CC3E05FB3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93589336"/>
        <c:axId val="393589992"/>
      </c:barChart>
      <c:catAx>
        <c:axId val="393589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393589992"/>
        <c:crosses val="autoZero"/>
        <c:auto val="1"/>
        <c:lblAlgn val="ctr"/>
        <c:lblOffset val="100"/>
        <c:noMultiLvlLbl val="0"/>
      </c:catAx>
      <c:valAx>
        <c:axId val="393589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393589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1"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r>
              <a:rPr lang="lv-LV" dirty="0"/>
              <a:t>2021.-</a:t>
            </a:r>
            <a:r>
              <a:rPr lang="lv-LV" baseline="0" dirty="0"/>
              <a:t> 2027.gada plānošanas periods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lv-LV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C1C262-ABEF-4512-A90F-8498C43304E4}" type="doc">
      <dgm:prSet loTypeId="urn:microsoft.com/office/officeart/2005/8/layout/vList5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8BDED108-0CAC-4797-B491-3740A6EEDC2D}">
      <dgm:prSet phldrT="[Text]" custT="1"/>
      <dgm:spPr/>
      <dgm:t>
        <a:bodyPr/>
        <a:lstStyle/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Nozaru plānošanas dokumentu</a:t>
          </a:r>
          <a:r>
            <a:rPr lang="lv-LV" sz="1300" noProof="0" dirty="0">
              <a:latin typeface="Verdana" panose="020B0604030504040204" pitchFamily="34" charset="0"/>
              <a:ea typeface="Verdana" panose="020B0604030504040204" pitchFamily="34" charset="0"/>
            </a:rPr>
            <a:t> sabiedriskās apspriedes</a:t>
          </a:r>
          <a:r>
            <a:rPr lang="en-US" sz="1300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endParaRPr lang="lv-LV" sz="13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r>
            <a:rPr lang="en-US" sz="1100" noProof="0" dirty="0"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lv-LV" sz="1100" noProof="0" dirty="0">
              <a:latin typeface="Verdana" panose="020B0604030504040204" pitchFamily="34" charset="0"/>
              <a:ea typeface="Verdana" panose="020B0604030504040204" pitchFamily="34" charset="0"/>
            </a:rPr>
            <a:t>ieguldījumu priekšnosacījumi</a:t>
          </a:r>
          <a:r>
            <a:rPr lang="en-US" sz="1100" noProof="0" dirty="0">
              <a:latin typeface="Verdana" panose="020B0604030504040204" pitchFamily="34" charset="0"/>
              <a:ea typeface="Verdana" panose="020B0604030504040204" pitchFamily="34" charset="0"/>
            </a:rPr>
            <a:t>)</a:t>
          </a:r>
        </a:p>
      </dgm:t>
    </dgm:pt>
    <dgm:pt modelId="{F3A92E6D-DFD6-4354-84B3-1F61602784FE}" type="parTrans" cxnId="{7129A241-6CD7-498D-86EA-3B665A944D09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6D42542-B13A-4EB1-9020-381F7FA5FCB7}" type="sibTrans" cxnId="{7129A241-6CD7-498D-86EA-3B665A944D09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52CB17F-D37F-4F15-B3B3-42B7A6469A4A}">
      <dgm:prSet phldrT="[Text]" custT="1"/>
      <dgm:spPr/>
      <dgm:t>
        <a:bodyPr/>
        <a:lstStyle/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Tematiskās diskusijas </a:t>
          </a:r>
        </a:p>
      </dgm:t>
    </dgm:pt>
    <dgm:pt modelId="{E02AC449-53BF-456B-92D9-75B2EBEC3A5A}" type="parTrans" cxnId="{957C16F6-8F9F-4934-85B4-60C22DE6F913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00485FC-C020-4608-A1C1-892C14D364A8}" type="sibTrans" cxnId="{957C16F6-8F9F-4934-85B4-60C22DE6F913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3C9909E-594C-40F6-83E2-9149E06CF5C2}">
      <dgm:prSet phldrT="[Text]" custT="1"/>
      <dgm:spPr/>
      <dgm:t>
        <a:bodyPr/>
        <a:lstStyle/>
        <a:p>
          <a:r>
            <a:rPr lang="lv-LV" sz="1300" noProof="0" dirty="0">
              <a:latin typeface="Verdana" panose="020B0604030504040204" pitchFamily="34" charset="0"/>
              <a:ea typeface="Verdana" panose="020B0604030504040204" pitchFamily="34" charset="0"/>
            </a:rPr>
            <a:t>Programmas projekta </a:t>
          </a:r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publiskā apspriede</a:t>
          </a:r>
          <a:endParaRPr lang="en-US" sz="1300" b="1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9F584CC-04D4-4EEC-9B9F-2BD215A8746E}" type="parTrans" cxnId="{F5F8EE10-2C51-4E2D-9895-544042AFE26A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5906F75-B1F3-487C-96C3-ACAE559F98A4}" type="sibTrans" cxnId="{F5F8EE10-2C51-4E2D-9895-544042AFE26A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6F81A9A-9A12-4D3E-A8EE-FC09C9AA3FA6}">
      <dgm:prSet phldrT="[Text]" custT="1"/>
      <dgm:spPr/>
      <dgm:t>
        <a:bodyPr/>
        <a:lstStyle/>
        <a:p>
          <a:r>
            <a:rPr lang="lv-LV" sz="1300" noProof="0" dirty="0">
              <a:latin typeface="Verdana" panose="020B0604030504040204" pitchFamily="34" charset="0"/>
              <a:ea typeface="Verdana" panose="020B0604030504040204" pitchFamily="34" charset="0"/>
            </a:rPr>
            <a:t>Dalība </a:t>
          </a:r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apakškomitejās </a:t>
          </a:r>
        </a:p>
        <a:p>
          <a:r>
            <a:rPr lang="lv-LV" sz="900" b="0" noProof="0" dirty="0">
              <a:latin typeface="Verdana" panose="020B0604030504040204" pitchFamily="34" charset="0"/>
              <a:ea typeface="Verdana" panose="020B0604030504040204" pitchFamily="34" charset="0"/>
            </a:rPr>
            <a:t>(pēc programmas apstiprināšanas – SAM ieviešanas nosacījumu izskatīšana)  </a:t>
          </a:r>
        </a:p>
      </dgm:t>
    </dgm:pt>
    <dgm:pt modelId="{C7BECF05-586B-4AFE-A2A5-AE37B9B2633F}" type="parTrans" cxnId="{D29D15FC-0537-4416-A0A9-F93E55BE70D0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9AC6368-65B2-4715-A86C-41611B167BEF}" type="sibTrans" cxnId="{D29D15FC-0537-4416-A0A9-F93E55BE70D0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4758D0E-CD18-485D-8E6D-D245F65687E3}">
      <dgm:prSet phldrT="[Text]" custT="1"/>
      <dgm:spPr/>
      <dgm:t>
        <a:bodyPr/>
        <a:lstStyle/>
        <a:p>
          <a:r>
            <a:rPr lang="lv-LV" sz="1300" noProof="0" dirty="0">
              <a:latin typeface="Verdana" panose="020B0604030504040204" pitchFamily="34" charset="0"/>
              <a:ea typeface="Verdana" panose="020B0604030504040204" pitchFamily="34" charset="0"/>
            </a:rPr>
            <a:t>Dalība ES fondu </a:t>
          </a:r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uzraudzības komitejā</a:t>
          </a:r>
        </a:p>
        <a:p>
          <a:r>
            <a:rPr lang="lv-LV" sz="900" b="0" noProof="0" dirty="0">
              <a:latin typeface="Verdana" panose="020B0604030504040204" pitchFamily="34" charset="0"/>
              <a:ea typeface="Verdana" panose="020B0604030504040204" pitchFamily="34" charset="0"/>
            </a:rPr>
            <a:t>(pēc programmas apstiprināšanas vērtēšanas kritēriju apstiprināšana UK)</a:t>
          </a:r>
          <a:endParaRPr lang="en-US" sz="900" b="0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91A406A-A819-4E9F-83AD-BF1314EF2365}" type="parTrans" cxnId="{2BC5891D-0167-4B17-976A-3F9E890BE0BA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8741F04-4A94-4958-AF35-3F4BE7B13BCA}" type="sibTrans" cxnId="{2BC5891D-0167-4B17-976A-3F9E890BE0BA}">
      <dgm:prSet/>
      <dgm:spPr/>
      <dgm:t>
        <a:bodyPr/>
        <a:lstStyle/>
        <a:p>
          <a:endParaRPr lang="en-US" sz="130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A082D88-8A5D-4A5E-AFC3-40EB2C8A3ED6}">
      <dgm:prSet phldrT="[Text]" custT="1"/>
      <dgm:spPr/>
      <dgm:t>
        <a:bodyPr/>
        <a:lstStyle/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Atkārtotas tematiskās diskusijas</a:t>
          </a:r>
          <a:endParaRPr lang="en-US" sz="1100" b="0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242217A-FDF9-4D1F-AF9C-E68C3F53F7CA}" type="parTrans" cxnId="{1F5A6E29-248B-44B1-928F-E88E2106ED3A}">
      <dgm:prSet/>
      <dgm:spPr/>
      <dgm:t>
        <a:bodyPr/>
        <a:lstStyle/>
        <a:p>
          <a:endParaRPr lang="en-US"/>
        </a:p>
      </dgm:t>
    </dgm:pt>
    <dgm:pt modelId="{916202F5-666A-4A83-9265-737D28D636FB}" type="sibTrans" cxnId="{1F5A6E29-248B-44B1-928F-E88E2106ED3A}">
      <dgm:prSet/>
      <dgm:spPr/>
      <dgm:t>
        <a:bodyPr/>
        <a:lstStyle/>
        <a:p>
          <a:endParaRPr lang="en-US"/>
        </a:p>
      </dgm:t>
    </dgm:pt>
    <dgm:pt modelId="{AC1ED1C4-7FD5-47C7-9708-8A9E3C0995D5}">
      <dgm:prSet phldrT="[Text]" custT="1"/>
      <dgm:spPr/>
      <dgm:t>
        <a:bodyPr/>
        <a:lstStyle/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Sabiedrības līdzdalība VSS procesa ietvaros</a:t>
          </a:r>
          <a:endParaRPr lang="en-US" sz="1300" b="1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CD594E8-EDB8-4C66-9B87-87C60D3716EF}" type="parTrans" cxnId="{F03C1F44-B0FB-4F90-9C2E-B82B729D4C83}">
      <dgm:prSet/>
      <dgm:spPr/>
      <dgm:t>
        <a:bodyPr/>
        <a:lstStyle/>
        <a:p>
          <a:endParaRPr lang="en-US"/>
        </a:p>
      </dgm:t>
    </dgm:pt>
    <dgm:pt modelId="{69D27D8D-7D38-4E76-97B1-F6D4B6772565}" type="sibTrans" cxnId="{F03C1F44-B0FB-4F90-9C2E-B82B729D4C83}">
      <dgm:prSet/>
      <dgm:spPr/>
      <dgm:t>
        <a:bodyPr/>
        <a:lstStyle/>
        <a:p>
          <a:endParaRPr lang="en-US"/>
        </a:p>
      </dgm:t>
    </dgm:pt>
    <dgm:pt modelId="{01821B28-CACA-4E5D-9071-FD4A6367A937}" type="pres">
      <dgm:prSet presAssocID="{C3C1C262-ABEF-4512-A90F-8498C43304E4}" presName="Name0" presStyleCnt="0">
        <dgm:presLayoutVars>
          <dgm:dir/>
          <dgm:animLvl val="lvl"/>
          <dgm:resizeHandles val="exact"/>
        </dgm:presLayoutVars>
      </dgm:prSet>
      <dgm:spPr/>
    </dgm:pt>
    <dgm:pt modelId="{76C1D44C-F75C-49A6-8D38-BB31625BF848}" type="pres">
      <dgm:prSet presAssocID="{8BDED108-0CAC-4797-B491-3740A6EEDC2D}" presName="linNode" presStyleCnt="0"/>
      <dgm:spPr/>
    </dgm:pt>
    <dgm:pt modelId="{88054BCB-6784-47CE-89E3-8421B345F2E5}" type="pres">
      <dgm:prSet presAssocID="{8BDED108-0CAC-4797-B491-3740A6EEDC2D}" presName="parentText" presStyleLbl="node1" presStyleIdx="0" presStyleCnt="7" custScaleX="131819">
        <dgm:presLayoutVars>
          <dgm:chMax val="1"/>
          <dgm:bulletEnabled val="1"/>
        </dgm:presLayoutVars>
      </dgm:prSet>
      <dgm:spPr/>
    </dgm:pt>
    <dgm:pt modelId="{A57275BB-7E32-45B5-B079-526A86710156}" type="pres">
      <dgm:prSet presAssocID="{26D42542-B13A-4EB1-9020-381F7FA5FCB7}" presName="sp" presStyleCnt="0"/>
      <dgm:spPr/>
    </dgm:pt>
    <dgm:pt modelId="{73CC3B6C-BD84-462F-85A6-A2B26D508948}" type="pres">
      <dgm:prSet presAssocID="{952CB17F-D37F-4F15-B3B3-42B7A6469A4A}" presName="linNode" presStyleCnt="0"/>
      <dgm:spPr/>
    </dgm:pt>
    <dgm:pt modelId="{31C262C5-219E-4D46-8D1B-9AA00E7BADFE}" type="pres">
      <dgm:prSet presAssocID="{952CB17F-D37F-4F15-B3B3-42B7A6469A4A}" presName="parentText" presStyleLbl="node1" presStyleIdx="1" presStyleCnt="7" custScaleX="131928">
        <dgm:presLayoutVars>
          <dgm:chMax val="1"/>
          <dgm:bulletEnabled val="1"/>
        </dgm:presLayoutVars>
      </dgm:prSet>
      <dgm:spPr/>
    </dgm:pt>
    <dgm:pt modelId="{12B6B0A3-EAA2-4E7E-A25F-78641BD98F9A}" type="pres">
      <dgm:prSet presAssocID="{500485FC-C020-4608-A1C1-892C14D364A8}" presName="sp" presStyleCnt="0"/>
      <dgm:spPr/>
    </dgm:pt>
    <dgm:pt modelId="{4BD69EFC-5529-440C-B1B8-4215E9A95C19}" type="pres">
      <dgm:prSet presAssocID="{53C9909E-594C-40F6-83E2-9149E06CF5C2}" presName="linNode" presStyleCnt="0"/>
      <dgm:spPr/>
    </dgm:pt>
    <dgm:pt modelId="{27075806-A2D8-4182-8D81-6BC5F4E3BAC5}" type="pres">
      <dgm:prSet presAssocID="{53C9909E-594C-40F6-83E2-9149E06CF5C2}" presName="parentText" presStyleLbl="node1" presStyleIdx="2" presStyleCnt="7" custScaleX="132399">
        <dgm:presLayoutVars>
          <dgm:chMax val="1"/>
          <dgm:bulletEnabled val="1"/>
        </dgm:presLayoutVars>
      </dgm:prSet>
      <dgm:spPr/>
    </dgm:pt>
    <dgm:pt modelId="{74404261-1BD4-415F-8AEB-6234680A5223}" type="pres">
      <dgm:prSet presAssocID="{C5906F75-B1F3-487C-96C3-ACAE559F98A4}" presName="sp" presStyleCnt="0"/>
      <dgm:spPr/>
    </dgm:pt>
    <dgm:pt modelId="{F0ECA558-2AB6-4480-BD01-5687E6F3B2A5}" type="pres">
      <dgm:prSet presAssocID="{1A082D88-8A5D-4A5E-AFC3-40EB2C8A3ED6}" presName="linNode" presStyleCnt="0"/>
      <dgm:spPr/>
    </dgm:pt>
    <dgm:pt modelId="{4CC3774D-87C6-4B91-B676-9F82FA1999FC}" type="pres">
      <dgm:prSet presAssocID="{1A082D88-8A5D-4A5E-AFC3-40EB2C8A3ED6}" presName="parentText" presStyleLbl="node1" presStyleIdx="3" presStyleCnt="7" custScaleX="132065" custScaleY="54027">
        <dgm:presLayoutVars>
          <dgm:chMax val="1"/>
          <dgm:bulletEnabled val="1"/>
        </dgm:presLayoutVars>
      </dgm:prSet>
      <dgm:spPr/>
    </dgm:pt>
    <dgm:pt modelId="{74D26148-65CC-420E-A132-C983772FE727}" type="pres">
      <dgm:prSet presAssocID="{916202F5-666A-4A83-9265-737D28D636FB}" presName="sp" presStyleCnt="0"/>
      <dgm:spPr/>
    </dgm:pt>
    <dgm:pt modelId="{08C31EAF-A1EA-4022-A7FD-8ED0F1EC854D}" type="pres">
      <dgm:prSet presAssocID="{AC1ED1C4-7FD5-47C7-9708-8A9E3C0995D5}" presName="linNode" presStyleCnt="0"/>
      <dgm:spPr/>
    </dgm:pt>
    <dgm:pt modelId="{D9ED58C2-B213-43C2-82F3-833BBFBEA7C0}" type="pres">
      <dgm:prSet presAssocID="{AC1ED1C4-7FD5-47C7-9708-8A9E3C0995D5}" presName="parentText" presStyleLbl="node1" presStyleIdx="4" presStyleCnt="7" custScaleX="132400">
        <dgm:presLayoutVars>
          <dgm:chMax val="1"/>
          <dgm:bulletEnabled val="1"/>
        </dgm:presLayoutVars>
      </dgm:prSet>
      <dgm:spPr/>
    </dgm:pt>
    <dgm:pt modelId="{95384146-93BF-4A11-89A4-856ED3838830}" type="pres">
      <dgm:prSet presAssocID="{69D27D8D-7D38-4E76-97B1-F6D4B6772565}" presName="sp" presStyleCnt="0"/>
      <dgm:spPr/>
    </dgm:pt>
    <dgm:pt modelId="{62CC205A-8B69-48A7-9E8D-4BCF907B110C}" type="pres">
      <dgm:prSet presAssocID="{56F81A9A-9A12-4D3E-A8EE-FC09C9AA3FA6}" presName="linNode" presStyleCnt="0"/>
      <dgm:spPr/>
    </dgm:pt>
    <dgm:pt modelId="{36830AD1-59C5-46B0-9A1E-5958AF8CEEE9}" type="pres">
      <dgm:prSet presAssocID="{56F81A9A-9A12-4D3E-A8EE-FC09C9AA3FA6}" presName="parentText" presStyleLbl="node1" presStyleIdx="5" presStyleCnt="7" custScaleX="132488">
        <dgm:presLayoutVars>
          <dgm:chMax val="1"/>
          <dgm:bulletEnabled val="1"/>
        </dgm:presLayoutVars>
      </dgm:prSet>
      <dgm:spPr/>
    </dgm:pt>
    <dgm:pt modelId="{3173E0DC-96DB-4E0A-A04A-10B0BAD90909}" type="pres">
      <dgm:prSet presAssocID="{69AC6368-65B2-4715-A86C-41611B167BEF}" presName="sp" presStyleCnt="0"/>
      <dgm:spPr/>
    </dgm:pt>
    <dgm:pt modelId="{38DCFB88-4710-4927-A1EB-C0C2199C13B0}" type="pres">
      <dgm:prSet presAssocID="{64758D0E-CD18-485D-8E6D-D245F65687E3}" presName="linNode" presStyleCnt="0"/>
      <dgm:spPr/>
    </dgm:pt>
    <dgm:pt modelId="{9256BF09-D8A0-4DB9-977D-210F461C5BED}" type="pres">
      <dgm:prSet presAssocID="{64758D0E-CD18-485D-8E6D-D245F65687E3}" presName="parentText" presStyleLbl="node1" presStyleIdx="6" presStyleCnt="7" custScaleX="131004">
        <dgm:presLayoutVars>
          <dgm:chMax val="1"/>
          <dgm:bulletEnabled val="1"/>
        </dgm:presLayoutVars>
      </dgm:prSet>
      <dgm:spPr/>
    </dgm:pt>
  </dgm:ptLst>
  <dgm:cxnLst>
    <dgm:cxn modelId="{F5F8EE10-2C51-4E2D-9895-544042AFE26A}" srcId="{C3C1C262-ABEF-4512-A90F-8498C43304E4}" destId="{53C9909E-594C-40F6-83E2-9149E06CF5C2}" srcOrd="2" destOrd="0" parTransId="{89F584CC-04D4-4EEC-9B9F-2BD215A8746E}" sibTransId="{C5906F75-B1F3-487C-96C3-ACAE559F98A4}"/>
    <dgm:cxn modelId="{6E3D1F19-453A-4999-A567-FF736A934C05}" type="presOf" srcId="{AC1ED1C4-7FD5-47C7-9708-8A9E3C0995D5}" destId="{D9ED58C2-B213-43C2-82F3-833BBFBEA7C0}" srcOrd="0" destOrd="0" presId="urn:microsoft.com/office/officeart/2005/8/layout/vList5"/>
    <dgm:cxn modelId="{2BC5891D-0167-4B17-976A-3F9E890BE0BA}" srcId="{C3C1C262-ABEF-4512-A90F-8498C43304E4}" destId="{64758D0E-CD18-485D-8E6D-D245F65687E3}" srcOrd="6" destOrd="0" parTransId="{E91A406A-A819-4E9F-83AD-BF1314EF2365}" sibTransId="{98741F04-4A94-4958-AF35-3F4BE7B13BCA}"/>
    <dgm:cxn modelId="{1F5A6E29-248B-44B1-928F-E88E2106ED3A}" srcId="{C3C1C262-ABEF-4512-A90F-8498C43304E4}" destId="{1A082D88-8A5D-4A5E-AFC3-40EB2C8A3ED6}" srcOrd="3" destOrd="0" parTransId="{2242217A-FDF9-4D1F-AF9C-E68C3F53F7CA}" sibTransId="{916202F5-666A-4A83-9265-737D28D636FB}"/>
    <dgm:cxn modelId="{7129A241-6CD7-498D-86EA-3B665A944D09}" srcId="{C3C1C262-ABEF-4512-A90F-8498C43304E4}" destId="{8BDED108-0CAC-4797-B491-3740A6EEDC2D}" srcOrd="0" destOrd="0" parTransId="{F3A92E6D-DFD6-4354-84B3-1F61602784FE}" sibTransId="{26D42542-B13A-4EB1-9020-381F7FA5FCB7}"/>
    <dgm:cxn modelId="{F03C1F44-B0FB-4F90-9C2E-B82B729D4C83}" srcId="{C3C1C262-ABEF-4512-A90F-8498C43304E4}" destId="{AC1ED1C4-7FD5-47C7-9708-8A9E3C0995D5}" srcOrd="4" destOrd="0" parTransId="{3CD594E8-EDB8-4C66-9B87-87C60D3716EF}" sibTransId="{69D27D8D-7D38-4E76-97B1-F6D4B6772565}"/>
    <dgm:cxn modelId="{FD8A7F89-8AD8-45B5-A110-F04B3F5A44CE}" type="presOf" srcId="{C3C1C262-ABEF-4512-A90F-8498C43304E4}" destId="{01821B28-CACA-4E5D-9071-FD4A6367A937}" srcOrd="0" destOrd="0" presId="urn:microsoft.com/office/officeart/2005/8/layout/vList5"/>
    <dgm:cxn modelId="{BC285C94-EBE8-4536-BEE3-B010FBA208A3}" type="presOf" srcId="{8BDED108-0CAC-4797-B491-3740A6EEDC2D}" destId="{88054BCB-6784-47CE-89E3-8421B345F2E5}" srcOrd="0" destOrd="0" presId="urn:microsoft.com/office/officeart/2005/8/layout/vList5"/>
    <dgm:cxn modelId="{1AD06DAD-43E4-4DDB-9C8A-732659D2327C}" type="presOf" srcId="{1A082D88-8A5D-4A5E-AFC3-40EB2C8A3ED6}" destId="{4CC3774D-87C6-4B91-B676-9F82FA1999FC}" srcOrd="0" destOrd="0" presId="urn:microsoft.com/office/officeart/2005/8/layout/vList5"/>
    <dgm:cxn modelId="{0F1126C3-DABB-4FA5-9925-BCC46510A44B}" type="presOf" srcId="{952CB17F-D37F-4F15-B3B3-42B7A6469A4A}" destId="{31C262C5-219E-4D46-8D1B-9AA00E7BADFE}" srcOrd="0" destOrd="0" presId="urn:microsoft.com/office/officeart/2005/8/layout/vList5"/>
    <dgm:cxn modelId="{6BA6CEE9-85D5-4D60-AA1A-D89572960358}" type="presOf" srcId="{56F81A9A-9A12-4D3E-A8EE-FC09C9AA3FA6}" destId="{36830AD1-59C5-46B0-9A1E-5958AF8CEEE9}" srcOrd="0" destOrd="0" presId="urn:microsoft.com/office/officeart/2005/8/layout/vList5"/>
    <dgm:cxn modelId="{2E6ABDEE-37F7-4001-9B77-D8C3B9DE7903}" type="presOf" srcId="{53C9909E-594C-40F6-83E2-9149E06CF5C2}" destId="{27075806-A2D8-4182-8D81-6BC5F4E3BAC5}" srcOrd="0" destOrd="0" presId="urn:microsoft.com/office/officeart/2005/8/layout/vList5"/>
    <dgm:cxn modelId="{957C16F6-8F9F-4934-85B4-60C22DE6F913}" srcId="{C3C1C262-ABEF-4512-A90F-8498C43304E4}" destId="{952CB17F-D37F-4F15-B3B3-42B7A6469A4A}" srcOrd="1" destOrd="0" parTransId="{E02AC449-53BF-456B-92D9-75B2EBEC3A5A}" sibTransId="{500485FC-C020-4608-A1C1-892C14D364A8}"/>
    <dgm:cxn modelId="{359A0AFA-8ED9-4D5D-8B02-660A6EC0D9BE}" type="presOf" srcId="{64758D0E-CD18-485D-8E6D-D245F65687E3}" destId="{9256BF09-D8A0-4DB9-977D-210F461C5BED}" srcOrd="0" destOrd="0" presId="urn:microsoft.com/office/officeart/2005/8/layout/vList5"/>
    <dgm:cxn modelId="{D29D15FC-0537-4416-A0A9-F93E55BE70D0}" srcId="{C3C1C262-ABEF-4512-A90F-8498C43304E4}" destId="{56F81A9A-9A12-4D3E-A8EE-FC09C9AA3FA6}" srcOrd="5" destOrd="0" parTransId="{C7BECF05-586B-4AFE-A2A5-AE37B9B2633F}" sibTransId="{69AC6368-65B2-4715-A86C-41611B167BEF}"/>
    <dgm:cxn modelId="{8A19696E-A2F9-42B0-BDFF-8DE1DDB93639}" type="presParOf" srcId="{01821B28-CACA-4E5D-9071-FD4A6367A937}" destId="{76C1D44C-F75C-49A6-8D38-BB31625BF848}" srcOrd="0" destOrd="0" presId="urn:microsoft.com/office/officeart/2005/8/layout/vList5"/>
    <dgm:cxn modelId="{19E4C993-B1E0-4B09-809B-233CD4184693}" type="presParOf" srcId="{76C1D44C-F75C-49A6-8D38-BB31625BF848}" destId="{88054BCB-6784-47CE-89E3-8421B345F2E5}" srcOrd="0" destOrd="0" presId="urn:microsoft.com/office/officeart/2005/8/layout/vList5"/>
    <dgm:cxn modelId="{64B47103-9B16-49DC-A12F-8A8DCB3746DF}" type="presParOf" srcId="{01821B28-CACA-4E5D-9071-FD4A6367A937}" destId="{A57275BB-7E32-45B5-B079-526A86710156}" srcOrd="1" destOrd="0" presId="urn:microsoft.com/office/officeart/2005/8/layout/vList5"/>
    <dgm:cxn modelId="{F3FA532B-7A86-48EC-9193-F4C9EF9FFD1C}" type="presParOf" srcId="{01821B28-CACA-4E5D-9071-FD4A6367A937}" destId="{73CC3B6C-BD84-462F-85A6-A2B26D508948}" srcOrd="2" destOrd="0" presId="urn:microsoft.com/office/officeart/2005/8/layout/vList5"/>
    <dgm:cxn modelId="{2949C5EF-29DF-4852-8962-0EA8B77AA083}" type="presParOf" srcId="{73CC3B6C-BD84-462F-85A6-A2B26D508948}" destId="{31C262C5-219E-4D46-8D1B-9AA00E7BADFE}" srcOrd="0" destOrd="0" presId="urn:microsoft.com/office/officeart/2005/8/layout/vList5"/>
    <dgm:cxn modelId="{96781911-4957-4B59-A340-56C5BEE671C3}" type="presParOf" srcId="{01821B28-CACA-4E5D-9071-FD4A6367A937}" destId="{12B6B0A3-EAA2-4E7E-A25F-78641BD98F9A}" srcOrd="3" destOrd="0" presId="urn:microsoft.com/office/officeart/2005/8/layout/vList5"/>
    <dgm:cxn modelId="{CDF34E53-9F9F-464E-AF23-6B59255B97CE}" type="presParOf" srcId="{01821B28-CACA-4E5D-9071-FD4A6367A937}" destId="{4BD69EFC-5529-440C-B1B8-4215E9A95C19}" srcOrd="4" destOrd="0" presId="urn:microsoft.com/office/officeart/2005/8/layout/vList5"/>
    <dgm:cxn modelId="{483B0FA3-2B71-4036-BC03-CEAA1EED964E}" type="presParOf" srcId="{4BD69EFC-5529-440C-B1B8-4215E9A95C19}" destId="{27075806-A2D8-4182-8D81-6BC5F4E3BAC5}" srcOrd="0" destOrd="0" presId="urn:microsoft.com/office/officeart/2005/8/layout/vList5"/>
    <dgm:cxn modelId="{E1640003-593F-48BA-86AC-7549736B6404}" type="presParOf" srcId="{01821B28-CACA-4E5D-9071-FD4A6367A937}" destId="{74404261-1BD4-415F-8AEB-6234680A5223}" srcOrd="5" destOrd="0" presId="urn:microsoft.com/office/officeart/2005/8/layout/vList5"/>
    <dgm:cxn modelId="{F0E9899C-0804-4C50-8FAE-7B2D3115EA73}" type="presParOf" srcId="{01821B28-CACA-4E5D-9071-FD4A6367A937}" destId="{F0ECA558-2AB6-4480-BD01-5687E6F3B2A5}" srcOrd="6" destOrd="0" presId="urn:microsoft.com/office/officeart/2005/8/layout/vList5"/>
    <dgm:cxn modelId="{C7D44A18-91D4-4F62-B196-33F9E0BE7342}" type="presParOf" srcId="{F0ECA558-2AB6-4480-BD01-5687E6F3B2A5}" destId="{4CC3774D-87C6-4B91-B676-9F82FA1999FC}" srcOrd="0" destOrd="0" presId="urn:microsoft.com/office/officeart/2005/8/layout/vList5"/>
    <dgm:cxn modelId="{E551795D-74B5-45A4-AEBF-E3266E06889A}" type="presParOf" srcId="{01821B28-CACA-4E5D-9071-FD4A6367A937}" destId="{74D26148-65CC-420E-A132-C983772FE727}" srcOrd="7" destOrd="0" presId="urn:microsoft.com/office/officeart/2005/8/layout/vList5"/>
    <dgm:cxn modelId="{E241681B-0186-4A9D-9A63-BAEF230C4F10}" type="presParOf" srcId="{01821B28-CACA-4E5D-9071-FD4A6367A937}" destId="{08C31EAF-A1EA-4022-A7FD-8ED0F1EC854D}" srcOrd="8" destOrd="0" presId="urn:microsoft.com/office/officeart/2005/8/layout/vList5"/>
    <dgm:cxn modelId="{AF2892EE-FDB6-4BAA-A12F-5C8A6B1B29DE}" type="presParOf" srcId="{08C31EAF-A1EA-4022-A7FD-8ED0F1EC854D}" destId="{D9ED58C2-B213-43C2-82F3-833BBFBEA7C0}" srcOrd="0" destOrd="0" presId="urn:microsoft.com/office/officeart/2005/8/layout/vList5"/>
    <dgm:cxn modelId="{050BE28B-5D9A-4B27-A11A-327FEB24F0B8}" type="presParOf" srcId="{01821B28-CACA-4E5D-9071-FD4A6367A937}" destId="{95384146-93BF-4A11-89A4-856ED3838830}" srcOrd="9" destOrd="0" presId="urn:microsoft.com/office/officeart/2005/8/layout/vList5"/>
    <dgm:cxn modelId="{06B2AA61-59AB-409F-9F84-7D202FC8104B}" type="presParOf" srcId="{01821B28-CACA-4E5D-9071-FD4A6367A937}" destId="{62CC205A-8B69-48A7-9E8D-4BCF907B110C}" srcOrd="10" destOrd="0" presId="urn:microsoft.com/office/officeart/2005/8/layout/vList5"/>
    <dgm:cxn modelId="{30ED73E1-A976-4636-A401-E424F4EA2036}" type="presParOf" srcId="{62CC205A-8B69-48A7-9E8D-4BCF907B110C}" destId="{36830AD1-59C5-46B0-9A1E-5958AF8CEEE9}" srcOrd="0" destOrd="0" presId="urn:microsoft.com/office/officeart/2005/8/layout/vList5"/>
    <dgm:cxn modelId="{DC1638C0-EF31-4922-A601-52C75B65A78D}" type="presParOf" srcId="{01821B28-CACA-4E5D-9071-FD4A6367A937}" destId="{3173E0DC-96DB-4E0A-A04A-10B0BAD90909}" srcOrd="11" destOrd="0" presId="urn:microsoft.com/office/officeart/2005/8/layout/vList5"/>
    <dgm:cxn modelId="{47D3E389-ED4F-4BF5-AE36-50D4B1E177D5}" type="presParOf" srcId="{01821B28-CACA-4E5D-9071-FD4A6367A937}" destId="{38DCFB88-4710-4927-A1EB-C0C2199C13B0}" srcOrd="12" destOrd="0" presId="urn:microsoft.com/office/officeart/2005/8/layout/vList5"/>
    <dgm:cxn modelId="{F3157E1E-AE21-455C-B0B5-1C0A9D8A9AFD}" type="presParOf" srcId="{38DCFB88-4710-4927-A1EB-C0C2199C13B0}" destId="{9256BF09-D8A0-4DB9-977D-210F461C5BE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299B26-BBE7-4824-8050-566A7F8A762A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F0B1F22-90D2-4CD9-A15E-A2C9C5E0D336}">
      <dgm:prSet phldrT="[Text]"/>
      <dgm:spPr/>
      <dgm:t>
        <a:bodyPr/>
        <a:lstStyle/>
        <a:p>
          <a:r>
            <a:rPr lang="lv-LV" noProof="0" dirty="0">
              <a:latin typeface="Verdana" panose="020B0604030504040204" pitchFamily="34" charset="0"/>
              <a:ea typeface="Verdana" panose="020B0604030504040204" pitchFamily="34" charset="0"/>
            </a:rPr>
            <a:t>Ieguldījumu priekšnosacījumi</a:t>
          </a:r>
          <a:endParaRPr lang="en-US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FA8A10-9A7A-4258-8040-34865C6DF880}" type="parTrans" cxnId="{043CAE52-3DC9-4D7A-8712-C0AB15F0632C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CDA136F-C75D-49FE-80C1-73D990A9CE29}" type="sibTrans" cxnId="{043CAE52-3DC9-4D7A-8712-C0AB15F0632C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48C5801-9C2F-4CC6-A2D2-720B00D768CB}">
      <dgm:prSet phldrT="[Text]" custT="1"/>
      <dgm:spPr/>
      <dgm:t>
        <a:bodyPr/>
        <a:lstStyle/>
        <a:p>
          <a:pPr algn="l"/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Nozaru stratēģijas/ pamatnostādnes</a:t>
          </a:r>
          <a:endParaRPr lang="en-US" sz="1300" b="1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algn="l"/>
          <a:r>
            <a:rPr lang="en-US" sz="1000" dirty="0"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dirty="0">
              <a:latin typeface="Verdana" panose="020B0604030504040204" pitchFamily="34" charset="0"/>
              <a:ea typeface="Verdana" panose="020B0604030504040204" pitchFamily="34" charset="0"/>
            </a:rPr>
            <a:t>lielākā daļa ir apstiprinātas/atlikušajām notiek to projektu saskaņošana</a:t>
          </a:r>
          <a:r>
            <a:rPr lang="en-US" sz="1000" dirty="0"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C2ABD73-2276-4835-AEE7-939764440475}" type="parTrans" cxnId="{D807A3A5-F75A-4602-BBD5-37B545A3CF5D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DD2D2B4-39FB-459F-8F25-47AFBD826E95}" type="sibTrans" cxnId="{D807A3A5-F75A-4602-BBD5-37B545A3CF5D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F7A880C-9ACC-40F9-BE31-6CFD3A3F2E4F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Programma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7DE378C-5C88-4F96-91BF-0F7DF7BF0756}" type="parTrans" cxnId="{638979A8-69BE-4F59-B6C6-D3C8891398A1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B0E177-9CFE-4ED9-84FD-66AF2B069F24}" type="sibTrans" cxnId="{638979A8-69BE-4F59-B6C6-D3C8891398A1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FDFBFB6-E375-44F3-B88E-7859B4F73EA6}">
      <dgm:prSet phldrT="[Text]" custT="1"/>
      <dgm:spPr/>
      <dgm:t>
        <a:bodyPr/>
        <a:lstStyle/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Programma</a:t>
          </a:r>
          <a:endParaRPr lang="en-US" sz="13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r>
            <a:rPr lang="en-US" sz="10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iesniegta izskatīšanai MK</a:t>
          </a:r>
          <a:r>
            <a:rPr lang="en-US" sz="10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</a:p>
        <a:p>
          <a:endParaRPr lang="en-US" sz="13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r>
            <a:rPr lang="lv-LV" sz="1300" b="1" noProof="0" dirty="0">
              <a:latin typeface="Verdana" panose="020B0604030504040204" pitchFamily="34" charset="0"/>
              <a:ea typeface="Verdana" panose="020B0604030504040204" pitchFamily="34" charset="0"/>
            </a:rPr>
            <a:t>Programmas papildinājums</a:t>
          </a:r>
          <a:endParaRPr lang="en-US" sz="1300" b="1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r>
            <a:rPr lang="lv-LV" sz="1000" noProof="0" dirty="0">
              <a:latin typeface="Verdana" panose="020B0604030504040204" pitchFamily="34" charset="0"/>
              <a:ea typeface="Verdana" panose="020B0604030504040204" pitchFamily="34" charset="0"/>
            </a:rPr>
            <a:t>Publicēts Esfondi.lv </a:t>
          </a:r>
          <a:endParaRPr lang="en-US" sz="1000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1045FC4-637A-4E0F-8BBA-4129B969D441}" type="parTrans" cxnId="{5491789E-F8C9-4A36-BB36-3E63EF2C90A0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11274DC-FDA4-4438-BC68-C02E42ECA56E}" type="sibTrans" cxnId="{5491789E-F8C9-4A36-BB36-3E63EF2C90A0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8A2C513-175F-4276-BB14-66F9031163E4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Horizontālie noteikumi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00CB55-A150-46CC-B0E8-B08A90F25F2C}" type="parTrans" cxnId="{6DC3EDE5-0A9B-437D-9E9B-3231EE289208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A473EFC-BB06-40F7-A8F1-C893BAE41041}" type="sibTrans" cxnId="{6DC3EDE5-0A9B-437D-9E9B-3231EE289208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06C218A-6204-401E-9F34-4C2BEED4464E}">
      <dgm:prSet phldrT="[Text]" custT="1"/>
      <dgm:spPr/>
      <dgm:t>
        <a:bodyPr/>
        <a:lstStyle/>
        <a:p>
          <a:pPr algn="l"/>
          <a:r>
            <a:rPr lang="lv-LV" sz="1100" b="1" dirty="0">
              <a:latin typeface="Verdana" panose="020B0604030504040204" pitchFamily="34" charset="0"/>
              <a:ea typeface="Verdana" panose="020B0604030504040204" pitchFamily="34" charset="0"/>
            </a:rPr>
            <a:t>ES fondu likums</a:t>
          </a:r>
        </a:p>
        <a:p>
          <a:pPr algn="l"/>
          <a:r>
            <a:rPr lang="lv-LV" sz="1000" b="0" dirty="0">
              <a:latin typeface="Verdana" panose="020B0604030504040204" pitchFamily="34" charset="0"/>
              <a:ea typeface="Verdana" panose="020B0604030504040204" pitchFamily="34" charset="0"/>
            </a:rPr>
            <a:t>[izsludināts VSS 19.08.2021.; notiek saskaņošana ar komentāru sniedzējiem]</a:t>
          </a:r>
          <a:endParaRPr lang="en-US" sz="1000" b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algn="l"/>
          <a:r>
            <a:rPr lang="lv-LV" sz="1100" b="1" dirty="0">
              <a:latin typeface="Verdana" panose="020B0604030504040204" pitchFamily="34" charset="0"/>
              <a:ea typeface="Verdana" panose="020B0604030504040204" pitchFamily="34" charset="0"/>
            </a:rPr>
            <a:t>Horizontālie MK noteikumi</a:t>
          </a:r>
        </a:p>
        <a:p>
          <a:pPr algn="just"/>
          <a:r>
            <a:rPr lang="lv-LV" sz="1000" b="0" dirty="0">
              <a:latin typeface="Verdana" panose="020B0604030504040204" pitchFamily="34" charset="0"/>
              <a:ea typeface="Verdana" panose="020B0604030504040204" pitchFamily="34" charset="0"/>
            </a:rPr>
            <a:t>[izstrādāti projekti, notiek iekšējā saskaņošana]</a:t>
          </a:r>
        </a:p>
        <a:p>
          <a:pPr algn="l"/>
          <a:endParaRPr lang="en-US" sz="600" b="1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algn="l"/>
          <a:r>
            <a:rPr lang="lv-LV" sz="1100" b="1" dirty="0">
              <a:latin typeface="Verdana" panose="020B0604030504040204" pitchFamily="34" charset="0"/>
              <a:ea typeface="Verdana" panose="020B0604030504040204" pitchFamily="34" charset="0"/>
            </a:rPr>
            <a:t>Vienotie kritēriji</a:t>
          </a:r>
        </a:p>
        <a:p>
          <a:pPr algn="l"/>
          <a:r>
            <a:rPr lang="lv-LV" sz="1000" b="0" dirty="0">
              <a:latin typeface="Verdana" panose="020B0604030504040204" pitchFamily="34" charset="0"/>
              <a:ea typeface="Verdana" panose="020B0604030504040204" pitchFamily="34" charset="0"/>
            </a:rPr>
            <a:t>[saskaņošanā ar ministrijām]</a:t>
          </a:r>
          <a:endParaRPr lang="en-US" sz="1000" b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algn="l"/>
          <a:r>
            <a:rPr lang="lv-LV" sz="1100" b="1" dirty="0">
              <a:latin typeface="Verdana" panose="020B0604030504040204" pitchFamily="34" charset="0"/>
              <a:ea typeface="Verdana" panose="020B0604030504040204" pitchFamily="34" charset="0"/>
            </a:rPr>
            <a:t>KPVIS</a:t>
          </a:r>
          <a:endParaRPr lang="en-US" sz="1100" b="1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algn="just"/>
          <a:r>
            <a:rPr lang="en-US" sz="1000" dirty="0"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dirty="0">
              <a:latin typeface="Verdana" panose="020B0604030504040204" pitchFamily="34" charset="0"/>
              <a:ea typeface="Verdana" panose="020B0604030504040204" pitchFamily="34" charset="0"/>
            </a:rPr>
            <a:t>notiek nepieciešamo datu lauku saskaņošana</a:t>
          </a:r>
          <a:r>
            <a:rPr lang="en-US" sz="1000" dirty="0">
              <a:latin typeface="Verdana" panose="020B0604030504040204" pitchFamily="34" charset="0"/>
              <a:ea typeface="Verdana" panose="020B0604030504040204" pitchFamily="34" charset="0"/>
            </a:rPr>
            <a:t>]</a:t>
          </a:r>
        </a:p>
      </dgm:t>
    </dgm:pt>
    <dgm:pt modelId="{68A1D859-683C-4955-98F4-B56584DA96FE}" type="parTrans" cxnId="{C4D1817B-48A4-4B1C-8915-D80430E6982F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2496A34-0987-4990-BA58-5421A9653854}" type="sibTrans" cxnId="{C4D1817B-48A4-4B1C-8915-D80430E6982F}">
      <dgm:prSet/>
      <dgm:spPr/>
      <dgm:t>
        <a:bodyPr/>
        <a:lstStyle/>
        <a:p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7E28F41-78D9-436D-B0CF-8500CA641A82}">
      <dgm:prSet phldrT="[Text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SAM ieviešana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E1DA3EB-03BA-422C-A3EB-D574E3D639F6}" type="parTrans" cxnId="{C55B9D10-9920-43F1-B496-C561DE165695}">
      <dgm:prSet/>
      <dgm:spPr/>
      <dgm:t>
        <a:bodyPr/>
        <a:lstStyle/>
        <a:p>
          <a:endParaRPr lang="en-US" dirty="0"/>
        </a:p>
      </dgm:t>
    </dgm:pt>
    <dgm:pt modelId="{73DE4673-61F5-4579-9E80-8B8C28508D73}" type="sibTrans" cxnId="{C55B9D10-9920-43F1-B496-C561DE165695}">
      <dgm:prSet/>
      <dgm:spPr/>
      <dgm:t>
        <a:bodyPr/>
        <a:lstStyle/>
        <a:p>
          <a:endParaRPr lang="en-US" dirty="0"/>
        </a:p>
      </dgm:t>
    </dgm:pt>
    <dgm:pt modelId="{BADFC616-BED5-4E83-AF9C-FA2F01E965A1}">
      <dgm:prSet phldrT="[Text]"/>
      <dgm:spPr/>
      <dgm:t>
        <a:bodyPr/>
        <a:lstStyle/>
        <a:p>
          <a:pPr algn="l"/>
          <a:r>
            <a:rPr lang="lv-LV" sz="1100" b="1" noProof="0" dirty="0">
              <a:latin typeface="Verdana" panose="020B0604030504040204" pitchFamily="34" charset="0"/>
              <a:ea typeface="Verdana" panose="020B0604030504040204" pitchFamily="34" charset="0"/>
            </a:rPr>
            <a:t>SAM MK noteikumi</a:t>
          </a:r>
          <a:r>
            <a:rPr lang="en-US" sz="1100" b="1" noProof="0" dirty="0">
              <a:latin typeface="Verdana" panose="020B0604030504040204" pitchFamily="34" charset="0"/>
              <a:ea typeface="Verdana" panose="020B0604030504040204" pitchFamily="34" charset="0"/>
            </a:rPr>
            <a:t>,</a:t>
          </a:r>
        </a:p>
      </dgm:t>
    </dgm:pt>
    <dgm:pt modelId="{D594AE46-C7CD-47E6-AACC-7FCAD932920B}" type="parTrans" cxnId="{89D69770-76CB-413D-859D-E8B1A78B0DA1}">
      <dgm:prSet/>
      <dgm:spPr/>
      <dgm:t>
        <a:bodyPr/>
        <a:lstStyle/>
        <a:p>
          <a:endParaRPr lang="en-US" dirty="0"/>
        </a:p>
      </dgm:t>
    </dgm:pt>
    <dgm:pt modelId="{8662FE68-5869-470A-A50C-60C536E65005}" type="sibTrans" cxnId="{89D69770-76CB-413D-859D-E8B1A78B0DA1}">
      <dgm:prSet/>
      <dgm:spPr/>
      <dgm:t>
        <a:bodyPr/>
        <a:lstStyle/>
        <a:p>
          <a:endParaRPr lang="en-US" dirty="0"/>
        </a:p>
      </dgm:t>
    </dgm:pt>
    <dgm:pt modelId="{8011D283-C245-4C93-9FBA-722454DAD37B}">
      <dgm:prSet phldrT="[Text]" custT="1"/>
      <dgm:spPr/>
      <dgm:t>
        <a:bodyPr/>
        <a:lstStyle/>
        <a:p>
          <a:pPr algn="l"/>
          <a:r>
            <a:rPr lang="lv-LV" sz="1100" b="1" noProof="0" dirty="0">
              <a:latin typeface="Verdana" panose="020B0604030504040204" pitchFamily="34" charset="0"/>
              <a:ea typeface="Verdana" panose="020B0604030504040204" pitchFamily="34" charset="0"/>
            </a:rPr>
            <a:t>Specifiskie atbilstības un kvalitātes kritēriji,</a:t>
          </a:r>
        </a:p>
        <a:p>
          <a:pPr algn="l"/>
          <a:r>
            <a:rPr lang="lv-LV" sz="1100" b="1" noProof="0" dirty="0">
              <a:latin typeface="Verdana" panose="020B0604030504040204" pitchFamily="34" charset="0"/>
              <a:ea typeface="Verdana" panose="020B0604030504040204" pitchFamily="34" charset="0"/>
            </a:rPr>
            <a:t>Projektu atlašu nolikumi</a:t>
          </a:r>
          <a:endParaRPr lang="en-US" sz="1100" b="1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algn="just"/>
          <a:r>
            <a:rPr lang="en-US" sz="1000" noProof="0" dirty="0"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noProof="0" dirty="0">
              <a:latin typeface="Verdana" panose="020B0604030504040204" pitchFamily="34" charset="0"/>
              <a:ea typeface="Verdana" panose="020B0604030504040204" pitchFamily="34" charset="0"/>
            </a:rPr>
            <a:t>atsevišķas ministrijas ir uzsākušas darbu pie SAM MK noteikumu izstrādes un neformālas saskaņošanas</a:t>
          </a:r>
          <a:r>
            <a:rPr lang="en-US" sz="1000" noProof="0" dirty="0"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b="1" noProof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3C8E9A6-0A56-4712-852D-1507AF7724DA}" type="parTrans" cxnId="{5B28C1E5-1D1C-4237-9107-06E74E946036}">
      <dgm:prSet/>
      <dgm:spPr/>
      <dgm:t>
        <a:bodyPr/>
        <a:lstStyle/>
        <a:p>
          <a:endParaRPr lang="en-US" dirty="0"/>
        </a:p>
      </dgm:t>
    </dgm:pt>
    <dgm:pt modelId="{34A09BC8-0EAC-416E-8376-08A1709A32BD}" type="sibTrans" cxnId="{5B28C1E5-1D1C-4237-9107-06E74E946036}">
      <dgm:prSet/>
      <dgm:spPr/>
      <dgm:t>
        <a:bodyPr/>
        <a:lstStyle/>
        <a:p>
          <a:endParaRPr lang="en-US" dirty="0"/>
        </a:p>
      </dgm:t>
    </dgm:pt>
    <dgm:pt modelId="{4279CA81-FC5D-448A-AD8B-69F7FD87FD21}" type="pres">
      <dgm:prSet presAssocID="{BE299B26-BBE7-4824-8050-566A7F8A762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ECBB30F9-326E-48EB-8B49-C6F38A44BD1E}" type="pres">
      <dgm:prSet presAssocID="{1F0B1F22-90D2-4CD9-A15E-A2C9C5E0D336}" presName="parentText1" presStyleLbl="node1" presStyleIdx="0" presStyleCnt="4" custLinFactNeighborY="-512">
        <dgm:presLayoutVars>
          <dgm:chMax/>
          <dgm:chPref val="3"/>
          <dgm:bulletEnabled val="1"/>
        </dgm:presLayoutVars>
      </dgm:prSet>
      <dgm:spPr/>
    </dgm:pt>
    <dgm:pt modelId="{1DF9A04C-B694-4EB5-8C2D-75377C4F483F}" type="pres">
      <dgm:prSet presAssocID="{1F0B1F22-90D2-4CD9-A15E-A2C9C5E0D336}" presName="childText1" presStyleLbl="solidAlignAcc1" presStyleIdx="0" presStyleCnt="4">
        <dgm:presLayoutVars>
          <dgm:chMax val="0"/>
          <dgm:chPref val="0"/>
          <dgm:bulletEnabled val="1"/>
        </dgm:presLayoutVars>
      </dgm:prSet>
      <dgm:spPr/>
    </dgm:pt>
    <dgm:pt modelId="{B57C7FBF-4FFB-4841-9B65-578392F32456}" type="pres">
      <dgm:prSet presAssocID="{BF7A880C-9ACC-40F9-BE31-6CFD3A3F2E4F}" presName="parentText2" presStyleLbl="node1" presStyleIdx="1" presStyleCnt="4">
        <dgm:presLayoutVars>
          <dgm:chMax/>
          <dgm:chPref val="3"/>
          <dgm:bulletEnabled val="1"/>
        </dgm:presLayoutVars>
      </dgm:prSet>
      <dgm:spPr/>
    </dgm:pt>
    <dgm:pt modelId="{59B39E17-80B2-4CA8-876D-9291382978B5}" type="pres">
      <dgm:prSet presAssocID="{BF7A880C-9ACC-40F9-BE31-6CFD3A3F2E4F}" presName="childText2" presStyleLbl="solidAlignAcc1" presStyleIdx="1" presStyleCnt="4">
        <dgm:presLayoutVars>
          <dgm:chMax val="0"/>
          <dgm:chPref val="0"/>
          <dgm:bulletEnabled val="1"/>
        </dgm:presLayoutVars>
      </dgm:prSet>
      <dgm:spPr/>
    </dgm:pt>
    <dgm:pt modelId="{B44D5818-0D9C-4720-B711-9864A322E9F3}" type="pres">
      <dgm:prSet presAssocID="{08A2C513-175F-4276-BB14-66F9031163E4}" presName="parentText3" presStyleLbl="node1" presStyleIdx="2" presStyleCnt="4" custScaleX="101403">
        <dgm:presLayoutVars>
          <dgm:chMax/>
          <dgm:chPref val="3"/>
          <dgm:bulletEnabled val="1"/>
        </dgm:presLayoutVars>
      </dgm:prSet>
      <dgm:spPr/>
    </dgm:pt>
    <dgm:pt modelId="{E4097FC1-9EB6-49B5-A7BC-18E0D1A191ED}" type="pres">
      <dgm:prSet presAssocID="{08A2C513-175F-4276-BB14-66F9031163E4}" presName="childText3" presStyleLbl="solidAlignAcc1" presStyleIdx="2" presStyleCnt="4" custScaleY="148644" custLinFactNeighborX="-1219" custLinFactNeighborY="13866">
        <dgm:presLayoutVars>
          <dgm:chMax val="0"/>
          <dgm:chPref val="0"/>
          <dgm:bulletEnabled val="1"/>
        </dgm:presLayoutVars>
      </dgm:prSet>
      <dgm:spPr/>
    </dgm:pt>
    <dgm:pt modelId="{6E0AED1A-5772-4F4C-B2F7-36163B254ADF}" type="pres">
      <dgm:prSet presAssocID="{E7E28F41-78D9-436D-B0CF-8500CA641A82}" presName="parentText4" presStyleLbl="node1" presStyleIdx="3" presStyleCnt="4">
        <dgm:presLayoutVars>
          <dgm:chMax/>
          <dgm:chPref val="3"/>
          <dgm:bulletEnabled val="1"/>
        </dgm:presLayoutVars>
      </dgm:prSet>
      <dgm:spPr/>
    </dgm:pt>
    <dgm:pt modelId="{1641C277-3470-4B40-AF78-6A4D3E914EF4}" type="pres">
      <dgm:prSet presAssocID="{E7E28F41-78D9-436D-B0CF-8500CA641A82}" presName="childText4" presStyleLbl="solidAlignAcc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55B9D10-9920-43F1-B496-C561DE165695}" srcId="{BE299B26-BBE7-4824-8050-566A7F8A762A}" destId="{E7E28F41-78D9-436D-B0CF-8500CA641A82}" srcOrd="3" destOrd="0" parTransId="{AE1DA3EB-03BA-422C-A3EB-D574E3D639F6}" sibTransId="{73DE4673-61F5-4579-9E80-8B8C28508D73}"/>
    <dgm:cxn modelId="{610B3C1F-9CFA-4877-A4F9-B3919FCA4C2C}" type="presOf" srcId="{08A2C513-175F-4276-BB14-66F9031163E4}" destId="{B44D5818-0D9C-4720-B711-9864A322E9F3}" srcOrd="0" destOrd="0" presId="urn:microsoft.com/office/officeart/2009/3/layout/IncreasingArrowsProcess"/>
    <dgm:cxn modelId="{89D69770-76CB-413D-859D-E8B1A78B0DA1}" srcId="{E7E28F41-78D9-436D-B0CF-8500CA641A82}" destId="{BADFC616-BED5-4E83-AF9C-FA2F01E965A1}" srcOrd="0" destOrd="0" parTransId="{D594AE46-C7CD-47E6-AACC-7FCAD932920B}" sibTransId="{8662FE68-5869-470A-A50C-60C536E65005}"/>
    <dgm:cxn modelId="{043CAE52-3DC9-4D7A-8712-C0AB15F0632C}" srcId="{BE299B26-BBE7-4824-8050-566A7F8A762A}" destId="{1F0B1F22-90D2-4CD9-A15E-A2C9C5E0D336}" srcOrd="0" destOrd="0" parTransId="{2BFA8A10-9A7A-4258-8040-34865C6DF880}" sibTransId="{7CDA136F-C75D-49FE-80C1-73D990A9CE29}"/>
    <dgm:cxn modelId="{D4EA9D7A-E9E2-45C1-B361-6143DF88D69C}" type="presOf" srcId="{E7E28F41-78D9-436D-B0CF-8500CA641A82}" destId="{6E0AED1A-5772-4F4C-B2F7-36163B254ADF}" srcOrd="0" destOrd="0" presId="urn:microsoft.com/office/officeart/2009/3/layout/IncreasingArrowsProcess"/>
    <dgm:cxn modelId="{BCAF177B-7B78-4BBD-91EE-C26D68789603}" type="presOf" srcId="{BE299B26-BBE7-4824-8050-566A7F8A762A}" destId="{4279CA81-FC5D-448A-AD8B-69F7FD87FD21}" srcOrd="0" destOrd="0" presId="urn:microsoft.com/office/officeart/2009/3/layout/IncreasingArrowsProcess"/>
    <dgm:cxn modelId="{C4D1817B-48A4-4B1C-8915-D80430E6982F}" srcId="{08A2C513-175F-4276-BB14-66F9031163E4}" destId="{806C218A-6204-401E-9F34-4C2BEED4464E}" srcOrd="0" destOrd="0" parTransId="{68A1D859-683C-4955-98F4-B56584DA96FE}" sibTransId="{62496A34-0987-4990-BA58-5421A9653854}"/>
    <dgm:cxn modelId="{5491789E-F8C9-4A36-BB36-3E63EF2C90A0}" srcId="{BF7A880C-9ACC-40F9-BE31-6CFD3A3F2E4F}" destId="{0FDFBFB6-E375-44F3-B88E-7859B4F73EA6}" srcOrd="0" destOrd="0" parTransId="{21045FC4-637A-4E0F-8BBA-4129B969D441}" sibTransId="{411274DC-FDA4-4438-BC68-C02E42ECA56E}"/>
    <dgm:cxn modelId="{D807A3A5-F75A-4602-BBD5-37B545A3CF5D}" srcId="{1F0B1F22-90D2-4CD9-A15E-A2C9C5E0D336}" destId="{648C5801-9C2F-4CC6-A2D2-720B00D768CB}" srcOrd="0" destOrd="0" parTransId="{5C2ABD73-2276-4835-AEE7-939764440475}" sibTransId="{9DD2D2B4-39FB-459F-8F25-47AFBD826E95}"/>
    <dgm:cxn modelId="{638979A8-69BE-4F59-B6C6-D3C8891398A1}" srcId="{BE299B26-BBE7-4824-8050-566A7F8A762A}" destId="{BF7A880C-9ACC-40F9-BE31-6CFD3A3F2E4F}" srcOrd="1" destOrd="0" parTransId="{87DE378C-5C88-4F96-91BF-0F7DF7BF0756}" sibTransId="{C2B0E177-9CFE-4ED9-84FD-66AF2B069F24}"/>
    <dgm:cxn modelId="{86F4C8BE-47DB-4C51-8B98-D6112F63EB7A}" type="presOf" srcId="{806C218A-6204-401E-9F34-4C2BEED4464E}" destId="{E4097FC1-9EB6-49B5-A7BC-18E0D1A191ED}" srcOrd="0" destOrd="0" presId="urn:microsoft.com/office/officeart/2009/3/layout/IncreasingArrowsProcess"/>
    <dgm:cxn modelId="{92D666D1-89E7-44AA-AD77-7F434742E6BF}" type="presOf" srcId="{0FDFBFB6-E375-44F3-B88E-7859B4F73EA6}" destId="{59B39E17-80B2-4CA8-876D-9291382978B5}" srcOrd="0" destOrd="0" presId="urn:microsoft.com/office/officeart/2009/3/layout/IncreasingArrowsProcess"/>
    <dgm:cxn modelId="{1A157FD3-AF57-481C-938C-B8B6859A9184}" type="presOf" srcId="{BF7A880C-9ACC-40F9-BE31-6CFD3A3F2E4F}" destId="{B57C7FBF-4FFB-4841-9B65-578392F32456}" srcOrd="0" destOrd="0" presId="urn:microsoft.com/office/officeart/2009/3/layout/IncreasingArrowsProcess"/>
    <dgm:cxn modelId="{C01B7CDF-1276-4556-B426-41A11B10F589}" type="presOf" srcId="{BADFC616-BED5-4E83-AF9C-FA2F01E965A1}" destId="{1641C277-3470-4B40-AF78-6A4D3E914EF4}" srcOrd="0" destOrd="0" presId="urn:microsoft.com/office/officeart/2009/3/layout/IncreasingArrowsProcess"/>
    <dgm:cxn modelId="{372FF7DF-C8D4-4AF3-A461-719B41F554E5}" type="presOf" srcId="{8011D283-C245-4C93-9FBA-722454DAD37B}" destId="{1641C277-3470-4B40-AF78-6A4D3E914EF4}" srcOrd="0" destOrd="1" presId="urn:microsoft.com/office/officeart/2009/3/layout/IncreasingArrowsProcess"/>
    <dgm:cxn modelId="{4FD49EE5-9EA8-4E75-9B56-57FFB58AAD3E}" type="presOf" srcId="{1F0B1F22-90D2-4CD9-A15E-A2C9C5E0D336}" destId="{ECBB30F9-326E-48EB-8B49-C6F38A44BD1E}" srcOrd="0" destOrd="0" presId="urn:microsoft.com/office/officeart/2009/3/layout/IncreasingArrowsProcess"/>
    <dgm:cxn modelId="{5B28C1E5-1D1C-4237-9107-06E74E946036}" srcId="{E7E28F41-78D9-436D-B0CF-8500CA641A82}" destId="{8011D283-C245-4C93-9FBA-722454DAD37B}" srcOrd="1" destOrd="0" parTransId="{03C8E9A6-0A56-4712-852D-1507AF7724DA}" sibTransId="{34A09BC8-0EAC-416E-8376-08A1709A32BD}"/>
    <dgm:cxn modelId="{6DC3EDE5-0A9B-437D-9E9B-3231EE289208}" srcId="{BE299B26-BBE7-4824-8050-566A7F8A762A}" destId="{08A2C513-175F-4276-BB14-66F9031163E4}" srcOrd="2" destOrd="0" parTransId="{2B00CB55-A150-46CC-B0E8-B08A90F25F2C}" sibTransId="{4A473EFC-BB06-40F7-A8F1-C893BAE41041}"/>
    <dgm:cxn modelId="{12516FEF-E9D5-4D1F-B9A8-B128AFB3BC64}" type="presOf" srcId="{648C5801-9C2F-4CC6-A2D2-720B00D768CB}" destId="{1DF9A04C-B694-4EB5-8C2D-75377C4F483F}" srcOrd="0" destOrd="0" presId="urn:microsoft.com/office/officeart/2009/3/layout/IncreasingArrowsProcess"/>
    <dgm:cxn modelId="{1DF1A198-A7C3-4CD0-805B-D8976B271AEB}" type="presParOf" srcId="{4279CA81-FC5D-448A-AD8B-69F7FD87FD21}" destId="{ECBB30F9-326E-48EB-8B49-C6F38A44BD1E}" srcOrd="0" destOrd="0" presId="urn:microsoft.com/office/officeart/2009/3/layout/IncreasingArrowsProcess"/>
    <dgm:cxn modelId="{C00E58D0-A7C9-4674-A1F2-C2A0A7916F2F}" type="presParOf" srcId="{4279CA81-FC5D-448A-AD8B-69F7FD87FD21}" destId="{1DF9A04C-B694-4EB5-8C2D-75377C4F483F}" srcOrd="1" destOrd="0" presId="urn:microsoft.com/office/officeart/2009/3/layout/IncreasingArrowsProcess"/>
    <dgm:cxn modelId="{5AF08BD5-4A32-4326-BA4B-16BBACD5D5D2}" type="presParOf" srcId="{4279CA81-FC5D-448A-AD8B-69F7FD87FD21}" destId="{B57C7FBF-4FFB-4841-9B65-578392F32456}" srcOrd="2" destOrd="0" presId="urn:microsoft.com/office/officeart/2009/3/layout/IncreasingArrowsProcess"/>
    <dgm:cxn modelId="{C8F21703-A341-4615-AA68-10478B45BB73}" type="presParOf" srcId="{4279CA81-FC5D-448A-AD8B-69F7FD87FD21}" destId="{59B39E17-80B2-4CA8-876D-9291382978B5}" srcOrd="3" destOrd="0" presId="urn:microsoft.com/office/officeart/2009/3/layout/IncreasingArrowsProcess"/>
    <dgm:cxn modelId="{EA174DDF-FC2F-4CC5-8460-F5E234AE84E0}" type="presParOf" srcId="{4279CA81-FC5D-448A-AD8B-69F7FD87FD21}" destId="{B44D5818-0D9C-4720-B711-9864A322E9F3}" srcOrd="4" destOrd="0" presId="urn:microsoft.com/office/officeart/2009/3/layout/IncreasingArrowsProcess"/>
    <dgm:cxn modelId="{03F4106E-F80B-4C79-A0DD-34891AE2E9B2}" type="presParOf" srcId="{4279CA81-FC5D-448A-AD8B-69F7FD87FD21}" destId="{E4097FC1-9EB6-49B5-A7BC-18E0D1A191ED}" srcOrd="5" destOrd="0" presId="urn:microsoft.com/office/officeart/2009/3/layout/IncreasingArrowsProcess"/>
    <dgm:cxn modelId="{516D1193-1309-4DDA-B07E-9EE74992FE58}" type="presParOf" srcId="{4279CA81-FC5D-448A-AD8B-69F7FD87FD21}" destId="{6E0AED1A-5772-4F4C-B2F7-36163B254ADF}" srcOrd="6" destOrd="0" presId="urn:microsoft.com/office/officeart/2009/3/layout/IncreasingArrowsProcess"/>
    <dgm:cxn modelId="{2DCBD7C4-FA3A-4F6D-82B5-79302146E4DA}" type="presParOf" srcId="{4279CA81-FC5D-448A-AD8B-69F7FD87FD21}" destId="{1641C277-3470-4B40-AF78-6A4D3E914EF4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7D3016-5929-41A0-BEE4-B3E8A783EBBB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D99B7CD-DC99-40C9-825F-064A7A184FB9}">
      <dgm:prSet phldrT="[Text]"/>
      <dgm:spPr/>
      <dgm:t>
        <a:bodyPr/>
        <a:lstStyle/>
        <a:p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</a:rPr>
            <a:t>ESOŠĀS INVESTĪCIJAS</a:t>
          </a:r>
        </a:p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Turpinās DP 2014-2020 SAM ieviešana + papildu atlases ar saņemto </a:t>
          </a: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React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-EU finansējumu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3577B90-D84B-4914-A15E-45750E16FECC}" type="parTrans" cxnId="{4C2D673B-D0E4-4494-A1A8-26E72E897DB8}">
      <dgm:prSet/>
      <dgm:spPr/>
      <dgm:t>
        <a:bodyPr/>
        <a:lstStyle/>
        <a:p>
          <a:endParaRPr lang="en-US"/>
        </a:p>
      </dgm:t>
    </dgm:pt>
    <dgm:pt modelId="{059F4F6D-6D8A-4B29-839B-B2A92D25CF29}" type="sibTrans" cxnId="{4C2D673B-D0E4-4494-A1A8-26E72E897DB8}">
      <dgm:prSet/>
      <dgm:spPr/>
      <dgm:t>
        <a:bodyPr/>
        <a:lstStyle/>
        <a:p>
          <a:endParaRPr lang="en-US"/>
        </a:p>
      </dgm:t>
    </dgm:pt>
    <dgm:pt modelId="{9FAD8A21-CFE8-4B4D-BF41-4A06116845D4}">
      <dgm:prSet phldrT="[Text]"/>
      <dgm:spPr/>
      <dgm:t>
        <a:bodyPr/>
        <a:lstStyle/>
        <a:p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</a:rPr>
            <a:t>ĀTRĀK UZSĀKAMĀS INVESTĪCIJAS</a:t>
          </a:r>
        </a:p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Lai novērstu investīciju pārrāvumu starp periodiem, ministrijām sadarbībā ar FM ir iespēja sagatavot </a:t>
          </a: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</a:rPr>
            <a:t>2021-2027 ātrāk uzsākamo investīciju </a:t>
          </a:r>
          <a:r>
            <a:rPr lang="lv-LV" b="0" dirty="0">
              <a:latin typeface="Verdana" panose="020B0604030504040204" pitchFamily="34" charset="0"/>
              <a:ea typeface="Verdana" panose="020B0604030504040204" pitchFamily="34" charset="0"/>
            </a:rPr>
            <a:t>ieviešanas nosacījumus.</a:t>
          </a:r>
          <a:endParaRPr lang="en-US" b="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6F1B3C0-E3B2-432B-8FBE-B9BFE4637661}" type="parTrans" cxnId="{D1C916BD-A5F2-4902-A5A3-1A2F76BBBA13}">
      <dgm:prSet/>
      <dgm:spPr/>
      <dgm:t>
        <a:bodyPr/>
        <a:lstStyle/>
        <a:p>
          <a:endParaRPr lang="en-US"/>
        </a:p>
      </dgm:t>
    </dgm:pt>
    <dgm:pt modelId="{073CE466-2EB5-41A4-9CFE-DDD68B612B97}" type="sibTrans" cxnId="{D1C916BD-A5F2-4902-A5A3-1A2F76BBBA13}">
      <dgm:prSet/>
      <dgm:spPr/>
      <dgm:t>
        <a:bodyPr/>
        <a:lstStyle/>
        <a:p>
          <a:endParaRPr lang="en-US"/>
        </a:p>
      </dgm:t>
    </dgm:pt>
    <dgm:pt modelId="{38EF3D7D-505A-48E8-AAED-A02D3FF95D42}">
      <dgm:prSet phldrT="[Text]"/>
      <dgm:spPr/>
      <dgm:t>
        <a:bodyPr/>
        <a:lstStyle/>
        <a:p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</a:rPr>
            <a:t>JAUNĀS INVESTĪCIJAS</a:t>
          </a:r>
        </a:p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Turpinās konsultācijas ar EK par programmas projektu, lai iespējami ātrāk pēc oficiālās iesniegšanas EK būtu iespējams saņemt pozitīvu EK lēmumu par programmas apstiprināšanu</a:t>
          </a:r>
          <a:endParaRPr lang="en-US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7A00DA6-4AEB-4180-8C03-1D8337028A19}" type="parTrans" cxnId="{E6D0A3BC-2BDA-484E-9693-D35734E8F4EB}">
      <dgm:prSet/>
      <dgm:spPr/>
      <dgm:t>
        <a:bodyPr/>
        <a:lstStyle/>
        <a:p>
          <a:endParaRPr lang="en-US"/>
        </a:p>
      </dgm:t>
    </dgm:pt>
    <dgm:pt modelId="{389BFBD5-CF16-42DA-B22C-0B734C225722}" type="sibTrans" cxnId="{E6D0A3BC-2BDA-484E-9693-D35734E8F4EB}">
      <dgm:prSet/>
      <dgm:spPr/>
      <dgm:t>
        <a:bodyPr/>
        <a:lstStyle/>
        <a:p>
          <a:endParaRPr lang="en-US"/>
        </a:p>
      </dgm:t>
    </dgm:pt>
    <dgm:pt modelId="{39091507-D39A-4F8D-9053-584B3E76A0C3}" type="pres">
      <dgm:prSet presAssocID="{367D3016-5929-41A0-BEE4-B3E8A783EBBB}" presName="outerComposite" presStyleCnt="0">
        <dgm:presLayoutVars>
          <dgm:chMax val="5"/>
          <dgm:dir/>
          <dgm:resizeHandles val="exact"/>
        </dgm:presLayoutVars>
      </dgm:prSet>
      <dgm:spPr/>
    </dgm:pt>
    <dgm:pt modelId="{C4835D82-C0C2-48CD-BBD5-46026EE3BAC0}" type="pres">
      <dgm:prSet presAssocID="{367D3016-5929-41A0-BEE4-B3E8A783EBBB}" presName="dummyMaxCanvas" presStyleCnt="0">
        <dgm:presLayoutVars/>
      </dgm:prSet>
      <dgm:spPr/>
    </dgm:pt>
    <dgm:pt modelId="{C76DA22E-2D92-44B8-A107-624802E0492D}" type="pres">
      <dgm:prSet presAssocID="{367D3016-5929-41A0-BEE4-B3E8A783EBBB}" presName="ThreeNodes_1" presStyleLbl="node1" presStyleIdx="0" presStyleCnt="3" custLinFactNeighborY="2387">
        <dgm:presLayoutVars>
          <dgm:bulletEnabled val="1"/>
        </dgm:presLayoutVars>
      </dgm:prSet>
      <dgm:spPr/>
    </dgm:pt>
    <dgm:pt modelId="{2A41160A-C209-4A71-87DD-540AFEE733CE}" type="pres">
      <dgm:prSet presAssocID="{367D3016-5929-41A0-BEE4-B3E8A783EBBB}" presName="ThreeNodes_2" presStyleLbl="node1" presStyleIdx="1" presStyleCnt="3" custScaleX="108953" custLinFactNeighborX="-124" custLinFactNeighborY="-4065">
        <dgm:presLayoutVars>
          <dgm:bulletEnabled val="1"/>
        </dgm:presLayoutVars>
      </dgm:prSet>
      <dgm:spPr/>
    </dgm:pt>
    <dgm:pt modelId="{68C32677-9D03-4A14-AD11-BDCFDE2901CD}" type="pres">
      <dgm:prSet presAssocID="{367D3016-5929-41A0-BEE4-B3E8A783EBBB}" presName="ThreeNodes_3" presStyleLbl="node1" presStyleIdx="2" presStyleCnt="3" custScaleY="113541" custLinFactNeighborX="0" custLinFactNeighborY="-3385">
        <dgm:presLayoutVars>
          <dgm:bulletEnabled val="1"/>
        </dgm:presLayoutVars>
      </dgm:prSet>
      <dgm:spPr/>
    </dgm:pt>
    <dgm:pt modelId="{D3E3FB5F-8487-49D8-B6A2-695A412CD6A9}" type="pres">
      <dgm:prSet presAssocID="{367D3016-5929-41A0-BEE4-B3E8A783EBBB}" presName="ThreeConn_1-2" presStyleLbl="fgAccFollowNode1" presStyleIdx="0" presStyleCnt="2">
        <dgm:presLayoutVars>
          <dgm:bulletEnabled val="1"/>
        </dgm:presLayoutVars>
      </dgm:prSet>
      <dgm:spPr/>
    </dgm:pt>
    <dgm:pt modelId="{102BEEA0-6614-4C07-A55E-A26838098485}" type="pres">
      <dgm:prSet presAssocID="{367D3016-5929-41A0-BEE4-B3E8A783EBBB}" presName="ThreeConn_2-3" presStyleLbl="fgAccFollowNode1" presStyleIdx="1" presStyleCnt="2">
        <dgm:presLayoutVars>
          <dgm:bulletEnabled val="1"/>
        </dgm:presLayoutVars>
      </dgm:prSet>
      <dgm:spPr/>
    </dgm:pt>
    <dgm:pt modelId="{9AF2C12D-7E6E-4912-B283-3B7E3AAA3291}" type="pres">
      <dgm:prSet presAssocID="{367D3016-5929-41A0-BEE4-B3E8A783EBBB}" presName="ThreeNodes_1_text" presStyleLbl="node1" presStyleIdx="2" presStyleCnt="3">
        <dgm:presLayoutVars>
          <dgm:bulletEnabled val="1"/>
        </dgm:presLayoutVars>
      </dgm:prSet>
      <dgm:spPr/>
    </dgm:pt>
    <dgm:pt modelId="{A5242B54-33D3-4154-84AD-1CE447FC8868}" type="pres">
      <dgm:prSet presAssocID="{367D3016-5929-41A0-BEE4-B3E8A783EBBB}" presName="ThreeNodes_2_text" presStyleLbl="node1" presStyleIdx="2" presStyleCnt="3">
        <dgm:presLayoutVars>
          <dgm:bulletEnabled val="1"/>
        </dgm:presLayoutVars>
      </dgm:prSet>
      <dgm:spPr/>
    </dgm:pt>
    <dgm:pt modelId="{AECE0172-37BE-49EC-B21C-1946E070D72E}" type="pres">
      <dgm:prSet presAssocID="{367D3016-5929-41A0-BEE4-B3E8A783EBB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D183F712-6651-4A5E-8415-D1C3D6797CA0}" type="presOf" srcId="{8D99B7CD-DC99-40C9-825F-064A7A184FB9}" destId="{9AF2C12D-7E6E-4912-B283-3B7E3AAA3291}" srcOrd="1" destOrd="0" presId="urn:microsoft.com/office/officeart/2005/8/layout/vProcess5"/>
    <dgm:cxn modelId="{F052F02D-33F9-41E2-85E8-8C6D5CBB532C}" type="presOf" srcId="{38EF3D7D-505A-48E8-AAED-A02D3FF95D42}" destId="{68C32677-9D03-4A14-AD11-BDCFDE2901CD}" srcOrd="0" destOrd="0" presId="urn:microsoft.com/office/officeart/2005/8/layout/vProcess5"/>
    <dgm:cxn modelId="{4C2D673B-D0E4-4494-A1A8-26E72E897DB8}" srcId="{367D3016-5929-41A0-BEE4-B3E8A783EBBB}" destId="{8D99B7CD-DC99-40C9-825F-064A7A184FB9}" srcOrd="0" destOrd="0" parTransId="{13577B90-D84B-4914-A15E-45750E16FECC}" sibTransId="{059F4F6D-6D8A-4B29-839B-B2A92D25CF29}"/>
    <dgm:cxn modelId="{4514E75B-A32C-4D4D-A30D-4E7A3899E486}" type="presOf" srcId="{9FAD8A21-CFE8-4B4D-BF41-4A06116845D4}" destId="{A5242B54-33D3-4154-84AD-1CE447FC8868}" srcOrd="1" destOrd="0" presId="urn:microsoft.com/office/officeart/2005/8/layout/vProcess5"/>
    <dgm:cxn modelId="{BE1F6A92-579E-4E34-90A7-0A6DCEEEE0DE}" type="presOf" srcId="{38EF3D7D-505A-48E8-AAED-A02D3FF95D42}" destId="{AECE0172-37BE-49EC-B21C-1946E070D72E}" srcOrd="1" destOrd="0" presId="urn:microsoft.com/office/officeart/2005/8/layout/vProcess5"/>
    <dgm:cxn modelId="{2247A995-6084-48B0-A30D-FA7B68526BE6}" type="presOf" srcId="{367D3016-5929-41A0-BEE4-B3E8A783EBBB}" destId="{39091507-D39A-4F8D-9053-584B3E76A0C3}" srcOrd="0" destOrd="0" presId="urn:microsoft.com/office/officeart/2005/8/layout/vProcess5"/>
    <dgm:cxn modelId="{3595B795-4B8C-4BAD-ABD3-7C448E8257B1}" type="presOf" srcId="{059F4F6D-6D8A-4B29-839B-B2A92D25CF29}" destId="{D3E3FB5F-8487-49D8-B6A2-695A412CD6A9}" srcOrd="0" destOrd="0" presId="urn:microsoft.com/office/officeart/2005/8/layout/vProcess5"/>
    <dgm:cxn modelId="{90FB23BB-2324-469A-A6BE-87EAD6C0A3C1}" type="presOf" srcId="{9FAD8A21-CFE8-4B4D-BF41-4A06116845D4}" destId="{2A41160A-C209-4A71-87DD-540AFEE733CE}" srcOrd="0" destOrd="0" presId="urn:microsoft.com/office/officeart/2005/8/layout/vProcess5"/>
    <dgm:cxn modelId="{E6D0A3BC-2BDA-484E-9693-D35734E8F4EB}" srcId="{367D3016-5929-41A0-BEE4-B3E8A783EBBB}" destId="{38EF3D7D-505A-48E8-AAED-A02D3FF95D42}" srcOrd="2" destOrd="0" parTransId="{47A00DA6-4AEB-4180-8C03-1D8337028A19}" sibTransId="{389BFBD5-CF16-42DA-B22C-0B734C225722}"/>
    <dgm:cxn modelId="{D1C916BD-A5F2-4902-A5A3-1A2F76BBBA13}" srcId="{367D3016-5929-41A0-BEE4-B3E8A783EBBB}" destId="{9FAD8A21-CFE8-4B4D-BF41-4A06116845D4}" srcOrd="1" destOrd="0" parTransId="{C6F1B3C0-E3B2-432B-8FBE-B9BFE4637661}" sibTransId="{073CE466-2EB5-41A4-9CFE-DDD68B612B97}"/>
    <dgm:cxn modelId="{F6E3C0CA-F5A0-4CC2-8741-C7C68F23AAA4}" type="presOf" srcId="{8D99B7CD-DC99-40C9-825F-064A7A184FB9}" destId="{C76DA22E-2D92-44B8-A107-624802E0492D}" srcOrd="0" destOrd="0" presId="urn:microsoft.com/office/officeart/2005/8/layout/vProcess5"/>
    <dgm:cxn modelId="{F75A84E8-1EB0-429F-BC6C-131A07C6FC3C}" type="presOf" srcId="{073CE466-2EB5-41A4-9CFE-DDD68B612B97}" destId="{102BEEA0-6614-4C07-A55E-A26838098485}" srcOrd="0" destOrd="0" presId="urn:microsoft.com/office/officeart/2005/8/layout/vProcess5"/>
    <dgm:cxn modelId="{BC9C29ED-0CDC-461F-9633-99D533E853CD}" type="presParOf" srcId="{39091507-D39A-4F8D-9053-584B3E76A0C3}" destId="{C4835D82-C0C2-48CD-BBD5-46026EE3BAC0}" srcOrd="0" destOrd="0" presId="urn:microsoft.com/office/officeart/2005/8/layout/vProcess5"/>
    <dgm:cxn modelId="{B8BD822A-35AE-49A6-92D2-1E6544F823A8}" type="presParOf" srcId="{39091507-D39A-4F8D-9053-584B3E76A0C3}" destId="{C76DA22E-2D92-44B8-A107-624802E0492D}" srcOrd="1" destOrd="0" presId="urn:microsoft.com/office/officeart/2005/8/layout/vProcess5"/>
    <dgm:cxn modelId="{D65D2BA3-0CBC-4DA6-91B0-F2D05E6C2D32}" type="presParOf" srcId="{39091507-D39A-4F8D-9053-584B3E76A0C3}" destId="{2A41160A-C209-4A71-87DD-540AFEE733CE}" srcOrd="2" destOrd="0" presId="urn:microsoft.com/office/officeart/2005/8/layout/vProcess5"/>
    <dgm:cxn modelId="{A5B36659-0E4E-4AC5-A269-9EDECFD69DEA}" type="presParOf" srcId="{39091507-D39A-4F8D-9053-584B3E76A0C3}" destId="{68C32677-9D03-4A14-AD11-BDCFDE2901CD}" srcOrd="3" destOrd="0" presId="urn:microsoft.com/office/officeart/2005/8/layout/vProcess5"/>
    <dgm:cxn modelId="{E635D721-9807-465A-94D0-3C70AF5854B3}" type="presParOf" srcId="{39091507-D39A-4F8D-9053-584B3E76A0C3}" destId="{D3E3FB5F-8487-49D8-B6A2-695A412CD6A9}" srcOrd="4" destOrd="0" presId="urn:microsoft.com/office/officeart/2005/8/layout/vProcess5"/>
    <dgm:cxn modelId="{7E429A54-9D29-428B-B268-EC441DEF0CD9}" type="presParOf" srcId="{39091507-D39A-4F8D-9053-584B3E76A0C3}" destId="{102BEEA0-6614-4C07-A55E-A26838098485}" srcOrd="5" destOrd="0" presId="urn:microsoft.com/office/officeart/2005/8/layout/vProcess5"/>
    <dgm:cxn modelId="{1F379418-431C-47F2-832F-D8B847BA2B92}" type="presParOf" srcId="{39091507-D39A-4F8D-9053-584B3E76A0C3}" destId="{9AF2C12D-7E6E-4912-B283-3B7E3AAA3291}" srcOrd="6" destOrd="0" presId="urn:microsoft.com/office/officeart/2005/8/layout/vProcess5"/>
    <dgm:cxn modelId="{F6EE4154-F152-4863-8186-93631BB5436E}" type="presParOf" srcId="{39091507-D39A-4F8D-9053-584B3E76A0C3}" destId="{A5242B54-33D3-4154-84AD-1CE447FC8868}" srcOrd="7" destOrd="0" presId="urn:microsoft.com/office/officeart/2005/8/layout/vProcess5"/>
    <dgm:cxn modelId="{37456F15-0C44-4E91-B112-4102608A02F7}" type="presParOf" srcId="{39091507-D39A-4F8D-9053-584B3E76A0C3}" destId="{AECE0172-37BE-49EC-B21C-1946E070D72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54BCB-6784-47CE-89E3-8421B345F2E5}">
      <dsp:nvSpPr>
        <dsp:cNvPr id="0" name=""/>
        <dsp:cNvSpPr/>
      </dsp:nvSpPr>
      <dsp:spPr>
        <a:xfrm>
          <a:off x="1866979" y="3794"/>
          <a:ext cx="3387759" cy="82245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Nozaru plānošanas dokumentu</a:t>
          </a:r>
          <a:r>
            <a:rPr lang="lv-LV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 sabiedriskās apspriedes</a:t>
          </a:r>
          <a:r>
            <a:rPr lang="en-US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endParaRPr lang="lv-LV" sz="13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lv-LV" sz="11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ieguldījumu priekšnosacījumi</a:t>
          </a:r>
          <a:r>
            <a:rPr lang="en-US" sz="11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)</a:t>
          </a:r>
        </a:p>
      </dsp:txBody>
      <dsp:txXfrm>
        <a:off x="1907128" y="43943"/>
        <a:ext cx="3307461" cy="742159"/>
      </dsp:txXfrm>
    </dsp:sp>
    <dsp:sp modelId="{31C262C5-219E-4D46-8D1B-9AA00E7BADFE}">
      <dsp:nvSpPr>
        <dsp:cNvPr id="0" name=""/>
        <dsp:cNvSpPr/>
      </dsp:nvSpPr>
      <dsp:spPr>
        <a:xfrm>
          <a:off x="1866979" y="867375"/>
          <a:ext cx="3390560" cy="822457"/>
        </a:xfrm>
        <a:prstGeom prst="roundRect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Tematiskās diskusijas </a:t>
          </a:r>
        </a:p>
      </dsp:txBody>
      <dsp:txXfrm>
        <a:off x="1907128" y="907524"/>
        <a:ext cx="3310262" cy="742159"/>
      </dsp:txXfrm>
    </dsp:sp>
    <dsp:sp modelId="{27075806-A2D8-4182-8D81-6BC5F4E3BAC5}">
      <dsp:nvSpPr>
        <dsp:cNvPr id="0" name=""/>
        <dsp:cNvSpPr/>
      </dsp:nvSpPr>
      <dsp:spPr>
        <a:xfrm>
          <a:off x="1866979" y="1730955"/>
          <a:ext cx="3402665" cy="822457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Programmas projekta </a:t>
          </a: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publiskā apspriede</a:t>
          </a:r>
          <a:endParaRPr lang="en-US" sz="1300" b="1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907128" y="1771104"/>
        <a:ext cx="3322367" cy="742159"/>
      </dsp:txXfrm>
    </dsp:sp>
    <dsp:sp modelId="{4CC3774D-87C6-4B91-B676-9F82FA1999FC}">
      <dsp:nvSpPr>
        <dsp:cNvPr id="0" name=""/>
        <dsp:cNvSpPr/>
      </dsp:nvSpPr>
      <dsp:spPr>
        <a:xfrm>
          <a:off x="1866979" y="2594535"/>
          <a:ext cx="3394081" cy="444349"/>
        </a:xfrm>
        <a:prstGeom prst="roundRect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Atkārtotas tematiskās diskusijas</a:t>
          </a:r>
          <a:endParaRPr lang="en-US" sz="1100" b="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88670" y="2616226"/>
        <a:ext cx="3350699" cy="400967"/>
      </dsp:txXfrm>
    </dsp:sp>
    <dsp:sp modelId="{D9ED58C2-B213-43C2-82F3-833BBFBEA7C0}">
      <dsp:nvSpPr>
        <dsp:cNvPr id="0" name=""/>
        <dsp:cNvSpPr/>
      </dsp:nvSpPr>
      <dsp:spPr>
        <a:xfrm>
          <a:off x="1866979" y="3080007"/>
          <a:ext cx="3402691" cy="822457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Sabiedrības līdzdalība VSS procesa ietvaros</a:t>
          </a:r>
          <a:endParaRPr lang="en-US" sz="1300" b="1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907128" y="3120156"/>
        <a:ext cx="3322393" cy="742159"/>
      </dsp:txXfrm>
    </dsp:sp>
    <dsp:sp modelId="{36830AD1-59C5-46B0-9A1E-5958AF8CEEE9}">
      <dsp:nvSpPr>
        <dsp:cNvPr id="0" name=""/>
        <dsp:cNvSpPr/>
      </dsp:nvSpPr>
      <dsp:spPr>
        <a:xfrm>
          <a:off x="1866979" y="3943587"/>
          <a:ext cx="3404952" cy="822457"/>
        </a:xfrm>
        <a:prstGeom prst="roundRect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Dalība </a:t>
          </a: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apakškomitejās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b="0" kern="1200" noProof="0" dirty="0">
              <a:latin typeface="Verdana" panose="020B0604030504040204" pitchFamily="34" charset="0"/>
              <a:ea typeface="Verdana" panose="020B0604030504040204" pitchFamily="34" charset="0"/>
            </a:rPr>
            <a:t>(pēc programmas apstiprināšanas – SAM ieviešanas nosacījumu izskatīšana)  </a:t>
          </a:r>
        </a:p>
      </dsp:txBody>
      <dsp:txXfrm>
        <a:off x="1907128" y="3983736"/>
        <a:ext cx="3324654" cy="742159"/>
      </dsp:txXfrm>
    </dsp:sp>
    <dsp:sp modelId="{9256BF09-D8A0-4DB9-977D-210F461C5BED}">
      <dsp:nvSpPr>
        <dsp:cNvPr id="0" name=""/>
        <dsp:cNvSpPr/>
      </dsp:nvSpPr>
      <dsp:spPr>
        <a:xfrm>
          <a:off x="1866979" y="4807167"/>
          <a:ext cx="3366813" cy="822457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Dalība ES fondu </a:t>
          </a: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uzraudzības komitejā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900" b="0" kern="1200" noProof="0" dirty="0">
              <a:latin typeface="Verdana" panose="020B0604030504040204" pitchFamily="34" charset="0"/>
              <a:ea typeface="Verdana" panose="020B0604030504040204" pitchFamily="34" charset="0"/>
            </a:rPr>
            <a:t>(pēc programmas apstiprināšanas vērtēšanas kritēriju apstiprināšana UK)</a:t>
          </a:r>
          <a:endParaRPr lang="en-US" sz="900" b="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907128" y="4847316"/>
        <a:ext cx="3286515" cy="7421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BB30F9-326E-48EB-8B49-C6F38A44BD1E}">
      <dsp:nvSpPr>
        <dsp:cNvPr id="0" name=""/>
        <dsp:cNvSpPr/>
      </dsp:nvSpPr>
      <dsp:spPr>
        <a:xfrm>
          <a:off x="55520" y="1029324"/>
          <a:ext cx="7864716" cy="1144984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8176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Ieguldījumu priekšnosacījumi</a:t>
          </a:r>
          <a:endParaRPr lang="en-US" sz="19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5520" y="1315570"/>
        <a:ext cx="7578470" cy="572492"/>
      </dsp:txXfrm>
    </dsp:sp>
    <dsp:sp modelId="{1DF9A04C-B694-4EB5-8C2D-75377C4F483F}">
      <dsp:nvSpPr>
        <dsp:cNvPr id="0" name=""/>
        <dsp:cNvSpPr/>
      </dsp:nvSpPr>
      <dsp:spPr>
        <a:xfrm>
          <a:off x="55520" y="1920003"/>
          <a:ext cx="1812817" cy="211787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Nozaru stratēģijas/ pamatnostādnes</a:t>
          </a:r>
          <a:endParaRPr lang="en-US" sz="1300" b="1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kern="1200" dirty="0">
              <a:latin typeface="Verdana" panose="020B0604030504040204" pitchFamily="34" charset="0"/>
              <a:ea typeface="Verdana" panose="020B0604030504040204" pitchFamily="34" charset="0"/>
            </a:rPr>
            <a:t>lielākā daļa ir apstiprinātas/atlikušajām notiek to projektu saskaņošana</a:t>
          </a:r>
          <a:r>
            <a:rPr lang="en-US" sz="1000" kern="1200" dirty="0"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5520" y="1920003"/>
        <a:ext cx="1812817" cy="2117876"/>
      </dsp:txXfrm>
    </dsp:sp>
    <dsp:sp modelId="{B57C7FBF-4FFB-4841-9B65-578392F32456}">
      <dsp:nvSpPr>
        <dsp:cNvPr id="0" name=""/>
        <dsp:cNvSpPr/>
      </dsp:nvSpPr>
      <dsp:spPr>
        <a:xfrm>
          <a:off x="1868337" y="1416713"/>
          <a:ext cx="6051899" cy="1144984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8176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Verdana" panose="020B0604030504040204" pitchFamily="34" charset="0"/>
              <a:ea typeface="Verdana" panose="020B0604030504040204" pitchFamily="34" charset="0"/>
            </a:rPr>
            <a:t>Programma</a:t>
          </a:r>
          <a:endParaRPr lang="en-US" sz="1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68337" y="1702959"/>
        <a:ext cx="5765653" cy="572492"/>
      </dsp:txXfrm>
    </dsp:sp>
    <dsp:sp modelId="{59B39E17-80B2-4CA8-876D-9291382978B5}">
      <dsp:nvSpPr>
        <dsp:cNvPr id="0" name=""/>
        <dsp:cNvSpPr/>
      </dsp:nvSpPr>
      <dsp:spPr>
        <a:xfrm>
          <a:off x="1868337" y="2301529"/>
          <a:ext cx="1812817" cy="206389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Programma</a:t>
          </a:r>
          <a:endParaRPr lang="en-US" sz="13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iesniegta izskatīšanai MK</a:t>
          </a:r>
          <a:r>
            <a:rPr lang="en-US" sz="10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]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Programmas papildinājums</a:t>
          </a:r>
          <a:endParaRPr lang="en-US" sz="1300" b="1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0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Publicēts Esfondi.lv </a:t>
          </a:r>
          <a:endParaRPr lang="en-US" sz="1000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68337" y="2301529"/>
        <a:ext cx="1812817" cy="2063894"/>
      </dsp:txXfrm>
    </dsp:sp>
    <dsp:sp modelId="{B44D5818-0D9C-4720-B711-9864A322E9F3}">
      <dsp:nvSpPr>
        <dsp:cNvPr id="0" name=""/>
        <dsp:cNvSpPr/>
      </dsp:nvSpPr>
      <dsp:spPr>
        <a:xfrm>
          <a:off x="3651417" y="1798239"/>
          <a:ext cx="4298556" cy="1144984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8176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Verdana" panose="020B0604030504040204" pitchFamily="34" charset="0"/>
              <a:ea typeface="Verdana" panose="020B0604030504040204" pitchFamily="34" charset="0"/>
            </a:rPr>
            <a:t>Horizontālie noteikumi</a:t>
          </a:r>
          <a:endParaRPr lang="en-US" sz="1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651417" y="2084485"/>
        <a:ext cx="4012310" cy="572492"/>
      </dsp:txXfrm>
    </dsp:sp>
    <dsp:sp modelId="{E4097FC1-9EB6-49B5-A7BC-18E0D1A191ED}">
      <dsp:nvSpPr>
        <dsp:cNvPr id="0" name=""/>
        <dsp:cNvSpPr/>
      </dsp:nvSpPr>
      <dsp:spPr>
        <a:xfrm>
          <a:off x="3659056" y="2465811"/>
          <a:ext cx="1812817" cy="30883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</a:rPr>
            <a:t>ES fondu likums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000" b="0" kern="1200" dirty="0">
              <a:latin typeface="Verdana" panose="020B0604030504040204" pitchFamily="34" charset="0"/>
              <a:ea typeface="Verdana" panose="020B0604030504040204" pitchFamily="34" charset="0"/>
            </a:rPr>
            <a:t>[izsludināts VSS 19.08.2021.; notiek saskaņošana ar komentāru sniedzējiem]</a:t>
          </a:r>
          <a:endParaRPr lang="en-US" sz="1000" b="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</a:rPr>
            <a:t>Horizontālie MK noteikumi</a:t>
          </a:r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000" b="0" kern="1200" dirty="0">
              <a:latin typeface="Verdana" panose="020B0604030504040204" pitchFamily="34" charset="0"/>
              <a:ea typeface="Verdana" panose="020B0604030504040204" pitchFamily="34" charset="0"/>
            </a:rPr>
            <a:t>[izstrādāti projekti, notiek iekšējā saskaņošana]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</a:rPr>
            <a:t>Vienotie kritēriji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000" b="0" kern="1200" dirty="0">
              <a:latin typeface="Verdana" panose="020B0604030504040204" pitchFamily="34" charset="0"/>
              <a:ea typeface="Verdana" panose="020B0604030504040204" pitchFamily="34" charset="0"/>
            </a:rPr>
            <a:t>[saskaņošanā ar ministrijām]</a:t>
          </a:r>
          <a:endParaRPr lang="en-US" sz="1000" b="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b="1" kern="1200" dirty="0">
              <a:latin typeface="Verdana" panose="020B0604030504040204" pitchFamily="34" charset="0"/>
              <a:ea typeface="Verdana" panose="020B0604030504040204" pitchFamily="34" charset="0"/>
            </a:rPr>
            <a:t>KPVIS</a:t>
          </a:r>
          <a:endParaRPr lang="en-US" sz="1100" b="1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kern="1200" dirty="0">
              <a:latin typeface="Verdana" panose="020B0604030504040204" pitchFamily="34" charset="0"/>
              <a:ea typeface="Verdana" panose="020B0604030504040204" pitchFamily="34" charset="0"/>
            </a:rPr>
            <a:t>notiek nepieciešamo datu lauku saskaņošana</a:t>
          </a:r>
          <a:r>
            <a:rPr lang="en-US" sz="1000" kern="1200" dirty="0">
              <a:latin typeface="Verdana" panose="020B0604030504040204" pitchFamily="34" charset="0"/>
              <a:ea typeface="Verdana" panose="020B0604030504040204" pitchFamily="34" charset="0"/>
            </a:rPr>
            <a:t>]</a:t>
          </a:r>
        </a:p>
      </dsp:txBody>
      <dsp:txXfrm>
        <a:off x="3659056" y="2465811"/>
        <a:ext cx="1812817" cy="3088368"/>
      </dsp:txXfrm>
    </dsp:sp>
    <dsp:sp modelId="{6E0AED1A-5772-4F4C-B2F7-36163B254ADF}">
      <dsp:nvSpPr>
        <dsp:cNvPr id="0" name=""/>
        <dsp:cNvSpPr/>
      </dsp:nvSpPr>
      <dsp:spPr>
        <a:xfrm>
          <a:off x="5493972" y="2179765"/>
          <a:ext cx="2426265" cy="1144984"/>
        </a:xfrm>
        <a:prstGeom prst="rightArrow">
          <a:avLst>
            <a:gd name="adj1" fmla="val 5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254000" bIns="18176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>
              <a:latin typeface="Verdana" panose="020B0604030504040204" pitchFamily="34" charset="0"/>
              <a:ea typeface="Verdana" panose="020B0604030504040204" pitchFamily="34" charset="0"/>
            </a:rPr>
            <a:t>SAM ieviešana</a:t>
          </a:r>
          <a:endParaRPr lang="en-US" sz="19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493972" y="2466011"/>
        <a:ext cx="2140019" cy="572492"/>
      </dsp:txXfrm>
    </dsp:sp>
    <dsp:sp modelId="{1641C277-3470-4B40-AF78-6A4D3E914EF4}">
      <dsp:nvSpPr>
        <dsp:cNvPr id="0" name=""/>
        <dsp:cNvSpPr/>
      </dsp:nvSpPr>
      <dsp:spPr>
        <a:xfrm>
          <a:off x="5493972" y="3064581"/>
          <a:ext cx="1829333" cy="21020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SAM MK noteikumi</a:t>
          </a:r>
          <a:r>
            <a:rPr lang="en-US" sz="11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,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Specifiskie atbilstības un kvalitātes kritēriji,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100" b="1" kern="1200" noProof="0" dirty="0">
              <a:latin typeface="Verdana" panose="020B0604030504040204" pitchFamily="34" charset="0"/>
              <a:ea typeface="Verdana" panose="020B0604030504040204" pitchFamily="34" charset="0"/>
            </a:rPr>
            <a:t>Projektu atlašu nolikumi</a:t>
          </a:r>
          <a:endParaRPr lang="en-US" sz="1100" b="1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0" lvl="0" indent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[</a:t>
          </a:r>
          <a:r>
            <a:rPr lang="lv-LV" sz="10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atsevišķas ministrijas ir uzsākušas darbu pie SAM MK noteikumu izstrādes un neformālas saskaņošanas</a:t>
          </a:r>
          <a:r>
            <a:rPr lang="en-US" sz="1000" kern="1200" noProof="0" dirty="0">
              <a:latin typeface="Verdana" panose="020B0604030504040204" pitchFamily="34" charset="0"/>
              <a:ea typeface="Verdana" panose="020B0604030504040204" pitchFamily="34" charset="0"/>
            </a:rPr>
            <a:t>]</a:t>
          </a:r>
          <a:endParaRPr lang="en-US" sz="1000" b="1" kern="1200" noProof="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493972" y="3064581"/>
        <a:ext cx="1829333" cy="21020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6DA22E-2D92-44B8-A107-624802E0492D}">
      <dsp:nvSpPr>
        <dsp:cNvPr id="0" name=""/>
        <dsp:cNvSpPr/>
      </dsp:nvSpPr>
      <dsp:spPr>
        <a:xfrm>
          <a:off x="0" y="-12272"/>
          <a:ext cx="6686267" cy="12294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</a:rPr>
            <a:t>ESOŠĀS INVESTĪCIJAS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</a:rPr>
            <a:t>Turpinās DP 2014-2020 SAM ieviešana + papildu atlases ar saņemto </a:t>
          </a:r>
          <a:r>
            <a:rPr lang="lv-LV" sz="1400" kern="1200" dirty="0" err="1">
              <a:latin typeface="Verdana" panose="020B0604030504040204" pitchFamily="34" charset="0"/>
              <a:ea typeface="Verdana" panose="020B0604030504040204" pitchFamily="34" charset="0"/>
            </a:rPr>
            <a:t>React</a:t>
          </a: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</a:rPr>
            <a:t>-EU finansējumu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6008" y="23736"/>
        <a:ext cx="5359628" cy="1157403"/>
      </dsp:txXfrm>
    </dsp:sp>
    <dsp:sp modelId="{2A41160A-C209-4A71-87DD-540AFEE733CE}">
      <dsp:nvSpPr>
        <dsp:cNvPr id="0" name=""/>
        <dsp:cNvSpPr/>
      </dsp:nvSpPr>
      <dsp:spPr>
        <a:xfrm>
          <a:off x="282363" y="1342727"/>
          <a:ext cx="7284888" cy="1229419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</a:rPr>
            <a:t>ĀTRĀK UZSĀKAMĀS INVESTĪCIJAS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</a:rPr>
            <a:t>Lai novērstu investīciju pārrāvumu starp periodiem, ministrijām sadarbībā ar FM ir iespēja sagatavot </a:t>
          </a: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</a:rPr>
            <a:t>2021-2027 ātrāk uzsākamo investīciju </a:t>
          </a:r>
          <a:r>
            <a:rPr lang="lv-LV" sz="1400" b="0" kern="1200" dirty="0">
              <a:latin typeface="Verdana" panose="020B0604030504040204" pitchFamily="34" charset="0"/>
              <a:ea typeface="Verdana" panose="020B0604030504040204" pitchFamily="34" charset="0"/>
            </a:rPr>
            <a:t>ieviešanas nosacījumus.</a:t>
          </a:r>
          <a:endParaRPr lang="en-US" sz="1400" b="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18371" y="1378735"/>
        <a:ext cx="5699420" cy="1157403"/>
      </dsp:txXfrm>
    </dsp:sp>
    <dsp:sp modelId="{68C32677-9D03-4A14-AD11-BDCFDE2901CD}">
      <dsp:nvSpPr>
        <dsp:cNvPr id="0" name=""/>
        <dsp:cNvSpPr/>
      </dsp:nvSpPr>
      <dsp:spPr>
        <a:xfrm>
          <a:off x="1179929" y="2702172"/>
          <a:ext cx="6686267" cy="1395895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latin typeface="Verdana" panose="020B0604030504040204" pitchFamily="34" charset="0"/>
              <a:ea typeface="Verdana" panose="020B0604030504040204" pitchFamily="34" charset="0"/>
            </a:rPr>
            <a:t>JAUNĀS INVESTĪCIJAS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</a:rPr>
            <a:t>Turpinās konsultācijas ar EK par programmas projektu, lai iespējami ātrāk pēc oficiālās iesniegšanas EK būtu iespējams saņemt pozitīvu EK lēmumu par programmas apstiprināšanu</a:t>
          </a:r>
          <a:endParaRPr lang="en-US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220813" y="2743056"/>
        <a:ext cx="5215412" cy="1314127"/>
      </dsp:txXfrm>
    </dsp:sp>
    <dsp:sp modelId="{D3E3FB5F-8487-49D8-B6A2-695A412CD6A9}">
      <dsp:nvSpPr>
        <dsp:cNvPr id="0" name=""/>
        <dsp:cNvSpPr/>
      </dsp:nvSpPr>
      <dsp:spPr>
        <a:xfrm>
          <a:off x="5887144" y="890690"/>
          <a:ext cx="799122" cy="79912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066946" y="890690"/>
        <a:ext cx="439518" cy="601339"/>
      </dsp:txXfrm>
    </dsp:sp>
    <dsp:sp modelId="{102BEEA0-6614-4C07-A55E-A26838098485}">
      <dsp:nvSpPr>
        <dsp:cNvPr id="0" name=""/>
        <dsp:cNvSpPr/>
      </dsp:nvSpPr>
      <dsp:spPr>
        <a:xfrm>
          <a:off x="6477109" y="2316817"/>
          <a:ext cx="799122" cy="79912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656911" y="2316817"/>
        <a:ext cx="439518" cy="601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7" y="0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r">
              <a:defRPr sz="1200"/>
            </a:lvl1pPr>
          </a:lstStyle>
          <a:p>
            <a:fld id="{1E5068E2-6C8B-423C-B0C3-6B2575CED263}" type="datetimeFigureOut">
              <a:rPr lang="lv-LV" smtClean="0"/>
              <a:t>25.11.2021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2445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7" y="9372445"/>
            <a:ext cx="2919565" cy="493868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r">
              <a:defRPr sz="1200"/>
            </a:lvl1pPr>
          </a:lstStyle>
          <a:p>
            <a:fld id="{099E791B-6D58-495A-B12D-A8E333E70C0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9130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3316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l" defTabSz="93247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3316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r" defTabSz="93247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69A99F-EF31-4B9C-A738-C27DFF01580E}" type="datetimeFigureOut">
              <a:rPr lang="lv-LV"/>
              <a:pPr>
                <a:defRPr/>
              </a:pPr>
              <a:t>25.11.2021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9" tIns="45375" rIns="90749" bIns="45375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0749" tIns="45375" rIns="90749" bIns="4537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1285"/>
            <a:ext cx="2918830" cy="493316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l" defTabSz="932478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6" y="9371285"/>
            <a:ext cx="2918830" cy="493316"/>
          </a:xfrm>
          <a:prstGeom prst="rect">
            <a:avLst/>
          </a:prstGeom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FACE587-8D14-4055-82B5-6CCDF55621C3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19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1" y="6324600"/>
            <a:ext cx="4721076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23477" y="6324600"/>
            <a:ext cx="562124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B582915-0310-4CDD-9A79-BDC3E59340E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5232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68689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189293" y="6324600"/>
            <a:ext cx="59630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15252D6-3622-483F-A7E8-9E60FEFE5E8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007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70968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12083" y="6324600"/>
            <a:ext cx="57351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D7664841-0D73-44CB-AE22-42FD73D83E0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7312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70968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212083" y="6324600"/>
            <a:ext cx="57351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4EC0522-D5CF-4FDD-85E3-6E22DB726A4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5446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1" y="6324600"/>
            <a:ext cx="4721076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23477" y="6324600"/>
            <a:ext cx="562124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B50DFDF-96B8-465A-918F-3FF13AAF5E1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0468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698288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00689" y="6324600"/>
            <a:ext cx="58491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E87027D6-B333-4374-94DC-E94160EB0D4C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64636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70968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12083" y="6324600"/>
            <a:ext cx="57351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6036CB6-F7FF-4F1F-8F32-92EA84D42F9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0126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653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55D10C-3E28-49B5-BA9F-F2FF950E44C7}" type="datetime1">
              <a:rPr lang="en-US"/>
              <a:pPr>
                <a:defRPr/>
              </a:pPr>
              <a:t>11/25/2021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D893850-4C62-42FA-A22B-349FCBB3BAE1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6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www.esfondi.lv/planosana-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332466" y="3477681"/>
            <a:ext cx="7772400" cy="1600103"/>
          </a:xfrm>
        </p:spPr>
        <p:txBody>
          <a:bodyPr>
            <a:normAutofit/>
          </a:bodyPr>
          <a:lstStyle/>
          <a:p>
            <a:r>
              <a:rPr lang="lv-LV" sz="2800" dirty="0"/>
              <a:t>ES fondu 2021.-2027.gada plānošanas perioda aktualitātes</a:t>
            </a:r>
            <a:endParaRPr lang="lv-LV" altLang="lv-LV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724" y="20531"/>
            <a:ext cx="6479884" cy="668064"/>
          </a:xfrm>
        </p:spPr>
        <p:txBody>
          <a:bodyPr>
            <a:normAutofit fontScale="90000"/>
          </a:bodyPr>
          <a:lstStyle/>
          <a:p>
            <a:r>
              <a:rPr lang="lv-LV" dirty="0"/>
              <a:t>Gatavošanās programmas 2021-2027 investīciju uzsākšanai</a:t>
            </a:r>
            <a:endParaRPr lang="en-US" u="sng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88067869"/>
              </p:ext>
            </p:extLst>
          </p:nvPr>
        </p:nvGraphicFramePr>
        <p:xfrm>
          <a:off x="2183535" y="161343"/>
          <a:ext cx="8005495" cy="6301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86643" y="5824115"/>
            <a:ext cx="7614557" cy="61170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lv-LV" sz="1125" b="1" dirty="0">
                <a:latin typeface="Verdana" panose="020B0604030504040204" pitchFamily="34" charset="0"/>
                <a:ea typeface="Verdana" panose="020B0604030504040204" pitchFamily="34" charset="0"/>
              </a:rPr>
              <a:t>Saskaņošana ar EK</a:t>
            </a:r>
          </a:p>
          <a:p>
            <a:pPr algn="just"/>
            <a:r>
              <a:rPr lang="lv-LV" sz="1125" dirty="0">
                <a:latin typeface="Verdana" panose="020B0604030504040204" pitchFamily="34" charset="0"/>
                <a:ea typeface="Verdana" panose="020B0604030504040204" pitchFamily="34" charset="0"/>
              </a:rPr>
              <a:t>Paralēli turpinās programmas neoficiālā saskaņošana ar Eiropas Komisiju, lai iespējami samazinātu oficiālās saskaņošanas laiku.</a:t>
            </a:r>
            <a:endParaRPr lang="en-GB" sz="1125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523" y="4516376"/>
            <a:ext cx="990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563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2359209" y="4636398"/>
            <a:ext cx="5707331" cy="646331"/>
            <a:chOff x="3936011" y="4180402"/>
            <a:chExt cx="3092229" cy="815906"/>
          </a:xfrm>
        </p:grpSpPr>
        <p:sp>
          <p:nvSpPr>
            <p:cNvPr id="56" name="TextBox 55"/>
            <p:cNvSpPr txBox="1"/>
            <p:nvPr/>
          </p:nvSpPr>
          <p:spPr>
            <a:xfrm>
              <a:off x="3936011" y="4180402"/>
              <a:ext cx="1629770" cy="815906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r>
                <a:rPr lang="lv-LV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Programma MK</a:t>
              </a:r>
              <a:endPara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r>
                <a:rPr lang="lv-LV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Precizētās programmas iesniegšana </a:t>
              </a:r>
            </a:p>
            <a:p>
              <a:r>
                <a:rPr lang="lv-LV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apstiprināšanai MK</a:t>
              </a:r>
              <a:endPara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94544" y="4370276"/>
              <a:ext cx="1033696" cy="3302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lv-LV" sz="1100" b="1" dirty="0">
                  <a:solidFill>
                    <a:schemeClr val="accent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2021.gada novembris</a:t>
              </a:r>
              <a:endParaRPr lang="en-US" sz="11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3048" y="100800"/>
            <a:ext cx="6957752" cy="890752"/>
          </a:xfrm>
        </p:spPr>
        <p:txBody>
          <a:bodyPr>
            <a:normAutofit/>
          </a:bodyPr>
          <a:lstStyle/>
          <a:p>
            <a:r>
              <a:rPr lang="lv-LV" sz="2200" dirty="0"/>
              <a:t>Programmas laika grafiks</a:t>
            </a:r>
            <a:endParaRPr lang="en-GB" sz="2200" i="1" u="sn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941608" y="6324600"/>
            <a:ext cx="421593" cy="304800"/>
          </a:xfrm>
        </p:spPr>
        <p:txBody>
          <a:bodyPr/>
          <a:lstStyle/>
          <a:p>
            <a:fld id="{0B582915-0310-4CDD-9A79-BDC3E59340E8}" type="slidenum">
              <a:rPr lang="en-US" altLang="lv-LV" smtClean="0"/>
              <a:pPr/>
              <a:t>11</a:t>
            </a:fld>
            <a:endParaRPr lang="en-US" altLang="lv-LV"/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 bwMode="auto">
          <a:xfrm>
            <a:off x="10058400" y="6324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38213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898989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68313" indent="-111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38213" indent="-238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408113" indent="-365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78013" indent="-492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lv-LV" sz="12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6007695" y="715108"/>
            <a:ext cx="8594" cy="5964974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3708034" y="671994"/>
            <a:ext cx="6839417" cy="3332475"/>
            <a:chOff x="3032167" y="1557877"/>
            <a:chExt cx="4540473" cy="2955001"/>
          </a:xfrm>
        </p:grpSpPr>
        <p:sp>
          <p:nvSpPr>
            <p:cNvPr id="16" name="TextBox 15"/>
            <p:cNvSpPr txBox="1"/>
            <p:nvPr/>
          </p:nvSpPr>
          <p:spPr>
            <a:xfrm>
              <a:off x="3032167" y="2756656"/>
              <a:ext cx="1428347" cy="3820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100" b="1" dirty="0">
                  <a:solidFill>
                    <a:schemeClr val="accent3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Progress </a:t>
              </a:r>
              <a:r>
                <a:rPr lang="lv-LV" sz="1100" b="1" dirty="0">
                  <a:solidFill>
                    <a:schemeClr val="accent3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līdz 2021.gada </a:t>
              </a:r>
            </a:p>
            <a:p>
              <a:r>
                <a:rPr lang="lv-LV" sz="1100" b="1" dirty="0">
                  <a:solidFill>
                    <a:schemeClr val="accent3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novembrim</a:t>
              </a:r>
              <a:endParaRPr lang="en-GB" sz="1100" b="1" dirty="0">
                <a:solidFill>
                  <a:schemeClr val="accent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8" name="Subtitle 2"/>
            <p:cNvSpPr txBox="1">
              <a:spLocks/>
            </p:cNvSpPr>
            <p:nvPr/>
          </p:nvSpPr>
          <p:spPr>
            <a:xfrm>
              <a:off x="4671597" y="1557877"/>
              <a:ext cx="2901043" cy="2955001"/>
            </a:xfrm>
            <a:prstGeom prst="rect">
              <a:avLst/>
            </a:prstGeom>
          </p:spPr>
          <p:txBody>
            <a:bodyPr vert="horz" wrap="square" lIns="81559" tIns="40779" rIns="81559" bIns="40779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Apstiprināts Nacionālais attīstības plāns </a:t>
              </a:r>
              <a:r>
                <a:rPr lang="en-GB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2021-2027</a:t>
              </a:r>
              <a:endParaRPr lang="lv-LV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Tikšanās ar EK par nozaru stratēģijām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Tematiskās diskusijas ar EK par katru politikas mērķi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Kohēzijas politikas darba grupas tikšanās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Pirmā programmas projekta iesniegšana EK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Publiskā apspriede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Tematiskās diskusijas par katru politikas mērķi 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Precizētā programmas projekta iesniegšana EK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Atkārtotas tematiskās diskusijas par katru politikas mērķi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Atkārtota precizētā programmas projekta iesniegšana EK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Sabiedrības līdzdalība 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Programmas izsludināšana VSS</a:t>
              </a:r>
            </a:p>
            <a:p>
              <a:pPr marL="171450" indent="-171450" algn="l">
                <a:buFont typeface="Arial" panose="020B0604020202020204" pitchFamily="34" charset="0"/>
                <a:buChar char="•"/>
              </a:pPr>
              <a:r>
                <a:rPr lang="lv-LV" sz="1100" dirty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Atkārtotas konsultācijas ar EK</a:t>
              </a:r>
              <a:endParaRPr lang="lv-LV" sz="11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32" name="Oval 31"/>
          <p:cNvSpPr>
            <a:spLocks noChangeAspect="1"/>
          </p:cNvSpPr>
          <p:nvPr/>
        </p:nvSpPr>
        <p:spPr>
          <a:xfrm rot="5400000">
            <a:off x="5919753" y="2120788"/>
            <a:ext cx="193072" cy="256984"/>
          </a:xfrm>
          <a:prstGeom prst="ellipse">
            <a:avLst/>
          </a:prstGeom>
          <a:solidFill>
            <a:schemeClr val="accent3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endParaRPr lang="en-US" sz="1200" b="1" dirty="0">
              <a:solidFill>
                <a:schemeClr val="accent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3260477" y="4120048"/>
            <a:ext cx="7328158" cy="619544"/>
            <a:chOff x="2532042" y="3287164"/>
            <a:chExt cx="4231827" cy="619544"/>
          </a:xfrm>
        </p:grpSpPr>
        <p:sp>
          <p:nvSpPr>
            <p:cNvPr id="35" name="TextBox 34"/>
            <p:cNvSpPr txBox="1"/>
            <p:nvPr/>
          </p:nvSpPr>
          <p:spPr>
            <a:xfrm>
              <a:off x="2532042" y="3300590"/>
              <a:ext cx="150999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v-LV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Līdz programmas gala versijas</a:t>
              </a:r>
            </a:p>
            <a:p>
              <a:r>
                <a:rPr lang="lv-LV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 apstiprināšanai MK</a:t>
              </a:r>
              <a:endParaRPr 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4244774" y="3287164"/>
              <a:ext cx="2519095" cy="619544"/>
              <a:chOff x="4050202" y="944837"/>
              <a:chExt cx="2519095" cy="619544"/>
            </a:xfrm>
          </p:grpSpPr>
          <p:sp>
            <p:nvSpPr>
              <p:cNvPr id="37" name="Subtitle 2"/>
              <p:cNvSpPr txBox="1">
                <a:spLocks/>
              </p:cNvSpPr>
              <p:nvPr/>
            </p:nvSpPr>
            <p:spPr>
              <a:xfrm>
                <a:off x="4050202" y="1143472"/>
                <a:ext cx="2519095" cy="420909"/>
              </a:xfrm>
              <a:prstGeom prst="rect">
                <a:avLst/>
              </a:prstGeom>
            </p:spPr>
            <p:txBody>
              <a:bodyPr vert="horz" wrap="square" lIns="81559" tIns="40779" rIns="81559" bIns="40779" rtlCol="0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lv-LV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Nozaru attīstības stratēģijas/ pamatnostādnes</a:t>
                </a:r>
                <a:r>
                  <a:rPr lang="en-US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(</a:t>
                </a:r>
                <a:r>
                  <a:rPr lang="lv-LV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ieguldījumu priekšnosacījumi</a:t>
                </a:r>
                <a:r>
                  <a:rPr lang="en-US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)</a:t>
                </a:r>
                <a:r>
                  <a:rPr lang="lv-LV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–izstrāde un apstiprināšana</a:t>
                </a:r>
                <a:endParaRPr lang="en-US" sz="1100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4052939" y="944837"/>
                <a:ext cx="1523878" cy="261610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r>
                  <a:rPr lang="lv-LV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Nozaru plānošanas dokumenti </a:t>
                </a:r>
                <a:endParaRPr lang="en-US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</p:grpSp>
      </p:grpSp>
      <p:sp>
        <p:nvSpPr>
          <p:cNvPr id="48" name="Oval 47"/>
          <p:cNvSpPr>
            <a:spLocks noChangeAspect="1"/>
          </p:cNvSpPr>
          <p:nvPr/>
        </p:nvSpPr>
        <p:spPr>
          <a:xfrm rot="5400000">
            <a:off x="5911159" y="4139890"/>
            <a:ext cx="193072" cy="256984"/>
          </a:xfrm>
          <a:prstGeom prst="ellipse">
            <a:avLst/>
          </a:prstGeom>
          <a:solidFill>
            <a:schemeClr val="accent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endParaRPr 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 rot="5400000">
            <a:off x="5907252" y="4789122"/>
            <a:ext cx="193072" cy="256984"/>
          </a:xfrm>
          <a:prstGeom prst="ellipse">
            <a:avLst/>
          </a:prstGeom>
          <a:solidFill>
            <a:schemeClr val="accent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endParaRPr 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208726" y="6146053"/>
            <a:ext cx="5491928" cy="276999"/>
            <a:chOff x="2762535" y="5164724"/>
            <a:chExt cx="5213624" cy="276999"/>
          </a:xfrm>
        </p:grpSpPr>
        <p:sp>
          <p:nvSpPr>
            <p:cNvPr id="54" name="TextBox 53"/>
            <p:cNvSpPr txBox="1"/>
            <p:nvPr/>
          </p:nvSpPr>
          <p:spPr>
            <a:xfrm>
              <a:off x="2762535" y="5170435"/>
              <a:ext cx="159664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v-LV" sz="1100" b="1" dirty="0">
                  <a:solidFill>
                    <a:schemeClr val="accent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2022.gada sākums</a:t>
              </a:r>
              <a:endParaRPr lang="en-GB" sz="11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682441" y="5164724"/>
              <a:ext cx="3293718" cy="27699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lv-LV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DP oficiāla iesniegšana EK SFC2021 </a:t>
              </a:r>
              <a:endPara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78" name="Oval 77"/>
          <p:cNvSpPr>
            <a:spLocks noChangeAspect="1"/>
          </p:cNvSpPr>
          <p:nvPr/>
        </p:nvSpPr>
        <p:spPr>
          <a:xfrm rot="5400000">
            <a:off x="5922552" y="6154076"/>
            <a:ext cx="193072" cy="256984"/>
          </a:xfrm>
          <a:prstGeom prst="ellipse">
            <a:avLst/>
          </a:prstGeom>
          <a:solidFill>
            <a:schemeClr val="accent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endParaRPr 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025D2F5-6791-4F45-B030-E18F9A10EB91}"/>
              </a:ext>
            </a:extLst>
          </p:cNvPr>
          <p:cNvCxnSpPr>
            <a:cxnSpLocks/>
          </p:cNvCxnSpPr>
          <p:nvPr/>
        </p:nvCxnSpPr>
        <p:spPr>
          <a:xfrm>
            <a:off x="3501773" y="3799997"/>
            <a:ext cx="2514517" cy="0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97417E1-8B99-4D55-BEDA-481AF52A72D9}"/>
              </a:ext>
            </a:extLst>
          </p:cNvPr>
          <p:cNvSpPr txBox="1"/>
          <p:nvPr/>
        </p:nvSpPr>
        <p:spPr>
          <a:xfrm>
            <a:off x="2458644" y="3487144"/>
            <a:ext cx="1409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Regulu spēkā stāšanās 01.07.2021.</a:t>
            </a:r>
          </a:p>
        </p:txBody>
      </p:sp>
      <p:pic>
        <p:nvPicPr>
          <p:cNvPr id="42" name="Picture 41" descr="check mark check box green mark public domain image - FreeIMG">
            <a:extLst>
              <a:ext uri="{FF2B5EF4-FFF2-40B4-BE49-F238E27FC236}">
                <a16:creationId xmlns:a16="http://schemas.microsoft.com/office/drawing/2014/main" id="{07EA627E-6553-4C62-AF21-3659322907A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515" y="3528942"/>
            <a:ext cx="424307" cy="46166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" name="Group 27"/>
          <p:cNvGrpSpPr/>
          <p:nvPr/>
        </p:nvGrpSpPr>
        <p:grpSpPr>
          <a:xfrm>
            <a:off x="3163219" y="5176571"/>
            <a:ext cx="7194999" cy="630324"/>
            <a:chOff x="2584562" y="3160112"/>
            <a:chExt cx="4376515" cy="630324"/>
          </a:xfrm>
        </p:grpSpPr>
        <p:sp>
          <p:nvSpPr>
            <p:cNvPr id="29" name="TextBox 28"/>
            <p:cNvSpPr txBox="1"/>
            <p:nvPr/>
          </p:nvSpPr>
          <p:spPr>
            <a:xfrm>
              <a:off x="2584562" y="3261977"/>
              <a:ext cx="168022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lv-LV" sz="1100" b="1" dirty="0">
                  <a:solidFill>
                    <a:schemeClr val="accent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2021.g. beigas/ 2022.g. sākums</a:t>
              </a:r>
              <a:endParaRPr lang="en-US" sz="11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4432880" y="3160112"/>
              <a:ext cx="2528197" cy="630324"/>
              <a:chOff x="4238308" y="817785"/>
              <a:chExt cx="2528197" cy="630324"/>
            </a:xfrm>
          </p:grpSpPr>
          <p:sp>
            <p:nvSpPr>
              <p:cNvPr id="31" name="Subtitle 2"/>
              <p:cNvSpPr txBox="1">
                <a:spLocks/>
              </p:cNvSpPr>
              <p:nvPr/>
            </p:nvSpPr>
            <p:spPr>
              <a:xfrm>
                <a:off x="4247410" y="996423"/>
                <a:ext cx="2519095" cy="451686"/>
              </a:xfrm>
              <a:prstGeom prst="rect">
                <a:avLst/>
              </a:prstGeom>
            </p:spPr>
            <p:txBody>
              <a:bodyPr vert="horz" wrap="square" lIns="81559" tIns="40779" rIns="81559" bIns="40779" rtlCol="0">
                <a:spAutoFit/>
              </a:bodyPr>
              <a:lstStyle>
                <a:lvl1pPr marL="0" indent="0" algn="ctr" defTabSz="1087636" rtl="0" eaLnBrk="1" latinLnBrk="0" hangingPunct="1">
                  <a:lnSpc>
                    <a:spcPct val="120000"/>
                  </a:lnSpc>
                  <a:spcBef>
                    <a:spcPct val="20000"/>
                  </a:spcBef>
                  <a:buFont typeface="Arial"/>
                  <a:buNone/>
                  <a:defRPr sz="2400" kern="1200">
                    <a:solidFill>
                      <a:schemeClr val="tx2"/>
                    </a:solidFill>
                    <a:latin typeface="Open Sans Light"/>
                    <a:ea typeface="+mn-ea"/>
                    <a:cs typeface="Open Sans Light"/>
                  </a:defRPr>
                </a:lvl1pPr>
                <a:lvl2pPr marL="108763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2pPr>
                <a:lvl3pPr marL="2175271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3pPr>
                <a:lvl4pPr marL="3262912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4pPr>
                <a:lvl5pPr marL="4350546" indent="0" algn="ctr" defTabSz="1087636" rtl="0" eaLnBrk="1" latinLnBrk="0" hangingPunct="1">
                  <a:lnSpc>
                    <a:spcPct val="130000"/>
                  </a:lnSpc>
                  <a:spcBef>
                    <a:spcPct val="20000"/>
                  </a:spcBef>
                  <a:buFont typeface="Arial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Open Sans"/>
                    <a:ea typeface="+mn-ea"/>
                    <a:cs typeface="Open Sans"/>
                  </a:defRPr>
                </a:lvl5pPr>
                <a:lvl6pPr marL="5438184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6525820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7613455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8701091" indent="0" algn="ctr" defTabSz="1087636" rtl="0" eaLnBrk="1" latinLnBrk="0" hangingPunct="1">
                  <a:spcBef>
                    <a:spcPct val="20000"/>
                  </a:spcBef>
                  <a:buFont typeface="Arial"/>
                  <a:buNone/>
                  <a:defRPr sz="4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>
                  <a:lnSpc>
                    <a:spcPct val="100000"/>
                  </a:lnSpc>
                </a:pPr>
                <a:r>
                  <a:rPr lang="lv-LV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Sanāksmes, failu apmaiņa par saņemtajiem EK komentāriem, precizējumu veikšana programmā</a:t>
                </a:r>
                <a:endParaRPr lang="en-US" sz="1200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238308" y="817785"/>
                <a:ext cx="1127366" cy="276999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r>
                  <a:rPr lang="lv-LV" sz="1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Konsultācijas ar EK</a:t>
                </a:r>
                <a:endParaRPr lang="en-US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</p:grpSp>
      </p:grpSp>
      <p:sp>
        <p:nvSpPr>
          <p:cNvPr id="39" name="Oval 38"/>
          <p:cNvSpPr>
            <a:spLocks noChangeAspect="1"/>
          </p:cNvSpPr>
          <p:nvPr/>
        </p:nvSpPr>
        <p:spPr>
          <a:xfrm rot="5400000">
            <a:off x="5919753" y="5271157"/>
            <a:ext cx="193072" cy="256984"/>
          </a:xfrm>
          <a:prstGeom prst="ellipse">
            <a:avLst/>
          </a:prstGeom>
          <a:solidFill>
            <a:schemeClr val="accent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endParaRPr 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2421593" y="5622497"/>
            <a:ext cx="5410345" cy="461666"/>
            <a:chOff x="3910633" y="4127849"/>
            <a:chExt cx="2963728" cy="582789"/>
          </a:xfrm>
        </p:grpSpPr>
        <p:sp>
          <p:nvSpPr>
            <p:cNvPr id="41" name="TextBox 40"/>
            <p:cNvSpPr txBox="1"/>
            <p:nvPr/>
          </p:nvSpPr>
          <p:spPr>
            <a:xfrm>
              <a:off x="3910633" y="4127849"/>
              <a:ext cx="1945250" cy="58278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lv-LV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Programma MK</a:t>
              </a:r>
              <a:endPara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r>
                <a:rPr lang="lv-LV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Programmas gala versijas iesniegšana MK</a:t>
              </a:r>
              <a:endPara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953050" y="4355081"/>
              <a:ext cx="921311" cy="3302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lv-LV" sz="1100" b="1" dirty="0">
                  <a:solidFill>
                    <a:schemeClr val="accent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2022.gada sākums</a:t>
              </a:r>
              <a:endParaRPr lang="en-US" sz="11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44" name="Oval 43"/>
          <p:cNvSpPr>
            <a:spLocks noChangeAspect="1"/>
          </p:cNvSpPr>
          <p:nvPr/>
        </p:nvSpPr>
        <p:spPr>
          <a:xfrm rot="5400000">
            <a:off x="5919753" y="5802516"/>
            <a:ext cx="193072" cy="256984"/>
          </a:xfrm>
          <a:prstGeom prst="ellipse">
            <a:avLst/>
          </a:prstGeom>
          <a:solidFill>
            <a:schemeClr val="accent2"/>
          </a:solidFill>
          <a:ln w="2857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rtlCol="0" anchor="ctr"/>
          <a:lstStyle/>
          <a:p>
            <a:pPr algn="ctr"/>
            <a:endParaRPr lang="en-US" sz="1200" b="1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46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3572" y="198127"/>
            <a:ext cx="6957752" cy="317156"/>
          </a:xfrm>
        </p:spPr>
        <p:txBody>
          <a:bodyPr>
            <a:normAutofit fontScale="90000"/>
          </a:bodyPr>
          <a:lstStyle/>
          <a:p>
            <a:r>
              <a:rPr lang="lv-LV" sz="2500" dirty="0"/>
              <a:t>Ieguldījumu nepārtrauktība</a:t>
            </a:r>
            <a:endParaRPr lang="en-GB" sz="2500" u="sn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941608" y="6324600"/>
            <a:ext cx="421593" cy="304800"/>
          </a:xfrm>
        </p:spPr>
        <p:txBody>
          <a:bodyPr/>
          <a:lstStyle/>
          <a:p>
            <a:fld id="{0B582915-0310-4CDD-9A79-BDC3E59340E8}" type="slidenum">
              <a:rPr lang="en-US" altLang="lv-LV" smtClean="0"/>
              <a:pPr/>
              <a:t>12</a:t>
            </a:fld>
            <a:endParaRPr lang="en-US" altLang="lv-LV"/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 bwMode="auto">
          <a:xfrm>
            <a:off x="10058400" y="6324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38213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898989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68313" indent="-111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38213" indent="-238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408113" indent="-365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78013" indent="-492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endParaRPr lang="en-US" altLang="lv-LV" sz="12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42290879"/>
              </p:ext>
            </p:extLst>
          </p:nvPr>
        </p:nvGraphicFramePr>
        <p:xfrm>
          <a:off x="2133600" y="1330037"/>
          <a:ext cx="7866197" cy="409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0574" y="5738281"/>
            <a:ext cx="581059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300" dirty="0">
                <a:latin typeface="Verdana" panose="020B0604030504040204" pitchFamily="34" charset="0"/>
                <a:ea typeface="Verdana" panose="020B0604030504040204" pitchFamily="34" charset="0"/>
              </a:rPr>
              <a:t>! Arī ātrāk uzsākamo SAM gadījumā ir nepieciešams, ka </a:t>
            </a:r>
            <a:r>
              <a:rPr lang="lv-LV" sz="1300" b="1" dirty="0">
                <a:latin typeface="Verdana" panose="020B0604030504040204" pitchFamily="34" charset="0"/>
                <a:ea typeface="Verdana" panose="020B0604030504040204" pitchFamily="34" charset="0"/>
              </a:rPr>
              <a:t>ir apstiprināts nozares plānošanas dokuments, </a:t>
            </a:r>
            <a:r>
              <a:rPr lang="lv-LV" sz="1300" dirty="0">
                <a:latin typeface="Verdana" panose="020B0604030504040204" pitchFamily="34" charset="0"/>
                <a:ea typeface="Verdana" panose="020B0604030504040204" pitchFamily="34" charset="0"/>
              </a:rPr>
              <a:t>kas nodrošina </a:t>
            </a:r>
            <a:r>
              <a:rPr lang="lv-LV" sz="1300" b="1" dirty="0">
                <a:latin typeface="Verdana" panose="020B0604030504040204" pitchFamily="34" charset="0"/>
                <a:ea typeface="Verdana" panose="020B0604030504040204" pitchFamily="34" charset="0"/>
              </a:rPr>
              <a:t>ieguldījumu priekšnosacījuma izpildi.</a:t>
            </a:r>
            <a:endParaRPr lang="en-GB" sz="13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99426" y="5738280"/>
            <a:ext cx="485534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300" b="1" dirty="0">
                <a:latin typeface="Verdana" panose="020B0604030504040204" pitchFamily="34" charset="0"/>
                <a:ea typeface="Verdana" panose="020B0604030504040204" pitchFamily="34" charset="0"/>
              </a:rPr>
              <a:t>Izdevumus nav iespējams deklarēt EK</a:t>
            </a:r>
            <a:r>
              <a:rPr lang="lv-LV" sz="1300" dirty="0">
                <a:latin typeface="Verdana" panose="020B0604030504040204" pitchFamily="34" charset="0"/>
                <a:ea typeface="Verdana" panose="020B0604030504040204" pitchFamily="34" charset="0"/>
              </a:rPr>
              <a:t>, kamēr nav izpildīti visi attiecīgajam SAM noteiktie ieguldījumu priekšnosacījumi!</a:t>
            </a:r>
            <a:endParaRPr lang="en-GB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6869" y="573582"/>
            <a:ext cx="984738" cy="98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72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5804" y="99754"/>
            <a:ext cx="6957752" cy="1150548"/>
          </a:xfrm>
        </p:spPr>
        <p:txBody>
          <a:bodyPr>
            <a:normAutofit/>
          </a:bodyPr>
          <a:lstStyle/>
          <a:p>
            <a:r>
              <a:rPr lang="lv-LV" sz="2500" dirty="0"/>
              <a:t>Programmas papildinājums</a:t>
            </a:r>
            <a:endParaRPr lang="en-US" sz="25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233330" y="1396123"/>
            <a:ext cx="1135747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ESfondi.lv jau pieejama detalizētāka informācija par programmas ietvaros plānoto SAM, to pasākumiem un kārtām, t.sk.:</a:t>
            </a:r>
          </a:p>
          <a:p>
            <a:endParaRPr lang="lv-LV" sz="15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indikatīvais finansējuma sadalījums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finansējuma saņēmēji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sadarbības partneri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atlases veids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galvenās atbalstāmās darbības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plānotais atlases uzsākšanas laiks</a:t>
            </a:r>
          </a:p>
          <a:p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https://www.esfondi.lv/planosana-1</a:t>
            </a:r>
            <a:r>
              <a:rPr lang="lv-LV" sz="15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5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↓</a:t>
            </a:r>
            <a:endParaRPr lang="lv-LV" sz="15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GB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414" y="3847282"/>
            <a:ext cx="9459309" cy="29493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964680" y="2410743"/>
            <a:ext cx="3356956" cy="1092607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lv-LV" sz="1300" dirty="0">
                <a:latin typeface="Verdana" panose="020B0604030504040204" pitchFamily="34" charset="0"/>
                <a:ea typeface="Verdana" panose="020B0604030504040204" pitchFamily="34" charset="0"/>
              </a:rPr>
              <a:t>FM sadarbībā ar ministrijām </a:t>
            </a:r>
            <a:r>
              <a:rPr lang="lv-LV" sz="1300" b="1" dirty="0">
                <a:latin typeface="Verdana" panose="020B0604030504040204" pitchFamily="34" charset="0"/>
                <a:ea typeface="Verdana" panose="020B0604030504040204" pitchFamily="34" charset="0"/>
              </a:rPr>
              <a:t>turpina darbu pie programmas izstrādes, t.sk. konsultācijas ar EK, attiecīgi arī programmas papildinājuma informācija var vēl precizēties</a:t>
            </a:r>
            <a:r>
              <a:rPr lang="lv-LV" sz="13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5034" y="74770"/>
            <a:ext cx="1414061" cy="1414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7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3758" y="38166"/>
            <a:ext cx="6957752" cy="890752"/>
          </a:xfrm>
        </p:spPr>
        <p:txBody>
          <a:bodyPr>
            <a:normAutofit/>
          </a:bodyPr>
          <a:lstStyle/>
          <a:p>
            <a:r>
              <a:rPr lang="lv-LV" dirty="0"/>
              <a:t>Ātrāk uzsākamās investīcijas</a:t>
            </a:r>
            <a:endParaRPr lang="en-US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327923" y="1128983"/>
            <a:ext cx="117673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indent="-228600">
              <a:buAutoNum type="arabicParenR"/>
            </a:pP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Attiecīgās jomas specifiskajiem </a:t>
            </a:r>
            <a:r>
              <a:rPr lang="lv-LV" sz="1200" b="1" dirty="0">
                <a:latin typeface="Verdana" panose="020B0604030504040204" pitchFamily="34" charset="0"/>
                <a:ea typeface="Verdana" panose="020B0604030504040204" pitchFamily="34" charset="0"/>
              </a:rPr>
              <a:t>ieguldījumu priekšnosacījumiem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(nozares plānošanas dokumenti) ir jābūt izpildītiem/saņemtam neoficiālam EK saskaņojumam;</a:t>
            </a:r>
          </a:p>
          <a:p>
            <a:pPr marL="228600" indent="-228600">
              <a:buAutoNum type="arabicParenR"/>
            </a:pPr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indent="-228600">
              <a:buAutoNum type="arabicParenR"/>
            </a:pP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Skaidri </a:t>
            </a:r>
            <a:r>
              <a:rPr lang="lv-LV" sz="1200" b="1" dirty="0">
                <a:latin typeface="Verdana" panose="020B0604030504040204" pitchFamily="34" charset="0"/>
                <a:ea typeface="Verdana" panose="020B0604030504040204" pitchFamily="34" charset="0"/>
              </a:rPr>
              <a:t>saprotamam un pamatotam plānoto investīciju tvērumam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marL="228600" indent="-228600">
              <a:buAutoNum type="arabicParenR"/>
            </a:pPr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indent="-228600">
              <a:buAutoNum type="arabicParenR"/>
            </a:pP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Izvērtētam, </a:t>
            </a:r>
            <a:r>
              <a:rPr lang="lv-LV" sz="1200" b="1" dirty="0">
                <a:latin typeface="Verdana" panose="020B0604030504040204" pitchFamily="34" charset="0"/>
                <a:ea typeface="Verdana" panose="020B0604030504040204" pitchFamily="34" charset="0"/>
              </a:rPr>
              <a:t>vai plānotās investīcijas mazinās finansējuma pārrāvumu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starp plānošanas periodiem;</a:t>
            </a:r>
          </a:p>
          <a:p>
            <a:pPr marL="228600" indent="-228600">
              <a:buAutoNum type="arabicParenR"/>
            </a:pPr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indent="-228600">
              <a:buAutoNum type="arabicParenR"/>
            </a:pP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Izvērtētam, </a:t>
            </a:r>
            <a:r>
              <a:rPr lang="lv-LV" sz="1200" b="1" dirty="0">
                <a:latin typeface="Verdana" panose="020B0604030504040204" pitchFamily="34" charset="0"/>
                <a:ea typeface="Verdana" panose="020B0604030504040204" pitchFamily="34" charset="0"/>
              </a:rPr>
              <a:t>vai ieguldījumu ietvaros būs piemērojami valsts atbalsta nosacījumi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un šobrīd jau ir spēkā esošs regulējums, kas būtu piemērojams investīciju ātrākai uzsākšanai;</a:t>
            </a:r>
          </a:p>
          <a:p>
            <a:pPr marL="228600" indent="-228600">
              <a:buAutoNum type="arabicParenR"/>
            </a:pPr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indent="-228600">
              <a:buAutoNum type="arabicParenR"/>
            </a:pP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Izvērtētam un pamatotam </a:t>
            </a:r>
            <a:r>
              <a:rPr lang="lv-LV" sz="1200" b="1" dirty="0">
                <a:latin typeface="Verdana" panose="020B0604030504040204" pitchFamily="34" charset="0"/>
                <a:ea typeface="Verdana" panose="020B0604030504040204" pitchFamily="34" charset="0"/>
              </a:rPr>
              <a:t>plānotā finansējuma apjomam, 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 iespējamai naudas plūsmai, apzinoties </a:t>
            </a:r>
            <a:r>
              <a:rPr lang="lv-LV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attiecināmības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 riskus un potenciālo slogu valsts budžetam (finansējuma apjoma samērīgums pret papildus administratīvo slogu; </a:t>
            </a:r>
          </a:p>
          <a:p>
            <a:pPr marL="228600" indent="-228600">
              <a:buAutoNum type="arabicParenR"/>
            </a:pPr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28600" indent="-228600">
              <a:buAutoNum type="arabicParenR"/>
            </a:pP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Izvērtētam, </a:t>
            </a:r>
            <a:r>
              <a:rPr lang="lv-LV" sz="1200" b="1" dirty="0">
                <a:latin typeface="Verdana" panose="020B0604030504040204" pitchFamily="34" charset="0"/>
                <a:ea typeface="Verdana" panose="020B0604030504040204" pitchFamily="34" charset="0"/>
              </a:rPr>
              <a:t>vai ir plānoti faktiskie izdevumi projektos</a:t>
            </a:r>
            <a:r>
              <a:rPr lang="lv-LV" sz="1200" dirty="0">
                <a:latin typeface="Verdana" panose="020B0604030504040204" pitchFamily="34" charset="0"/>
                <a:ea typeface="Verdana" panose="020B0604030504040204" pitchFamily="34" charset="0"/>
              </a:rPr>
              <a:t>, vai tikai administrēšanas izmaksas pirmajā gadā);</a:t>
            </a:r>
            <a:endParaRPr lang="en-GB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lv-LV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37" t="8975" r="8220" b="8608"/>
          <a:stretch/>
        </p:blipFill>
        <p:spPr>
          <a:xfrm>
            <a:off x="9275884" y="4631805"/>
            <a:ext cx="2362200" cy="13188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33759" y="496715"/>
            <a:ext cx="67836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v-LV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1600" b="1" dirty="0">
                <a:latin typeface="Verdana" panose="020B0604030504040204" pitchFamily="34" charset="0"/>
                <a:ea typeface="Verdana" panose="020B0604030504040204" pitchFamily="34" charset="0"/>
              </a:rPr>
              <a:t>Programmas investīcijas ir iespējams uzsākt jau šobrīd, ievērojot šādus nosacījumus: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8927" y="4228092"/>
            <a:ext cx="852435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5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28.10.2021. apakškomitejā atbalstīta </a:t>
            </a:r>
            <a:r>
              <a:rPr lang="lv-LV" sz="15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pirmā</a:t>
            </a:r>
            <a:r>
              <a:rPr lang="lv-LV" sz="15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5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ātrāk uzsākamā investīcija-</a:t>
            </a:r>
            <a:r>
              <a:rPr lang="lv-LV" sz="15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4.3.1.2. pasākums «Pakalpojumu kvalitātes un pieejamības uzlabošana, tuvinot valsts sociālās aprūpes centru filiāles ģimeniskai videi pietuvinātiem pakalpojumiem». </a:t>
            </a:r>
          </a:p>
          <a:p>
            <a:endParaRPr lang="lv-LV" sz="15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15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26.11.2021. apakškomitejai pieteikta </a:t>
            </a:r>
            <a:r>
              <a:rPr lang="lv-LV" sz="15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nākamā ātrāk uzsākamā investīcija - </a:t>
            </a:r>
            <a:r>
              <a:rPr lang="lv-LV" sz="15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4.3.6.3. pasākums «Atbalsts bērniem ar smagu diagnozi vai funkcionāliem traucējumiem, iespējamu vai esošu invaliditāti un viņu ģimenes locekļiem».</a:t>
            </a:r>
            <a:endParaRPr lang="en-GB" sz="15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777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15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1940169" y="6625982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/>
              <a:pPr/>
              <a:t>25.11.2021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1703512" y="1610543"/>
            <a:ext cx="8507288" cy="4857403"/>
          </a:xfrm>
        </p:spPr>
        <p:txBody>
          <a:bodyPr>
            <a:normAutofit/>
          </a:bodyPr>
          <a:lstStyle/>
          <a:p>
            <a:pPr algn="just"/>
            <a:endParaRPr lang="lv-LV" sz="2200" b="1" dirty="0"/>
          </a:p>
          <a:p>
            <a:pPr algn="just">
              <a:spcBef>
                <a:spcPts val="1200"/>
              </a:spcBef>
            </a:pPr>
            <a:endParaRPr lang="lv-LV" sz="2200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2329658" y="101219"/>
            <a:ext cx="6883660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500" dirty="0"/>
              <a:t>Turpmākais darbs – </a:t>
            </a:r>
          </a:p>
          <a:p>
            <a:r>
              <a:rPr lang="lv-LV" sz="2500" dirty="0"/>
              <a:t>Būtiskākie EK komentāri</a:t>
            </a:r>
            <a:endParaRPr lang="lv-LV" sz="2500" u="sng" dirty="0"/>
          </a:p>
        </p:txBody>
      </p:sp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6253943" y="1609352"/>
          <a:ext cx="4545677" cy="4207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27922" y="1415612"/>
            <a:ext cx="1145767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Saņemti konceptuāli EK komentāri:</a:t>
            </a:r>
          </a:p>
          <a:p>
            <a:pPr algn="just"/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Par Taisnīgas pārkārtošanās fonda 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plānoto investīciju tvērumu;</a:t>
            </a:r>
          </a:p>
          <a:p>
            <a:pPr marL="342900" indent="-342900" algn="just">
              <a:buFontTx/>
              <a:buChar char="-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Par 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transporta investīciju 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balansu un Kohēzijas fonda plānotajiem ieguldījumiem transporta jomā;</a:t>
            </a:r>
          </a:p>
          <a:p>
            <a:pPr algn="just"/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Ieguldījumu apjomu 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bioloģiskajā daudzveidībā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lv-LV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biometāna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 ieguldījumu 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izmantošanas </a:t>
            </a:r>
            <a:r>
              <a:rPr lang="lv-LV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meŗki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algn="just"/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Finansējuma 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pārvedumiem starp ESF+ un ERAF </a:t>
            </a:r>
            <a:r>
              <a:rPr lang="lv-LV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deinstitucionalizācijas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 ieguldījumiem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342900" indent="-342900" algn="just">
              <a:buFontTx/>
              <a:buChar char="-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Administratīvās kapacitātes </a:t>
            </a:r>
            <a:r>
              <a:rPr lang="lv-LV" sz="2000" b="1" dirty="0" err="1">
                <a:latin typeface="Verdana" panose="020B0604030504040204" pitchFamily="34" charset="0"/>
                <a:ea typeface="Verdana" panose="020B0604030504040204" pitchFamily="34" charset="0"/>
              </a:rPr>
              <a:t>ceļakartes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 tvērumu un sasniedzamajiem rādītājiem.</a:t>
            </a:r>
          </a:p>
          <a:p>
            <a:pPr marL="342900" indent="-342900" algn="just">
              <a:buFontTx/>
              <a:buChar char="-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Turpinās diskusijas ar EK kolēģiem</a:t>
            </a:r>
            <a:r>
              <a:rPr lang="lv-LV" sz="2000" dirty="0">
                <a:latin typeface="Verdana" panose="020B0604030504040204" pitchFamily="34" charset="0"/>
                <a:ea typeface="Verdana" panose="020B0604030504040204" pitchFamily="34" charset="0"/>
              </a:rPr>
              <a:t>, lai vienotos par efektīvāko risinājumu, lai nodrošinātu atbilstību NAP2027 un ES normatīvajam regulējumam.</a:t>
            </a:r>
            <a:endParaRPr lang="lv-LV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" t="9340" b="17473"/>
          <a:stretch/>
        </p:blipFill>
        <p:spPr>
          <a:xfrm>
            <a:off x="9053868" y="364266"/>
            <a:ext cx="2238741" cy="1333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27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06108" y="3523435"/>
            <a:ext cx="7772400" cy="914400"/>
          </a:xfrm>
        </p:spPr>
        <p:txBody>
          <a:bodyPr>
            <a:normAutofit/>
          </a:bodyPr>
          <a:lstStyle/>
          <a:p>
            <a:r>
              <a:rPr lang="lv-LV" altLang="lv-LV" sz="1800" b="1" dirty="0"/>
              <a:t>Paldies par uzmanību!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228463673"/>
              </p:ext>
            </p:extLst>
          </p:nvPr>
        </p:nvGraphicFramePr>
        <p:xfrm>
          <a:off x="-860298" y="1121726"/>
          <a:ext cx="7138912" cy="5633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259935" y="99032"/>
            <a:ext cx="7274646" cy="1036638"/>
          </a:xfrm>
        </p:spPr>
        <p:txBody>
          <a:bodyPr>
            <a:normAutofit/>
          </a:bodyPr>
          <a:lstStyle/>
          <a:p>
            <a:r>
              <a:rPr lang="lv-LV" sz="2500" dirty="0"/>
              <a:t>Partneru iesaiste programmas izstrādē</a:t>
            </a:r>
            <a:endParaRPr lang="en-US" sz="2500" dirty="0"/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11425981" y="6271490"/>
            <a:ext cx="618238" cy="357909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defTabSz="938213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rgbClr val="898989"/>
                </a:solidFill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  <a:lvl2pPr marL="468313" indent="-111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2pPr>
            <a:lvl3pPr marL="938213" indent="-238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3pPr>
            <a:lvl4pPr marL="1408113" indent="-365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4pPr>
            <a:lvl5pPr marL="1878013" indent="-49213" algn="l" defTabSz="938213" rtl="0" fontAlgn="base">
              <a:spcBef>
                <a:spcPct val="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9pPr>
          </a:lstStyle>
          <a:p>
            <a:fld id="{0B582915-0310-4CDD-9A79-BDC3E59340E8}" type="slidenum">
              <a:rPr lang="en-US" altLang="lv-LV"/>
              <a:pPr/>
              <a:t>2</a:t>
            </a:fld>
            <a:endParaRPr lang="en-US" altLang="lv-LV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92383" y="1246235"/>
            <a:ext cx="16474" cy="5093904"/>
          </a:xfrm>
          <a:prstGeom prst="straightConnector1">
            <a:avLst/>
          </a:prstGeom>
          <a:ln w="38100">
            <a:solidFill>
              <a:srgbClr val="0070C0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213719" y="1218487"/>
            <a:ext cx="6085651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Nozaru asociāciju un biedrību iesaiste nozares politikā un ieguldījumu priekšnosacījumu izpildē</a:t>
            </a:r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sniedzot viedokli elektroniskās saskaņošanas un organizēto publisko apspriežu ietvaros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43020" y="2140327"/>
            <a:ext cx="6056350" cy="1446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 11 tematiskās diskusijas – piedalījušies </a:t>
            </a:r>
            <a:b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1 204 pārstāvji no ļoti plaša interesentu loka – sadarbības partneri, NVO, biedrības un nodibinājumi, pašvaldības, juridiskas personas un privātpersonas</a:t>
            </a:r>
            <a:endParaRPr lang="lv-LV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ES fondu iestāžu un partneru kopīga platforma = </a:t>
            </a:r>
          </a:p>
          <a:p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- informācijas apmaiņa</a:t>
            </a:r>
          </a:p>
          <a:p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- aktīvas diskusijas</a:t>
            </a:r>
          </a:p>
          <a:p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- vienošanos par nepieciešamajām izmaiņām programmā</a:t>
            </a:r>
            <a:endParaRPr lang="en-GB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69470" y="3886296"/>
            <a:ext cx="6039497" cy="1446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Publiskajā apspriedē saņemti 724 komentāri – no vairāk kā 60 sadarbības partneriem, dažādām NVO, biedrībām un nodibinājumiem, pašvaldībām, juridiskām personām un privātpersonām</a:t>
            </a:r>
            <a:endParaRPr lang="lv-LV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Rezultātā:</a:t>
            </a:r>
          </a:p>
          <a:p>
            <a:pPr marL="285750" indent="-285750">
              <a:buFontTx/>
              <a:buChar char="-"/>
            </a:pPr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precīzākas atbalstāmās darbības un mērķa grupas, uzlabota programmas teksta kvalitāte</a:t>
            </a:r>
          </a:p>
          <a:p>
            <a:pPr marL="285750" indent="-285750">
              <a:buFontTx/>
              <a:buChar char="-"/>
            </a:pPr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apzinātas skaidrākas nozaru prioritātes un vajadzības</a:t>
            </a:r>
          </a:p>
          <a:p>
            <a:pPr marL="285750" indent="-285750">
              <a:buFontTx/>
              <a:buChar char="-"/>
            </a:pPr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saņemti argumenti un fona informācija tālākām diskusijām ar EK </a:t>
            </a:r>
            <a:endParaRPr lang="en-GB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0" name="Straight Arrow Connector 9"/>
          <p:cNvCxnSpPr>
            <a:cxnSpLocks/>
            <a:endCxn id="6" idx="1"/>
          </p:cNvCxnSpPr>
          <p:nvPr/>
        </p:nvCxnSpPr>
        <p:spPr>
          <a:xfrm flipV="1">
            <a:off x="4376508" y="1518569"/>
            <a:ext cx="837211" cy="15061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376508" y="2390150"/>
            <a:ext cx="866512" cy="25215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376508" y="3230188"/>
            <a:ext cx="883364" cy="117332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269469" y="5632265"/>
            <a:ext cx="6039498" cy="76944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VSS procesā saņemti vairāk kā 50 atzinumi, 248 komentāri (t.sk. sniedzot pirmreizējos atzinumus) </a:t>
            </a:r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no 16 sadarbības un sociālajiem partneriem, NVO, pašvaldībām.</a:t>
            </a:r>
          </a:p>
          <a:p>
            <a:r>
              <a:rPr lang="lv-LV" sz="1100" dirty="0">
                <a:latin typeface="Verdana" panose="020B0604030504040204" pitchFamily="34" charset="0"/>
                <a:ea typeface="Verdana" panose="020B0604030504040204" pitchFamily="34" charset="0"/>
              </a:rPr>
              <a:t>Lielākā daļa komentāru ņemti vērā.</a:t>
            </a:r>
            <a:endParaRPr lang="en-GB" sz="13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392566" y="3042814"/>
            <a:ext cx="867306" cy="89562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376508" y="4623515"/>
            <a:ext cx="876904" cy="124974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4797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580612" y="6466755"/>
            <a:ext cx="4421001" cy="304800"/>
          </a:xfrm>
        </p:spPr>
        <p:txBody>
          <a:bodyPr>
            <a:normAutofit/>
          </a:bodyPr>
          <a:lstStyle/>
          <a:p>
            <a:r>
              <a:rPr lang="lv-LV" altLang="lv-LV" sz="900" b="1" i="1" dirty="0"/>
              <a:t>*Finansējums ieskaitot nacionālo līdzfinansējumu, milj. EUR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3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/>
              <a:pPr/>
              <a:t>25.11.2021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1703512" y="1268761"/>
            <a:ext cx="8507288" cy="4857403"/>
          </a:xfrm>
        </p:spPr>
        <p:txBody>
          <a:bodyPr>
            <a:normAutofit/>
          </a:bodyPr>
          <a:lstStyle/>
          <a:p>
            <a:pPr algn="just"/>
            <a:endParaRPr lang="lv-LV" b="1" dirty="0"/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2234226" y="204931"/>
            <a:ext cx="8864698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500" dirty="0"/>
              <a:t>Programmas finansējums pa politikas mērķiem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5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076574"/>
              </p:ext>
            </p:extLst>
          </p:nvPr>
        </p:nvGraphicFramePr>
        <p:xfrm>
          <a:off x="1763176" y="1049000"/>
          <a:ext cx="8447624" cy="5357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5411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4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/>
              <a:pPr/>
              <a:t>25.11.2021</a:t>
            </a:fld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2205028" y="144387"/>
            <a:ext cx="9682172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500" dirty="0"/>
              <a:t>Programmas finansējums prioritātēm un fondiem</a:t>
            </a:r>
            <a:endParaRPr lang="lv-LV" sz="2500" b="0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588370" y="6530376"/>
            <a:ext cx="3774831" cy="304800"/>
          </a:xfrm>
        </p:spPr>
        <p:txBody>
          <a:bodyPr>
            <a:normAutofit fontScale="92500"/>
          </a:bodyPr>
          <a:lstStyle/>
          <a:p>
            <a:r>
              <a:rPr lang="lv-LV" altLang="lv-LV" sz="900" b="1" i="1" dirty="0"/>
              <a:t>*Finansējums ieskaitot nacionālo līdzfinansējumu, milj. EUR</a:t>
            </a: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2897019"/>
              </p:ext>
            </p:extLst>
          </p:nvPr>
        </p:nvGraphicFramePr>
        <p:xfrm>
          <a:off x="1570893" y="1178170"/>
          <a:ext cx="8921262" cy="5298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797977" y="3114797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300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12833" y="2761457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697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6752" y="4160520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383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58336" y="4514242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512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37232" y="4867964"/>
            <a:ext cx="112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Kopā: 532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01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58169"/>
              </p:ext>
            </p:extLst>
          </p:nvPr>
        </p:nvGraphicFramePr>
        <p:xfrm>
          <a:off x="6129513" y="3154258"/>
          <a:ext cx="5532250" cy="329767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4389240">
                  <a:extLst>
                    <a:ext uri="{9D8B030D-6E8A-4147-A177-3AD203B41FA5}">
                      <a16:colId xmlns:a16="http://schemas.microsoft.com/office/drawing/2014/main" val="1021268617"/>
                    </a:ext>
                  </a:extLst>
                </a:gridCol>
                <a:gridCol w="1143010">
                  <a:extLst>
                    <a:ext uri="{9D8B030D-6E8A-4147-A177-3AD203B41FA5}">
                      <a16:colId xmlns:a16="http://schemas.microsoft.com/office/drawing/2014/main" val="731967828"/>
                    </a:ext>
                  </a:extLst>
                </a:gridCol>
              </a:tblGrid>
              <a:tr h="308544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Specifiskais atbalsta mērķis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Finansējums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92832350"/>
                  </a:ext>
                </a:extLst>
              </a:tr>
              <a:tr h="457639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1.1.1.SAM “Pētniecības un inovāciju ieviešana P&amp;A sistēmā”</a:t>
                      </a:r>
                    </a:p>
                    <a:p>
                      <a:pPr algn="l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294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951837385"/>
                  </a:ext>
                </a:extLst>
              </a:tr>
              <a:tr h="457639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1.1.2.SAM “Prasmju attīstīšana uzņēmējdarbības veicināšanai”</a:t>
                      </a:r>
                    </a:p>
                    <a:p>
                      <a:pPr algn="l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08270417"/>
                  </a:ext>
                </a:extLst>
              </a:tr>
              <a:tr h="457639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1.2.1.SAM “Pētniecības un inovāciju ieviešana uzņēmumiem”</a:t>
                      </a:r>
                    </a:p>
                    <a:p>
                      <a:pPr algn="l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49323910"/>
                  </a:ext>
                </a:extLst>
              </a:tr>
              <a:tr h="328148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1.2.2.SAM “IKT uzņēmējdarbības attīstībai”</a:t>
                      </a:r>
                    </a:p>
                    <a:p>
                      <a:pPr algn="l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55193206"/>
                  </a:ext>
                </a:extLst>
              </a:tr>
              <a:tr h="457639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1.2.3. SAM “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Atbalsts </a:t>
                      </a:r>
                      <a:r>
                        <a:rPr lang="en-GB" sz="11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MVU”</a:t>
                      </a:r>
                      <a:endParaRPr lang="lv-LV" sz="110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 fontAlgn="t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289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72345741"/>
                  </a:ext>
                </a:extLst>
              </a:tr>
              <a:tr h="308544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1.3.1. SAM “Publiskās IKT investīcijas”</a:t>
                      </a:r>
                    </a:p>
                    <a:p>
                      <a:pPr algn="l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179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56282673"/>
                  </a:ext>
                </a:extLst>
              </a:tr>
              <a:tr h="207077">
                <a:tc>
                  <a:txBody>
                    <a:bodyPr/>
                    <a:lstStyle/>
                    <a:p>
                      <a:pPr algn="just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1.4.1.SAM “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Platjoslas</a:t>
                      </a:r>
                      <a:r>
                        <a:rPr lang="lv-LV" sz="1100" u="none" strike="noStrike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internets, 5G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”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39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33332741"/>
                  </a:ext>
                </a:extLst>
              </a:tr>
              <a:tr h="207077">
                <a:tc>
                  <a:txBody>
                    <a:bodyPr/>
                    <a:lstStyle/>
                    <a:p>
                      <a:pPr algn="r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972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84386679"/>
                  </a:ext>
                </a:extLst>
              </a:tr>
            </a:tbl>
          </a:graphicData>
        </a:graphic>
      </p:graphicFrame>
      <p:sp>
        <p:nvSpPr>
          <p:cNvPr id="14342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649123" y="6619155"/>
            <a:ext cx="4421001" cy="304800"/>
          </a:xfrm>
        </p:spPr>
        <p:txBody>
          <a:bodyPr>
            <a:normAutofit/>
          </a:bodyPr>
          <a:lstStyle/>
          <a:p>
            <a:r>
              <a:rPr lang="lv-LV" altLang="lv-LV" sz="900" b="1" i="1" dirty="0"/>
              <a:t>*Finansējums ieskaitot nacionālo līdzfinansējumu, milj. EUR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5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/>
              <a:pPr/>
              <a:t>25.11.2021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1703512" y="1268761"/>
            <a:ext cx="8507288" cy="4857403"/>
          </a:xfrm>
        </p:spPr>
        <p:txBody>
          <a:bodyPr>
            <a:normAutofit/>
          </a:bodyPr>
          <a:lstStyle/>
          <a:p>
            <a:pPr algn="just"/>
            <a:endParaRPr lang="lv-LV" b="1" dirty="0"/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3133709" y="13893"/>
            <a:ext cx="6883660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500" dirty="0"/>
              <a:t>1.Politikas mērķis «Viedāka Eiropa»</a:t>
            </a:r>
            <a:endParaRPr lang="lv-LV" sz="2500" u="sng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9108491"/>
              </p:ext>
            </p:extLst>
          </p:nvPr>
        </p:nvGraphicFramePr>
        <p:xfrm>
          <a:off x="7121233" y="448803"/>
          <a:ext cx="4664367" cy="2420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00508" y="545751"/>
            <a:ext cx="12115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Prioritātes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807" y="1518899"/>
            <a:ext cx="5252316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Ieguldījumu rezultātu piemēri: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5 207 atbalstīti MVU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1 946 ar grantiem atbalstīti uzņēmumi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48,4 milj. EUR pētniecības un inovācijas aprīkojums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89,4 milj. EUR uzņēmumiem izstrādāto digitālo risinājumu vērtība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3 023 uzņēmumi ar augstu digitālo intensitāti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440 atbalstīti pētnieki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96" t="15891" r="28286" b="39187"/>
          <a:stretch/>
        </p:blipFill>
        <p:spPr>
          <a:xfrm>
            <a:off x="5249388" y="1315063"/>
            <a:ext cx="1693223" cy="16387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902" y="5248558"/>
            <a:ext cx="1184298" cy="118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357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454052" y="6554418"/>
            <a:ext cx="4421001" cy="304800"/>
          </a:xfrm>
        </p:spPr>
        <p:txBody>
          <a:bodyPr>
            <a:normAutofit/>
          </a:bodyPr>
          <a:lstStyle/>
          <a:p>
            <a:r>
              <a:rPr lang="lv-LV" altLang="lv-LV" sz="900" b="1" i="1" dirty="0"/>
              <a:t>*Finansējums ieskaitot nacionālo līdzfinansējumu, milj. EUR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6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/>
              <a:pPr/>
              <a:t>25.11.2021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1703512" y="1268761"/>
            <a:ext cx="8507288" cy="4857403"/>
          </a:xfrm>
        </p:spPr>
        <p:txBody>
          <a:bodyPr>
            <a:normAutofit/>
          </a:bodyPr>
          <a:lstStyle/>
          <a:p>
            <a:pPr algn="just"/>
            <a:endParaRPr lang="lv-LV" b="1" dirty="0"/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3186463" y="1"/>
            <a:ext cx="6883660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500" dirty="0"/>
              <a:t>2.Politikas mērķis «Zaļāka Eiropa»</a:t>
            </a:r>
            <a:endParaRPr lang="lv-LV" sz="2500" u="sng" dirty="0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846483"/>
              </p:ext>
            </p:extLst>
          </p:nvPr>
        </p:nvGraphicFramePr>
        <p:xfrm>
          <a:off x="6528977" y="750278"/>
          <a:ext cx="4793847" cy="2037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748848"/>
              </p:ext>
            </p:extLst>
          </p:nvPr>
        </p:nvGraphicFramePr>
        <p:xfrm>
          <a:off x="6117021" y="2780196"/>
          <a:ext cx="5484255" cy="3687636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4340080">
                  <a:extLst>
                    <a:ext uri="{9D8B030D-6E8A-4147-A177-3AD203B41FA5}">
                      <a16:colId xmlns:a16="http://schemas.microsoft.com/office/drawing/2014/main" val="1396854216"/>
                    </a:ext>
                  </a:extLst>
                </a:gridCol>
                <a:gridCol w="1144175">
                  <a:extLst>
                    <a:ext uri="{9D8B030D-6E8A-4147-A177-3AD203B41FA5}">
                      <a16:colId xmlns:a16="http://schemas.microsoft.com/office/drawing/2014/main" val="3756992966"/>
                    </a:ext>
                  </a:extLst>
                </a:gridCol>
              </a:tblGrid>
              <a:tr h="329201">
                <a:tc>
                  <a:txBody>
                    <a:bodyPr/>
                    <a:lstStyle/>
                    <a:p>
                      <a:pPr algn="just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Specifiskais atbalsta mērķis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Finansējums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122922605"/>
                  </a:ext>
                </a:extLst>
              </a:tr>
              <a:tr h="329201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2.1.1.SAM “</a:t>
                      </a:r>
                      <a:r>
                        <a:rPr lang="en-GB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Energoefektivitātes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pasākumi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”</a:t>
                      </a:r>
                      <a:endParaRPr lang="lv-LV" sz="110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 fontAlgn="t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476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782640902"/>
                  </a:ext>
                </a:extLst>
              </a:tr>
              <a:tr h="329201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2.1.2.SAM “Atjaunojamo energoresursu enerģijas veicināšana- </a:t>
                      </a:r>
                      <a:r>
                        <a:rPr lang="lv-LV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biometāns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”</a:t>
                      </a:r>
                    </a:p>
                    <a:p>
                      <a:pPr algn="l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12412431"/>
                  </a:ext>
                </a:extLst>
              </a:tr>
              <a:tr h="329201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2.1.3.SAM “Pielāgošanās klimata pārmaiņām, noturība pret katastrofām”</a:t>
                      </a:r>
                    </a:p>
                    <a:p>
                      <a:pPr algn="l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175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85595919"/>
                  </a:ext>
                </a:extLst>
              </a:tr>
              <a:tr h="329201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2.1.4.SAM “Atjaunojamo energoresursu enerģijas veicināšana-saules enerģija”</a:t>
                      </a:r>
                    </a:p>
                    <a:p>
                      <a:pPr algn="l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44759911"/>
                  </a:ext>
                </a:extLst>
              </a:tr>
              <a:tr h="329201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2.2.1.SAM “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</a:t>
                      </a:r>
                      <a:r>
                        <a:rPr lang="en-GB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lgtspējīg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ūdenssaimniecīb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”</a:t>
                      </a:r>
                      <a:endParaRPr lang="lv-LV" sz="110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 fontAlgn="t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87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56824253"/>
                  </a:ext>
                </a:extLst>
              </a:tr>
              <a:tr h="329201">
                <a:tc>
                  <a:txBody>
                    <a:bodyPr/>
                    <a:lstStyle/>
                    <a:p>
                      <a:pPr algn="l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2.2.2.SAM “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  <a:r>
                        <a:rPr lang="en-GB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prites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ekonomik</a:t>
                      </a:r>
                      <a:r>
                        <a:rPr lang="lv-LV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as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veicināšana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”</a:t>
                      </a:r>
                      <a:endParaRPr lang="lv-LV" sz="110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 fontAlgn="t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85813798"/>
                  </a:ext>
                </a:extLst>
              </a:tr>
              <a:tr h="220940">
                <a:tc>
                  <a:txBody>
                    <a:bodyPr/>
                    <a:lstStyle/>
                    <a:p>
                      <a:pPr algn="l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2.2.3.SAM “Dabas aizsardzība un bioloģiskā daudzveidība”</a:t>
                      </a:r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91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8631306"/>
                  </a:ext>
                </a:extLst>
              </a:tr>
              <a:tr h="329201">
                <a:tc>
                  <a:txBody>
                    <a:bodyPr/>
                    <a:lstStyle/>
                    <a:p>
                      <a:pPr algn="l" fontAlgn="t"/>
                      <a:endParaRPr lang="lv-LV" sz="110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2.3.1.SAM “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</a:t>
                      </a:r>
                      <a:r>
                        <a:rPr lang="en-GB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lgtspējīg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mobilitāt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11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pilsētās</a:t>
                      </a:r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”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92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32852605"/>
                  </a:ext>
                </a:extLst>
              </a:tr>
              <a:tr h="220940">
                <a:tc>
                  <a:txBody>
                    <a:bodyPr/>
                    <a:lstStyle/>
                    <a:p>
                      <a:pPr algn="r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Kopā: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1 089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3647794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91487" y="1552267"/>
            <a:ext cx="498912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Ieguldījumu rezultātu piemēri: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13 450 mājokļi ar uzlabotu energoefektivitāti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91 ha ar zaļo infrastruktūru nolūkā pielāgoties klimata pārmaiņām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622 050 t/gadā pārstrādāto atkritumu apjoms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60 km velo infrastruktūra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2" t="12593" r="8363" b="18449"/>
          <a:stretch/>
        </p:blipFill>
        <p:spPr>
          <a:xfrm>
            <a:off x="4451851" y="1163193"/>
            <a:ext cx="1665170" cy="153041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992010" y="574918"/>
            <a:ext cx="12115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Prioritātes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26" b="17034"/>
          <a:stretch/>
        </p:blipFill>
        <p:spPr>
          <a:xfrm>
            <a:off x="1488793" y="5035148"/>
            <a:ext cx="1895558" cy="126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10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846747" y="6494873"/>
            <a:ext cx="4421001" cy="304800"/>
          </a:xfrm>
        </p:spPr>
        <p:txBody>
          <a:bodyPr>
            <a:normAutofit/>
          </a:bodyPr>
          <a:lstStyle/>
          <a:p>
            <a:r>
              <a:rPr lang="lv-LV" altLang="lv-LV" sz="900" b="1" i="1" dirty="0"/>
              <a:t>*Finansējums ieskaitot nacionālo līdzfinansējumu, milj. EUR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7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/>
              <a:pPr/>
              <a:t>25.11.2021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1703512" y="1268761"/>
            <a:ext cx="8507288" cy="4857403"/>
          </a:xfrm>
        </p:spPr>
        <p:txBody>
          <a:bodyPr>
            <a:normAutofit/>
          </a:bodyPr>
          <a:lstStyle/>
          <a:p>
            <a:pPr algn="just"/>
            <a:endParaRPr lang="lv-LV" b="1" dirty="0"/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2417106" y="92823"/>
            <a:ext cx="7522568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500" dirty="0"/>
              <a:t>3.Politikas mērķis «Savienotāka Eiropa»</a:t>
            </a:r>
            <a:endParaRPr lang="lv-LV" sz="2500" u="sng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6089835"/>
              </p:ext>
            </p:extLst>
          </p:nvPr>
        </p:nvGraphicFramePr>
        <p:xfrm>
          <a:off x="7391499" y="796179"/>
          <a:ext cx="4237893" cy="176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220314"/>
              </p:ext>
            </p:extLst>
          </p:nvPr>
        </p:nvGraphicFramePr>
        <p:xfrm>
          <a:off x="6846747" y="4861686"/>
          <a:ext cx="4715452" cy="142529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3602638">
                  <a:extLst>
                    <a:ext uri="{9D8B030D-6E8A-4147-A177-3AD203B41FA5}">
                      <a16:colId xmlns:a16="http://schemas.microsoft.com/office/drawing/2014/main" val="280586376"/>
                    </a:ext>
                  </a:extLst>
                </a:gridCol>
                <a:gridCol w="1112814">
                  <a:extLst>
                    <a:ext uri="{9D8B030D-6E8A-4147-A177-3AD203B41FA5}">
                      <a16:colId xmlns:a16="http://schemas.microsoft.com/office/drawing/2014/main" val="2062436023"/>
                    </a:ext>
                  </a:extLst>
                </a:gridCol>
              </a:tblGrid>
              <a:tr h="245656">
                <a:tc>
                  <a:txBody>
                    <a:bodyPr/>
                    <a:lstStyle/>
                    <a:p>
                      <a:pPr algn="just" fontAlgn="t"/>
                      <a:r>
                        <a:rPr lang="lv-L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Specifiskais atbalsta mērķis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Finansējums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32635124"/>
                  </a:ext>
                </a:extLst>
              </a:tr>
              <a:tr h="366027">
                <a:tc>
                  <a:txBody>
                    <a:bodyPr/>
                    <a:lstStyle/>
                    <a:p>
                      <a:pPr algn="just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3.1.1.SAM “TEN-T transporta infrastruktūra”</a:t>
                      </a:r>
                    </a:p>
                    <a:p>
                      <a:pPr algn="just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845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20559751"/>
                  </a:ext>
                </a:extLst>
              </a:tr>
              <a:tr h="366027">
                <a:tc>
                  <a:txBody>
                    <a:bodyPr/>
                    <a:lstStyle/>
                    <a:p>
                      <a:pPr algn="just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3.1.2.SAM “Transporta infrastruktūra</a:t>
                      </a:r>
                      <a:r>
                        <a:rPr lang="lv-LV" sz="1100" u="none" strike="noStrike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savienojumos ar TEN-T</a:t>
                      </a:r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”</a:t>
                      </a:r>
                    </a:p>
                    <a:p>
                      <a:pPr algn="just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167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5462080"/>
                  </a:ext>
                </a:extLst>
              </a:tr>
              <a:tr h="301164">
                <a:tc>
                  <a:txBody>
                    <a:bodyPr/>
                    <a:lstStyle/>
                    <a:p>
                      <a:pPr algn="r" fontAlgn="t"/>
                      <a:r>
                        <a:rPr lang="lv-L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1 012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6029696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78782" y="1688375"/>
            <a:ext cx="6105785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Ieguldījumu rezultātu piemēri: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130 km jaunu vai modernizētu TEN-T dzelzceļa sliežu garums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40 km jaunu vai modernizētu TEN-T autoceļu garums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40 jaunas vai modernizētas dzelzceļa stacijas/ pieturas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6 dienas gadā laika ietaupījums no uzlabotas transporta infrastruktūras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661" y="2879535"/>
            <a:ext cx="2198076" cy="148953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1" y="5265786"/>
            <a:ext cx="1379871" cy="144918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18611" y="776964"/>
            <a:ext cx="9964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Prioritāte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693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621643" y="6630878"/>
            <a:ext cx="4421001" cy="304800"/>
          </a:xfrm>
        </p:spPr>
        <p:txBody>
          <a:bodyPr>
            <a:normAutofit/>
          </a:bodyPr>
          <a:lstStyle/>
          <a:p>
            <a:r>
              <a:rPr lang="lv-LV" altLang="lv-LV" sz="900" b="1" i="1" dirty="0"/>
              <a:t>*Finansējums ieskaitot nacionālo līdzfinansējumu, milj. EUR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8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/>
              <a:pPr/>
              <a:t>25.11.2021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1703512" y="1268761"/>
            <a:ext cx="8507288" cy="4857403"/>
          </a:xfrm>
        </p:spPr>
        <p:txBody>
          <a:bodyPr>
            <a:normAutofit/>
          </a:bodyPr>
          <a:lstStyle/>
          <a:p>
            <a:pPr algn="just"/>
            <a:endParaRPr lang="lv-LV" b="1" dirty="0"/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2403337" y="-17379"/>
            <a:ext cx="7522568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500" dirty="0"/>
              <a:t>4.Politikas mērķis «Sociālāka Eiropa»</a:t>
            </a:r>
            <a:endParaRPr lang="lv-LV" sz="2500" u="sng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3835653"/>
              </p:ext>
            </p:extLst>
          </p:nvPr>
        </p:nvGraphicFramePr>
        <p:xfrm>
          <a:off x="7180822" y="742579"/>
          <a:ext cx="4572000" cy="18815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503729"/>
              </p:ext>
            </p:extLst>
          </p:nvPr>
        </p:nvGraphicFramePr>
        <p:xfrm>
          <a:off x="4919569" y="2464459"/>
          <a:ext cx="7214949" cy="4092762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6323168">
                  <a:extLst>
                    <a:ext uri="{9D8B030D-6E8A-4147-A177-3AD203B41FA5}">
                      <a16:colId xmlns:a16="http://schemas.microsoft.com/office/drawing/2014/main" val="3858592598"/>
                    </a:ext>
                  </a:extLst>
                </a:gridCol>
                <a:gridCol w="891781">
                  <a:extLst>
                    <a:ext uri="{9D8B030D-6E8A-4147-A177-3AD203B41FA5}">
                      <a16:colId xmlns:a16="http://schemas.microsoft.com/office/drawing/2014/main" val="447854300"/>
                    </a:ext>
                  </a:extLst>
                </a:gridCol>
              </a:tblGrid>
              <a:tr h="168739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Specifiskais atbalsta mērķis</a:t>
                      </a: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Finansējums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3822900186"/>
                  </a:ext>
                </a:extLst>
              </a:tr>
              <a:tr h="168739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4.1.1.SAM “Vienlīdzīga piekļuve veselības aprūpei”</a:t>
                      </a:r>
                    </a:p>
                    <a:p>
                      <a:pPr algn="just" fontAlgn="t"/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323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2663865132"/>
                  </a:ext>
                </a:extLst>
              </a:tr>
              <a:tr h="168739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4.1.2.SAM “Vienlīdzīga un savlaicīga piekļuve veselības aprūpes, veicināšanas un slimību profilakses pasākumiem”</a:t>
                      </a:r>
                    </a:p>
                    <a:p>
                      <a:pPr algn="just" fontAlgn="t"/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3611663624"/>
                  </a:ext>
                </a:extLst>
              </a:tr>
              <a:tr h="168739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4.2.1.SAM “Infrastruktūra iekļaujošiem un kvalitatīviem pakalpojumiem izglītībā”</a:t>
                      </a:r>
                    </a:p>
                    <a:p>
                      <a:pPr algn="just" fontAlgn="t"/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219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47984356"/>
                  </a:ext>
                </a:extLst>
              </a:tr>
              <a:tr h="168739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4.2.2.SAM “Izglītības un mācību sistēmas kvalitāte, efektivitāte un atbilstība darba tirgum”</a:t>
                      </a:r>
                    </a:p>
                    <a:p>
                      <a:pPr algn="just" fontAlgn="t"/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177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3272999547"/>
                  </a:ext>
                </a:extLst>
              </a:tr>
              <a:tr h="215183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4.2.3.SAM “Vienlīdzīga piekļuve kvalitatīvai un iekļaujošai izglītībai un mācībām”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14419618"/>
                  </a:ext>
                </a:extLst>
              </a:tr>
              <a:tr h="201721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4.2.4.SAM “Mūžizglītība”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61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676435394"/>
                  </a:ext>
                </a:extLst>
              </a:tr>
              <a:tr h="168739">
                <a:tc>
                  <a:txBody>
                    <a:bodyPr/>
                    <a:lstStyle/>
                    <a:p>
                      <a:pPr algn="just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4.3.1.SAM “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Sociāli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atstumto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kopienu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migrantu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un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nelabvēlīgā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situācijā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esošo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grupu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sociāli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ekonomiskā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GB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integrācija</a:t>
                      </a:r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”</a:t>
                      </a:r>
                      <a:endParaRPr lang="lv-LV" sz="900" u="none" strike="noStrike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just" fontAlgn="t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154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3211581864"/>
                  </a:ext>
                </a:extLst>
              </a:tr>
              <a:tr h="277648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4.3.2.SAM "Kultūras un tūrisma lomas palielināšana ekonomiskajā attīstībā, sociālajā iekļaušanā un sociālajās inovācijās" 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1751419398"/>
                  </a:ext>
                </a:extLst>
              </a:tr>
              <a:tr h="229874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4.3.3.SAM ““Uzlabot piekļuvi nodarbinātībai, veicināt </a:t>
                      </a:r>
                      <a:r>
                        <a:rPr lang="lv-LV" sz="9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pašnodarbinātību</a:t>
                      </a:r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un sociālo ekonomiku”</a:t>
                      </a:r>
                    </a:p>
                    <a:p>
                      <a:pPr algn="just" fontAlgn="t"/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153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586459579"/>
                  </a:ext>
                </a:extLst>
              </a:tr>
              <a:tr h="168739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4.3.4.SAM “Aktīva iekļaušana un vienlīdzīgas iespējas nodarbinātības uzlabošanai”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2080505073"/>
                  </a:ext>
                </a:extLst>
              </a:tr>
              <a:tr h="252153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4.3.5.SAM "Uzlabot vienlīdzīgu un savlaicīgu piekļuvi pakalpojumiem, pilnveidot sociālās aizsardzības sistēmas«</a:t>
                      </a:r>
                    </a:p>
                    <a:p>
                      <a:pPr algn="just" fontAlgn="t"/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</a:t>
                      </a:r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3848444273"/>
                  </a:ext>
                </a:extLst>
              </a:tr>
              <a:tr h="179873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4.3.6.SAM "Sociālās integrācijas veicināšana"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109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3718877133"/>
                  </a:ext>
                </a:extLst>
              </a:tr>
              <a:tr h="179873">
                <a:tc>
                  <a:txBody>
                    <a:bodyPr/>
                    <a:lstStyle/>
                    <a:p>
                      <a:pPr algn="just" fontAlgn="t"/>
                      <a:r>
                        <a:rPr lang="lv-LV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4.4.1.SAM "Sociālās integrācijas veicināšana, izmantojot sociālās inovācijas "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4237893890"/>
                  </a:ext>
                </a:extLst>
              </a:tr>
              <a:tr h="332050"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</a:p>
                  </a:txBody>
                  <a:tcPr marL="5068" marR="5068" marT="5068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1 452</a:t>
                      </a:r>
                    </a:p>
                    <a:p>
                      <a:pPr algn="ctr" fontAlgn="t"/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5068" marR="5068" marT="5068" marB="0"/>
                </a:tc>
                <a:extLst>
                  <a:ext uri="{0D108BD9-81ED-4DB2-BD59-A6C34878D82A}">
                    <a16:rowId xmlns:a16="http://schemas.microsoft.com/office/drawing/2014/main" val="295683867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86083" y="510820"/>
            <a:ext cx="12115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Prioritātes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5664" y="1427092"/>
            <a:ext cx="385457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Ieguldījumu rezultātu piemēri:</a:t>
            </a:r>
          </a:p>
          <a:p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1,7 milj. personas gadā jaunu vai modernizētu veselības aprūpes iestāžu kapacitāte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56 470 dalībnieki, kuri pēc dalības pārtraukšanas ir ieguvuši kvalifikāciju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50 000 iedzīvotāji, kuri mainījuši uztura un citus dzīvesveida paradumus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21 924 jaunu vai modernizētu izglītības iestāžu lietotāju skaits gadā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02" t="32839" r="24354"/>
          <a:stretch/>
        </p:blipFill>
        <p:spPr>
          <a:xfrm>
            <a:off x="3453881" y="5580992"/>
            <a:ext cx="1300766" cy="12770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3" t="13024" r="5064" b="20948"/>
          <a:stretch/>
        </p:blipFill>
        <p:spPr>
          <a:xfrm>
            <a:off x="4919569" y="1023527"/>
            <a:ext cx="1511980" cy="121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676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5580612" y="6466755"/>
            <a:ext cx="4421001" cy="304800"/>
          </a:xfrm>
        </p:spPr>
        <p:txBody>
          <a:bodyPr>
            <a:normAutofit/>
          </a:bodyPr>
          <a:lstStyle/>
          <a:p>
            <a:r>
              <a:rPr lang="lv-LV" altLang="lv-LV" sz="900" b="1" i="1" dirty="0"/>
              <a:t>*Finansējums ieskaitot nacionālo līdzfinansējumu, milj. EUR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764E850-D53B-45E6-B33E-E95A5E7B069A}" type="slidenum">
              <a:rPr lang="en-US" altLang="lv-LV"/>
              <a:pPr/>
              <a:t>9</a:t>
            </a:fld>
            <a:endParaRPr lang="en-US" altLang="lv-LV"/>
          </a:p>
        </p:txBody>
      </p:sp>
      <p:sp>
        <p:nvSpPr>
          <p:cNvPr id="8" name="Date Placeholder 1"/>
          <p:cNvSpPr txBox="1">
            <a:spLocks/>
          </p:cNvSpPr>
          <p:nvPr/>
        </p:nvSpPr>
        <p:spPr bwMode="auto"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31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30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12963" indent="-233363" algn="l" defTabSz="938213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D3B2C3C-8A85-427A-9697-F614754E2576}" type="datetime1">
              <a:rPr lang="lv-LV"/>
              <a:pPr/>
              <a:t>25.11.2021</a:t>
            </a:fld>
            <a:endParaRPr lang="lv-LV" dirty="0"/>
          </a:p>
        </p:txBody>
      </p:sp>
      <p:sp>
        <p:nvSpPr>
          <p:cNvPr id="10" name="Content Placeholder 3"/>
          <p:cNvSpPr>
            <a:spLocks noGrp="1"/>
          </p:cNvSpPr>
          <p:nvPr>
            <p:ph idx="1"/>
          </p:nvPr>
        </p:nvSpPr>
        <p:spPr>
          <a:xfrm>
            <a:off x="1703512" y="1268761"/>
            <a:ext cx="8507288" cy="4857403"/>
          </a:xfrm>
        </p:spPr>
        <p:txBody>
          <a:bodyPr>
            <a:normAutofit/>
          </a:bodyPr>
          <a:lstStyle/>
          <a:p>
            <a:pPr algn="just"/>
            <a:endParaRPr lang="lv-LV" b="1" dirty="0"/>
          </a:p>
          <a:p>
            <a:pPr algn="just">
              <a:spcBef>
                <a:spcPts val="1200"/>
              </a:spcBef>
            </a:pPr>
            <a:endParaRPr lang="lv-LV" dirty="0"/>
          </a:p>
        </p:txBody>
      </p:sp>
      <p:sp>
        <p:nvSpPr>
          <p:cNvPr id="11" name="Title 4"/>
          <p:cNvSpPr txBox="1">
            <a:spLocks/>
          </p:cNvSpPr>
          <p:nvPr/>
        </p:nvSpPr>
        <p:spPr bwMode="auto">
          <a:xfrm>
            <a:off x="2287954" y="92823"/>
            <a:ext cx="9497645" cy="103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Autofit/>
          </a:bodyPr>
          <a:lstStyle>
            <a:lvl1pPr algn="l" defTabSz="938213" rtl="0" eaLnBrk="1" fontAlgn="base" hangingPunct="1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lv-LV" sz="2500" dirty="0"/>
              <a:t>5.Politikas mērķis «Iedzīvotājiem tuvāka Eiropa»</a:t>
            </a:r>
            <a:endParaRPr lang="lv-LV" sz="2500" u="sng" dirty="0"/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4174313"/>
              </p:ext>
            </p:extLst>
          </p:nvPr>
        </p:nvGraphicFramePr>
        <p:xfrm>
          <a:off x="7606374" y="1011397"/>
          <a:ext cx="4408298" cy="1528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227463"/>
              </p:ext>
            </p:extLst>
          </p:nvPr>
        </p:nvGraphicFramePr>
        <p:xfrm>
          <a:off x="6917487" y="5262322"/>
          <a:ext cx="5002998" cy="7996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3745735">
                  <a:extLst>
                    <a:ext uri="{9D8B030D-6E8A-4147-A177-3AD203B41FA5}">
                      <a16:colId xmlns:a16="http://schemas.microsoft.com/office/drawing/2014/main" val="280586376"/>
                    </a:ext>
                  </a:extLst>
                </a:gridCol>
                <a:gridCol w="1257263">
                  <a:extLst>
                    <a:ext uri="{9D8B030D-6E8A-4147-A177-3AD203B41FA5}">
                      <a16:colId xmlns:a16="http://schemas.microsoft.com/office/drawing/2014/main" val="2062436023"/>
                    </a:ext>
                  </a:extLst>
                </a:gridCol>
              </a:tblGrid>
              <a:tr h="221250">
                <a:tc>
                  <a:txBody>
                    <a:bodyPr/>
                    <a:lstStyle/>
                    <a:p>
                      <a:pPr algn="just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Specifiskais atbalsta mērķis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Finansējums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326351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just" fontAlgn="t"/>
                      <a:r>
                        <a:rPr lang="lv-LV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5.1.1.SAM “Ieguldījumi reģionālajā attīstībā”</a:t>
                      </a:r>
                    </a:p>
                    <a:p>
                      <a:pPr algn="just" fontAlgn="t"/>
                      <a:endParaRPr lang="lv-LV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1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263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5462080"/>
                  </a:ext>
                </a:extLst>
              </a:tr>
              <a:tr h="233545">
                <a:tc>
                  <a:txBody>
                    <a:bodyPr/>
                    <a:lstStyle/>
                    <a:p>
                      <a:pPr algn="r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lv-LV" sz="11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263</a:t>
                      </a:r>
                      <a:endParaRPr lang="lv-LV" sz="11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6029696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15720" y="1762236"/>
            <a:ext cx="6900131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Ieguldījumu rezultātu piemēri: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88,7 milj. EUR privātās nefinanšu investīcijas nemateriālajos ieguldījumos un pamatlīdzekļos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78,3 milj. EUR darba algu fonda pieaugums privātajos uzņēmumos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902 000 apmeklētāji/ gadā atbalstīto kultūras un tūrisma vietās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dirty="0">
                <a:latin typeface="Verdana" panose="020B0604030504040204" pitchFamily="34" charset="0"/>
                <a:ea typeface="Verdana" panose="020B0604030504040204" pitchFamily="34" charset="0"/>
              </a:rPr>
              <a:t>117 666 m2 jaunas vai atjaunotas atvērtās zonas pilsētvidē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971" y="5262322"/>
            <a:ext cx="1226869" cy="124287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9" t="2968" r="1658" b="9559"/>
          <a:stretch/>
        </p:blipFill>
        <p:spPr>
          <a:xfrm>
            <a:off x="7606374" y="2802668"/>
            <a:ext cx="3769970" cy="193856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901665" y="1061618"/>
            <a:ext cx="9964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b="1" dirty="0">
                <a:latin typeface="Verdana" panose="020B0604030504040204" pitchFamily="34" charset="0"/>
                <a:ea typeface="Verdana" panose="020B0604030504040204" pitchFamily="34" charset="0"/>
              </a:rPr>
              <a:t>Prioritāte</a:t>
            </a:r>
            <a:endParaRPr lang="en-GB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609910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_prezentacija_LV.potx" id="{A644DF08-55B1-441C-9C90-68DAAFBF52DD}" vid="{0BD70AD8-9966-43E4-A8AF-9A8830185A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22_prezentacija_LV</Template>
  <TotalTime>7162</TotalTime>
  <Words>1750</Words>
  <Application>Microsoft Office PowerPoint</Application>
  <PresentationFormat>Widescreen</PresentationFormat>
  <Paragraphs>325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Wingdings</vt:lpstr>
      <vt:lpstr>89_Prezentacija_templateLV</vt:lpstr>
      <vt:lpstr>ES fondu 2021.-2027.gada plānošanas perioda aktualitātes</vt:lpstr>
      <vt:lpstr>Partneru iesaiste programmas izstrādē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Gatavošanās programmas 2021-2027 investīciju uzsākšanai</vt:lpstr>
      <vt:lpstr>Programmas laika grafiks</vt:lpstr>
      <vt:lpstr>Ieguldījumu nepārtrauktība</vt:lpstr>
      <vt:lpstr>Programmas papildinājums</vt:lpstr>
      <vt:lpstr>Ātrāk uzsākamās investīcijas</vt:lpstr>
      <vt:lpstr>PowerPoint Presentation</vt:lpstr>
      <vt:lpstr>PowerPoint Presentation</vt:lpstr>
    </vt:vector>
  </TitlesOfParts>
  <Company>Finanšu Ministrija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FM</dc:creator>
  <cp:lastModifiedBy>Ieva Gaigala</cp:lastModifiedBy>
  <cp:revision>786</cp:revision>
  <cp:lastPrinted>2020-08-05T07:43:07Z</cp:lastPrinted>
  <dcterms:created xsi:type="dcterms:W3CDTF">2020-02-06T06:46:43Z</dcterms:created>
  <dcterms:modified xsi:type="dcterms:W3CDTF">2021-11-25T14:50:46Z</dcterms:modified>
</cp:coreProperties>
</file>